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7.xml" ContentType="application/vnd.openxmlformats-officedocument.theme+xml"/>
  <Override PartName="/ppt/slideLayouts/slideLayout35.xml" ContentType="application/vnd.openxmlformats-officedocument.presentationml.slideLayout+xml"/>
  <Override PartName="/ppt/theme/theme18.xml" ContentType="application/vnd.openxmlformats-officedocument.theme+xml"/>
  <Override PartName="/ppt/slideLayouts/slideLayout36.xml" ContentType="application/vnd.openxmlformats-officedocument.presentationml.slideLayout+xml"/>
  <Override PartName="/ppt/theme/theme19.xml" ContentType="application/vnd.openxmlformats-officedocument.theme+xml"/>
  <Override PartName="/ppt/slideLayouts/slideLayout37.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2" r:id="rId3"/>
    <p:sldMasterId id="2147483664" r:id="rId4"/>
    <p:sldMasterId id="2147483666" r:id="rId5"/>
    <p:sldMasterId id="2147483668" r:id="rId6"/>
    <p:sldMasterId id="2147483670" r:id="rId7"/>
    <p:sldMasterId id="2147483672" r:id="rId8"/>
    <p:sldMasterId id="2147483674" r:id="rId9"/>
    <p:sldMasterId id="2147483676" r:id="rId10"/>
    <p:sldMasterId id="2147483678" r:id="rId11"/>
    <p:sldMasterId id="2147483680" r:id="rId12"/>
    <p:sldMasterId id="2147483682" r:id="rId13"/>
    <p:sldMasterId id="2147483684" r:id="rId14"/>
    <p:sldMasterId id="2147483687" r:id="rId15"/>
    <p:sldMasterId id="2147483692" r:id="rId16"/>
    <p:sldMasterId id="2147483694" r:id="rId17"/>
    <p:sldMasterId id="2147483697" r:id="rId18"/>
    <p:sldMasterId id="2147483699" r:id="rId19"/>
    <p:sldMasterId id="2147483702" r:id="rId20"/>
  </p:sldMasterIdLst>
  <p:notesMasterIdLst>
    <p:notesMasterId r:id="rId80"/>
  </p:notesMasterIdLst>
  <p:sldIdLst>
    <p:sldId id="281" r:id="rId21"/>
    <p:sldId id="261" r:id="rId22"/>
    <p:sldId id="282" r:id="rId23"/>
    <p:sldId id="256" r:id="rId24"/>
    <p:sldId id="283" r:id="rId25"/>
    <p:sldId id="270" r:id="rId26"/>
    <p:sldId id="268" r:id="rId27"/>
    <p:sldId id="284" r:id="rId28"/>
    <p:sldId id="285" r:id="rId29"/>
    <p:sldId id="276" r:id="rId30"/>
    <p:sldId id="258" r:id="rId31"/>
    <p:sldId id="259" r:id="rId32"/>
    <p:sldId id="277" r:id="rId33"/>
    <p:sldId id="278" r:id="rId34"/>
    <p:sldId id="279" r:id="rId35"/>
    <p:sldId id="280" r:id="rId36"/>
    <p:sldId id="317" r:id="rId37"/>
    <p:sldId id="299" r:id="rId38"/>
    <p:sldId id="300" r:id="rId39"/>
    <p:sldId id="301" r:id="rId40"/>
    <p:sldId id="307" r:id="rId41"/>
    <p:sldId id="308" r:id="rId42"/>
    <p:sldId id="309" r:id="rId43"/>
    <p:sldId id="310" r:id="rId44"/>
    <p:sldId id="311" r:id="rId45"/>
    <p:sldId id="312" r:id="rId46"/>
    <p:sldId id="325" r:id="rId47"/>
    <p:sldId id="323" r:id="rId48"/>
    <p:sldId id="326" r:id="rId49"/>
    <p:sldId id="327" r:id="rId50"/>
    <p:sldId id="314" r:id="rId51"/>
    <p:sldId id="315" r:id="rId52"/>
    <p:sldId id="316" r:id="rId53"/>
    <p:sldId id="286" r:id="rId54"/>
    <p:sldId id="287" r:id="rId55"/>
    <p:sldId id="288" r:id="rId56"/>
    <p:sldId id="289" r:id="rId57"/>
    <p:sldId id="290" r:id="rId58"/>
    <p:sldId id="291" r:id="rId59"/>
    <p:sldId id="320" r:id="rId60"/>
    <p:sldId id="292" r:id="rId61"/>
    <p:sldId id="293" r:id="rId62"/>
    <p:sldId id="294" r:id="rId63"/>
    <p:sldId id="295" r:id="rId64"/>
    <p:sldId id="296" r:id="rId65"/>
    <p:sldId id="297" r:id="rId66"/>
    <p:sldId id="318" r:id="rId67"/>
    <p:sldId id="274" r:id="rId68"/>
    <p:sldId id="275" r:id="rId69"/>
    <p:sldId id="264" r:id="rId70"/>
    <p:sldId id="267" r:id="rId71"/>
    <p:sldId id="266" r:id="rId72"/>
    <p:sldId id="303" r:id="rId73"/>
    <p:sldId id="322" r:id="rId74"/>
    <p:sldId id="319" r:id="rId75"/>
    <p:sldId id="273" r:id="rId76"/>
    <p:sldId id="263" r:id="rId77"/>
    <p:sldId id="321" r:id="rId78"/>
    <p:sldId id="271" r:id="rId79"/>
  </p:sldIdLst>
  <p:sldSz cx="9144000" cy="6858000" type="screen4x3"/>
  <p:notesSz cx="6858000" cy="9144000"/>
  <p:defaultText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1308" y="-21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46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slide" Target="slides/slide43.xml"/><Relationship Id="rId68" Type="http://schemas.openxmlformats.org/officeDocument/2006/relationships/slide" Target="slides/slide48.xml"/><Relationship Id="rId76" Type="http://schemas.openxmlformats.org/officeDocument/2006/relationships/slide" Target="slides/slide56.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slide" Target="slides/slide54.xml"/><Relationship Id="rId79" Type="http://schemas.openxmlformats.org/officeDocument/2006/relationships/slide" Target="slides/slide59.xml"/><Relationship Id="rId5" Type="http://schemas.openxmlformats.org/officeDocument/2006/relationships/slideMaster" Target="slideMasters/slideMaster5.xml"/><Relationship Id="rId61" Type="http://schemas.openxmlformats.org/officeDocument/2006/relationships/slide" Target="slides/slide41.xml"/><Relationship Id="rId82"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8332EF-C3B7-7D42-AADB-E61C5F94E4FB}" type="datetimeFigureOut">
              <a:rPr lang="en-US" smtClean="0"/>
              <a:pPr/>
              <a:t>6/13/2012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E690D1-CF73-B04C-98D9-44D57E35B3B3}" type="slidenum">
              <a:rPr lang="en-US" smtClean="0"/>
              <a:pPr/>
              <a:t>‹#›</a:t>
            </a:fld>
            <a:endParaRPr lang="en-US"/>
          </a:p>
        </p:txBody>
      </p:sp>
    </p:spTree>
    <p:extLst>
      <p:ext uri="{BB962C8B-B14F-4D97-AF65-F5344CB8AC3E}">
        <p14:creationId xmlns:p14="http://schemas.microsoft.com/office/powerpoint/2010/main" val="4082025463"/>
      </p:ext>
    </p:extLst>
  </p:cSld>
  <p:clrMap bg1="lt1" tx1="dk1" bg2="lt2" tx2="dk2" accent1="accent1" accent2="accent2" accent3="accent3" accent4="accent4" accent5="accent5" accent6="accent6" hlink="hlink" folHlink="folHlink"/>
  <p:notesStyle>
    <a:lvl1pPr marL="0" algn="l" defTabSz="457153" rtl="0" eaLnBrk="1" latinLnBrk="0" hangingPunct="1">
      <a:defRPr sz="1200" kern="1200">
        <a:solidFill>
          <a:schemeClr val="tx1"/>
        </a:solidFill>
        <a:latin typeface="+mn-lt"/>
        <a:ea typeface="+mn-ea"/>
        <a:cs typeface="+mn-cs"/>
      </a:defRPr>
    </a:lvl1pPr>
    <a:lvl2pPr marL="457153" algn="l" defTabSz="457153" rtl="0" eaLnBrk="1" latinLnBrk="0" hangingPunct="1">
      <a:defRPr sz="1200" kern="1200">
        <a:solidFill>
          <a:schemeClr val="tx1"/>
        </a:solidFill>
        <a:latin typeface="+mn-lt"/>
        <a:ea typeface="+mn-ea"/>
        <a:cs typeface="+mn-cs"/>
      </a:defRPr>
    </a:lvl2pPr>
    <a:lvl3pPr marL="914305" algn="l" defTabSz="457153" rtl="0" eaLnBrk="1" latinLnBrk="0" hangingPunct="1">
      <a:defRPr sz="1200" kern="1200">
        <a:solidFill>
          <a:schemeClr val="tx1"/>
        </a:solidFill>
        <a:latin typeface="+mn-lt"/>
        <a:ea typeface="+mn-ea"/>
        <a:cs typeface="+mn-cs"/>
      </a:defRPr>
    </a:lvl3pPr>
    <a:lvl4pPr marL="1371458" algn="l" defTabSz="457153" rtl="0" eaLnBrk="1" latinLnBrk="0" hangingPunct="1">
      <a:defRPr sz="1200" kern="1200">
        <a:solidFill>
          <a:schemeClr val="tx1"/>
        </a:solidFill>
        <a:latin typeface="+mn-lt"/>
        <a:ea typeface="+mn-ea"/>
        <a:cs typeface="+mn-cs"/>
      </a:defRPr>
    </a:lvl4pPr>
    <a:lvl5pPr marL="1828610" algn="l" defTabSz="457153" rtl="0" eaLnBrk="1" latinLnBrk="0" hangingPunct="1">
      <a:defRPr sz="1200" kern="1200">
        <a:solidFill>
          <a:schemeClr val="tx1"/>
        </a:solidFill>
        <a:latin typeface="+mn-lt"/>
        <a:ea typeface="+mn-ea"/>
        <a:cs typeface="+mn-cs"/>
      </a:defRPr>
    </a:lvl5pPr>
    <a:lvl6pPr marL="2285763" algn="l" defTabSz="457153" rtl="0" eaLnBrk="1" latinLnBrk="0" hangingPunct="1">
      <a:defRPr sz="1200" kern="1200">
        <a:solidFill>
          <a:schemeClr val="tx1"/>
        </a:solidFill>
        <a:latin typeface="+mn-lt"/>
        <a:ea typeface="+mn-ea"/>
        <a:cs typeface="+mn-cs"/>
      </a:defRPr>
    </a:lvl6pPr>
    <a:lvl7pPr marL="2742915" algn="l" defTabSz="457153" rtl="0" eaLnBrk="1" latinLnBrk="0" hangingPunct="1">
      <a:defRPr sz="1200" kern="1200">
        <a:solidFill>
          <a:schemeClr val="tx1"/>
        </a:solidFill>
        <a:latin typeface="+mn-lt"/>
        <a:ea typeface="+mn-ea"/>
        <a:cs typeface="+mn-cs"/>
      </a:defRPr>
    </a:lvl7pPr>
    <a:lvl8pPr marL="3200068" algn="l" defTabSz="457153" rtl="0" eaLnBrk="1" latinLnBrk="0" hangingPunct="1">
      <a:defRPr sz="1200" kern="1200">
        <a:solidFill>
          <a:schemeClr val="tx1"/>
        </a:solidFill>
        <a:latin typeface="+mn-lt"/>
        <a:ea typeface="+mn-ea"/>
        <a:cs typeface="+mn-cs"/>
      </a:defRPr>
    </a:lvl8pPr>
    <a:lvl9pPr marL="3657220" algn="l" defTabSz="4571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EB1865C1-5715-3745-93DB-E643AEE62269}" type="slidenum">
              <a:rPr lang="zh-CN" altLang="en-US">
                <a:solidFill>
                  <a:srgbClr val="000000"/>
                </a:solidFill>
              </a:rPr>
              <a:pPr/>
              <a:t>11</a:t>
            </a:fld>
            <a:endParaRPr lang="en-US" altLang="zh-CN">
              <a:solidFill>
                <a:srgbClr val="000000"/>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spcBef>
                <a:spcPct val="0"/>
              </a:spcBef>
            </a:pPr>
            <a:r>
              <a:rPr lang="en-US" altLang="zh-CN" smtClean="0">
                <a:latin typeface="Arial" pitchFamily="-1" charset="0"/>
                <a:ea typeface="SimSun" pitchFamily="2" charset="-122"/>
                <a:cs typeface="SimSun" pitchFamily="2" charset="-122"/>
              </a:rPr>
              <a:t>SH, LH = sensible and latent heat fluxes</a:t>
            </a:r>
          </a:p>
          <a:p>
            <a:pPr eaLnBrk="1" hangingPunct="1">
              <a:spcBef>
                <a:spcPct val="0"/>
              </a:spcBef>
            </a:pPr>
            <a:r>
              <a:rPr lang="en-US" altLang="zh-CN" smtClean="0">
                <a:latin typeface="Arial" pitchFamily="-1" charset="0"/>
                <a:ea typeface="SimSun" pitchFamily="2" charset="-122"/>
                <a:cs typeface="SimSun" pitchFamily="2" charset="-122"/>
              </a:rPr>
              <a:t>SST, SSH, SSC = sea surface temperature, height, and current</a:t>
            </a:r>
          </a:p>
          <a:p>
            <a:pPr eaLnBrk="1" hangingPunct="1">
              <a:spcBef>
                <a:spcPct val="0"/>
              </a:spcBef>
            </a:pPr>
            <a:r>
              <a:rPr lang="en-US" altLang="zh-CN" smtClean="0">
                <a:solidFill>
                  <a:srgbClr val="0000FF"/>
                </a:solidFill>
                <a:latin typeface="Symbol" pitchFamily="-1" charset="2"/>
                <a:ea typeface="Symbol" pitchFamily="-1" charset="2"/>
                <a:cs typeface="Symbol" pitchFamily="-1" charset="2"/>
              </a:rPr>
              <a:t>Tx,y</a:t>
            </a:r>
            <a:r>
              <a:rPr lang="en-US" altLang="zh-CN" baseline="-25000" smtClean="0">
                <a:solidFill>
                  <a:srgbClr val="0000FF"/>
                </a:solidFill>
                <a:latin typeface="Arial" pitchFamily="-1" charset="0"/>
                <a:ea typeface="Symbol" pitchFamily="-1" charset="2"/>
                <a:cs typeface="Symbol" pitchFamily="-1" charset="2"/>
              </a:rPr>
              <a:t>a,c,w, </a:t>
            </a:r>
            <a:r>
              <a:rPr lang="en-US" altLang="zh-CN" smtClean="0">
                <a:solidFill>
                  <a:srgbClr val="0000FF"/>
                </a:solidFill>
                <a:latin typeface="Arial" pitchFamily="-1" charset="0"/>
                <a:ea typeface="Symbol" pitchFamily="-1" charset="2"/>
                <a:cs typeface="Symbol" pitchFamily="-1" charset="2"/>
              </a:rPr>
              <a:t>= stress vector (air, current, wave)</a:t>
            </a:r>
          </a:p>
          <a:p>
            <a:pPr eaLnBrk="1" hangingPunct="1">
              <a:spcBef>
                <a:spcPct val="0"/>
              </a:spcBef>
            </a:pPr>
            <a:r>
              <a:rPr lang="en-US" altLang="zh-CN" smtClean="0">
                <a:solidFill>
                  <a:srgbClr val="0000FF"/>
                </a:solidFill>
                <a:latin typeface="Arial" pitchFamily="-1" charset="0"/>
                <a:ea typeface="Symbol" pitchFamily="-1" charset="2"/>
                <a:cs typeface="Symbol" pitchFamily="-1" charset="2"/>
              </a:rPr>
              <a:t>Qrad = radiative flux</a:t>
            </a:r>
          </a:p>
          <a:p>
            <a:pPr eaLnBrk="1" hangingPunct="1">
              <a:spcBef>
                <a:spcPct val="0"/>
              </a:spcBef>
            </a:pPr>
            <a:r>
              <a:rPr lang="en-US" altLang="zh-CN" smtClean="0">
                <a:solidFill>
                  <a:srgbClr val="0000FF"/>
                </a:solidFill>
                <a:latin typeface="Arial" pitchFamily="-1" charset="0"/>
                <a:ea typeface="Symbol" pitchFamily="-1" charset="2"/>
                <a:cs typeface="Symbol" pitchFamily="-1" charset="2"/>
              </a:rPr>
              <a:t>Mspray = spray mediated momentum</a:t>
            </a:r>
          </a:p>
          <a:p>
            <a:pPr eaLnBrk="1" hangingPunct="1">
              <a:spcBef>
                <a:spcPct val="0"/>
              </a:spcBef>
            </a:pPr>
            <a:r>
              <a:rPr lang="en-US" altLang="zh-CN" smtClean="0">
                <a:solidFill>
                  <a:srgbClr val="0000FF"/>
                </a:solidFill>
                <a:latin typeface="Arial" pitchFamily="-1" charset="0"/>
                <a:ea typeface="Symbol" pitchFamily="-1" charset="2"/>
                <a:cs typeface="Symbol" pitchFamily="-1" charset="2"/>
              </a:rPr>
              <a:t>p, qa, Ta = surface presure, water vapor mixing ratio, air temperature</a:t>
            </a:r>
            <a:endParaRPr lang="en-US" altLang="zh-CN" smtClean="0">
              <a:latin typeface="Arial" pitchFamily="-1" charset="0"/>
              <a:ea typeface="SimSun" pitchFamily="2" charset="-122"/>
              <a:cs typeface="SimSun"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Obs</a:t>
            </a:r>
            <a:r>
              <a:rPr lang="en-US" dirty="0" smtClean="0"/>
              <a:t> 9/16</a:t>
            </a:r>
            <a:r>
              <a:rPr lang="en-US" baseline="0" dirty="0" smtClean="0"/>
              <a:t> 21z-9/17 03z, WRF 9/17 22z</a:t>
            </a:r>
          </a:p>
          <a:p>
            <a:r>
              <a:rPr lang="en-US" baseline="0" dirty="0" err="1" smtClean="0"/>
              <a:t>Obs</a:t>
            </a:r>
            <a:r>
              <a:rPr lang="en-US" baseline="0" dirty="0" smtClean="0"/>
              <a:t> 9/17 21z-9/18 03z, WRF 9/18 06z</a:t>
            </a:r>
            <a:endParaRPr lang="en-US" dirty="0"/>
          </a:p>
        </p:txBody>
      </p:sp>
      <p:sp>
        <p:nvSpPr>
          <p:cNvPr id="4" name="Slide Number Placeholder 3"/>
          <p:cNvSpPr>
            <a:spLocks noGrp="1"/>
          </p:cNvSpPr>
          <p:nvPr>
            <p:ph type="sldNum" sz="quarter" idx="10"/>
          </p:nvPr>
        </p:nvSpPr>
        <p:spPr/>
        <p:txBody>
          <a:bodyPr/>
          <a:lstStyle/>
          <a:p>
            <a:pPr>
              <a:defRPr/>
            </a:pPr>
            <a:fld id="{CF898791-472C-2D4B-90D9-630A49B6A4E6}" type="slidenum">
              <a:rPr lang="en-US" smtClean="0">
                <a:solidFill>
                  <a:prstClr val="black"/>
                </a:solidFill>
              </a:rPr>
              <a:pPr>
                <a:defRPr/>
              </a:pPr>
              <a:t>57</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0A36F9F-3B19-EE49-B3E4-D58326017AB3}" type="slidenum">
              <a:rPr lang="en-US">
                <a:solidFill>
                  <a:prstClr val="black"/>
                </a:solidFill>
              </a:rPr>
              <a:pPr/>
              <a:t>58</a:t>
            </a:fld>
            <a:endParaRPr lang="en-US">
              <a:solidFill>
                <a:prstClr val="black"/>
              </a:solidFill>
            </a:endParaRPr>
          </a:p>
        </p:txBody>
      </p:sp>
      <p:sp>
        <p:nvSpPr>
          <p:cNvPr id="2969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29698" name="Text Box 2"/>
          <p:cNvSpPr txBox="1">
            <a:spLocks noGrp="1" noChangeArrowheads="1"/>
          </p:cNvSpPr>
          <p:nvPr>
            <p:ph type="body" idx="1"/>
          </p:nvPr>
        </p:nvSpPr>
        <p:spPr bwMode="auto">
          <a:xfrm>
            <a:off x="686360" y="4342535"/>
            <a:ext cx="5486681" cy="4032250"/>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b="1" kern="1200" dirty="0" smtClean="0">
                <a:solidFill>
                  <a:schemeClr val="tx1"/>
                </a:solidFill>
                <a:latin typeface="+mn-lt"/>
                <a:ea typeface="+mn-ea"/>
                <a:cs typeface="+mn-cs"/>
              </a:rPr>
              <a:t>Components in ESMF</a:t>
            </a:r>
          </a:p>
          <a:p>
            <a:r>
              <a:rPr lang="en-US" sz="1200" kern="1200" dirty="0" smtClean="0">
                <a:solidFill>
                  <a:schemeClr val="tx1"/>
                </a:solidFill>
                <a:latin typeface="+mn-lt"/>
                <a:ea typeface="+mn-ea"/>
                <a:cs typeface="+mn-cs"/>
              </a:rPr>
              <a:t>There are two types of components in ESMF, Gridded Components and Coupler Components. Gridded Components (</a:t>
            </a:r>
            <a:r>
              <a:rPr lang="en-US" sz="1200" kern="1200" dirty="0" err="1" smtClean="0">
                <a:solidFill>
                  <a:schemeClr val="tx1"/>
                </a:solidFill>
                <a:latin typeface="+mn-lt"/>
                <a:ea typeface="+mn-ea"/>
                <a:cs typeface="+mn-cs"/>
              </a:rPr>
              <a:t>ESMF_GridComp</a:t>
            </a:r>
            <a:r>
              <a:rPr lang="en-US" sz="1200" kern="1200" dirty="0" smtClean="0">
                <a:solidFill>
                  <a:schemeClr val="tx1"/>
                </a:solidFill>
                <a:latin typeface="+mn-lt"/>
                <a:ea typeface="+mn-ea"/>
                <a:cs typeface="+mn-cs"/>
              </a:rPr>
              <a:t>) represent the scientific and computational functions in a model, and Coupler Components (</a:t>
            </a:r>
            <a:r>
              <a:rPr lang="en-US" sz="1200" kern="1200" dirty="0" err="1" smtClean="0">
                <a:solidFill>
                  <a:schemeClr val="tx1"/>
                </a:solidFill>
                <a:latin typeface="+mn-lt"/>
                <a:ea typeface="+mn-ea"/>
                <a:cs typeface="+mn-cs"/>
              </a:rPr>
              <a:t>ESMF_CplComp</a:t>
            </a:r>
            <a:r>
              <a:rPr lang="en-US" sz="1200" kern="1200" dirty="0" smtClean="0">
                <a:solidFill>
                  <a:schemeClr val="tx1"/>
                </a:solidFill>
                <a:latin typeface="+mn-lt"/>
                <a:ea typeface="+mn-ea"/>
                <a:cs typeface="+mn-cs"/>
              </a:rPr>
              <a:t>) contain the operations necessary to transform and transfer data between them. Both Gridded and Coupler Components are implemented in the Fortran interface as derived types with associated modules. ESMF itself does not currently contain prefabricated Gridded or Coupler Components - the user must write them. The ESMF documentation and source distribution provide tools and examples to guide users through this task.</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Each major physical domain in an earth system model is represented as an ESMF Gridded Component with a standardized calling interface and arguments. Physical processes or computational elements, such as </a:t>
            </a:r>
            <a:r>
              <a:rPr lang="en-US" sz="1200" kern="1200" dirty="0" err="1" smtClean="0">
                <a:solidFill>
                  <a:schemeClr val="tx1"/>
                </a:solidFill>
                <a:latin typeface="+mn-lt"/>
                <a:ea typeface="+mn-ea"/>
                <a:cs typeface="+mn-cs"/>
              </a:rPr>
              <a:t>radiative</a:t>
            </a:r>
            <a:r>
              <a:rPr lang="en-US" sz="1200" kern="1200" dirty="0" smtClean="0">
                <a:solidFill>
                  <a:schemeClr val="tx1"/>
                </a:solidFill>
                <a:latin typeface="+mn-lt"/>
                <a:ea typeface="+mn-ea"/>
                <a:cs typeface="+mn-cs"/>
              </a:rPr>
              <a:t> processes or I/O, may also be represented as Gridded Components. ESMF Components can be nested, so that parent components can contain child components with progressively more specialized processes or refined grids.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As a model steps forward in time, the physical domains represented by Gridded Components must periodically transfer interfacial fluxes. The operations necessary to couple Gridded Components together may involve data redistribution, spectral or grid transformations, time averaging, and/or unit conversions. In ESMF, a Coupler Component encapsulates these interactions. Coupler Components share the same standard interfaces and arguments as Gridded Components. The key data structure in these interfaces is the </a:t>
            </a:r>
            <a:r>
              <a:rPr lang="en-US" sz="1200" kern="1200" dirty="0" err="1" smtClean="0">
                <a:solidFill>
                  <a:schemeClr val="tx1"/>
                </a:solidFill>
                <a:latin typeface="+mn-lt"/>
                <a:ea typeface="+mn-ea"/>
                <a:cs typeface="+mn-cs"/>
              </a:rPr>
              <a:t>ESMF_State</a:t>
            </a:r>
            <a:r>
              <a:rPr lang="en-US" sz="1200" kern="1200" dirty="0" smtClean="0">
                <a:solidFill>
                  <a:schemeClr val="tx1"/>
                </a:solidFill>
                <a:latin typeface="+mn-lt"/>
                <a:ea typeface="+mn-ea"/>
                <a:cs typeface="+mn-cs"/>
              </a:rPr>
              <a:t> object, which holds the data to be transferred between components.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Each Gridded Component is associated with an import State, containing the data required for it to run, and an export State, containing the data it produces. Coupler Components arrange and execute the transfer of data from the export States of producer Gridded Components into the import States of consumer Gridded Components. The same Gridded Component can be a producer or consumer at different times during model execution.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There is no single, generic Coupler Component for all ESMF applications. Modelers write Coupler Component internals using ESMF classes bundled with the framework. These classes include methods for time advancement, data redistribution, calculation of interpolation weights, application of interpolation weights via a sparse matrix multiply, and other common functions.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Coupler Components can be written to transform data between a pair of Gridded Components, or a single Coupler Component can couple more than two Gridded Components. Multiple couplers may be included in a single modeling application. This is a natural strategy when the application is structured as a hierarchy of components. Each level in the hierarchy usually has its own set of Coupler Components.</a:t>
            </a:r>
          </a:p>
          <a:p>
            <a:endParaRPr lang="en-US" dirty="0"/>
          </a:p>
        </p:txBody>
      </p:sp>
      <p:sp>
        <p:nvSpPr>
          <p:cNvPr id="4" name="Slide Number Placeholder 3"/>
          <p:cNvSpPr>
            <a:spLocks noGrp="1"/>
          </p:cNvSpPr>
          <p:nvPr>
            <p:ph type="sldNum" sz="quarter" idx="10"/>
          </p:nvPr>
        </p:nvSpPr>
        <p:spPr/>
        <p:txBody>
          <a:bodyPr/>
          <a:lstStyle/>
          <a:p>
            <a:fld id="{C10C98F6-CF76-6847-885C-F4D28DF6B8E9}"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Interoperability of modeling components can be implemented at a range of different levels.  ESMF interfaces enable model components to be called in a standard way, but they do not guarantee that modeling components of the same type (ocean models, for example) can be replaced without further code changes.  A key goal for the next five years is to increase the level of interoperability so that fewer code changes are required when model components are exchanged or introduced.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requires action along several fronts.  One is promoting a common physical architecture, which defines the scope of components and how they are connected (for example, whether surface processes are handled as a sub-process of the atmosphere).  Another is identifying common pieces of code and metadata, standardizing them, and refactoring them into templates that can be reused by multiple groups.  Lastly, coupling mechanisms must be structured so that they can be composed and reconfigured more easily, and so that compatibility checking can be automated.  These strategies promote a healthy balance between the flexibility needed for research and the constraints required for streamlined operations.</a:t>
            </a:r>
          </a:p>
          <a:p>
            <a:endParaRPr lang="en-US" dirty="0" smtClean="0"/>
          </a:p>
          <a:p>
            <a:r>
              <a:rPr lang="en-US" sz="1200" kern="1200" dirty="0" smtClean="0">
                <a:solidFill>
                  <a:schemeClr val="tx1"/>
                </a:solidFill>
                <a:latin typeface="+mn-lt"/>
                <a:ea typeface="+mn-ea"/>
                <a:cs typeface="+mn-cs"/>
              </a:rPr>
              <a:t>Collectively, these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strategies are referred to as “common model architecture” (CMA) by the National Unified Operational Prediction Capability (NUOPC), a consortium of Navy, Air Force and NOAA</a:t>
            </a:r>
            <a:r>
              <a:rPr lang="en-US" sz="1200" kern="1200" baseline="0" dirty="0" smtClean="0">
                <a:solidFill>
                  <a:schemeClr val="tx1"/>
                </a:solidFill>
                <a:latin typeface="+mn-lt"/>
                <a:ea typeface="+mn-ea"/>
                <a:cs typeface="+mn-cs"/>
              </a:rPr>
              <a:t> environmental </a:t>
            </a:r>
            <a:r>
              <a:rPr lang="en-US" sz="1200" kern="1200" dirty="0" smtClean="0">
                <a:solidFill>
                  <a:schemeClr val="tx1"/>
                </a:solidFill>
                <a:latin typeface="+mn-lt"/>
                <a:ea typeface="+mn-ea"/>
                <a:cs typeface="+mn-cs"/>
              </a:rPr>
              <a:t>prediction centers.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NUOPC Content Standards Committee and ESMF Core Team</a:t>
            </a:r>
            <a:r>
              <a:rPr lang="en-US" sz="1200" kern="1200" baseline="0" dirty="0" smtClean="0">
                <a:solidFill>
                  <a:schemeClr val="tx1"/>
                </a:solidFill>
                <a:latin typeface="+mn-lt"/>
                <a:ea typeface="+mn-ea"/>
                <a:cs typeface="+mn-cs"/>
              </a:rPr>
              <a:t> are working</a:t>
            </a:r>
            <a:r>
              <a:rPr lang="en-US" sz="1200" kern="1200" dirty="0" smtClean="0">
                <a:solidFill>
                  <a:schemeClr val="tx1"/>
                </a:solidFill>
                <a:latin typeface="+mn-lt"/>
                <a:ea typeface="+mn-ea"/>
                <a:cs typeface="+mn-cs"/>
              </a:rPr>
              <a:t> towards a common model architecture through the design and implementation of a</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NUOPC interoperability software layer.</a:t>
            </a:r>
          </a:p>
        </p:txBody>
      </p:sp>
      <p:sp>
        <p:nvSpPr>
          <p:cNvPr id="4" name="Slide Number Placeholder 3"/>
          <p:cNvSpPr>
            <a:spLocks noGrp="1"/>
          </p:cNvSpPr>
          <p:nvPr>
            <p:ph type="sldNum" sz="quarter" idx="10"/>
          </p:nvPr>
        </p:nvSpPr>
        <p:spPr/>
        <p:txBody>
          <a:bodyPr/>
          <a:lstStyle/>
          <a:p>
            <a:fld id="{C10C98F6-CF76-6847-885C-F4D28DF6B8E9}"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EB1865C1-5715-3745-93DB-E643AEE62269}" type="slidenum">
              <a:rPr lang="zh-CN" altLang="en-US">
                <a:solidFill>
                  <a:srgbClr val="000000"/>
                </a:solidFill>
              </a:rPr>
              <a:pPr/>
              <a:t>17</a:t>
            </a:fld>
            <a:endParaRPr lang="en-US" altLang="zh-CN">
              <a:solidFill>
                <a:srgbClr val="000000"/>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spcBef>
                <a:spcPct val="0"/>
              </a:spcBef>
            </a:pPr>
            <a:r>
              <a:rPr lang="en-US" altLang="zh-CN" smtClean="0">
                <a:latin typeface="Arial" pitchFamily="-1" charset="0"/>
                <a:ea typeface="SimSun" pitchFamily="2" charset="-122"/>
                <a:cs typeface="SimSun" pitchFamily="2" charset="-122"/>
              </a:rPr>
              <a:t>SH, LH = sensible and latent heat fluxes</a:t>
            </a:r>
          </a:p>
          <a:p>
            <a:pPr eaLnBrk="1" hangingPunct="1">
              <a:spcBef>
                <a:spcPct val="0"/>
              </a:spcBef>
            </a:pPr>
            <a:r>
              <a:rPr lang="en-US" altLang="zh-CN" smtClean="0">
                <a:latin typeface="Arial" pitchFamily="-1" charset="0"/>
                <a:ea typeface="SimSun" pitchFamily="2" charset="-122"/>
                <a:cs typeface="SimSun" pitchFamily="2" charset="-122"/>
              </a:rPr>
              <a:t>SST, SSH, SSC = sea surface temperature, height, and current</a:t>
            </a:r>
          </a:p>
          <a:p>
            <a:pPr eaLnBrk="1" hangingPunct="1">
              <a:spcBef>
                <a:spcPct val="0"/>
              </a:spcBef>
            </a:pPr>
            <a:r>
              <a:rPr lang="en-US" altLang="zh-CN" smtClean="0">
                <a:solidFill>
                  <a:srgbClr val="0000FF"/>
                </a:solidFill>
                <a:latin typeface="Symbol" pitchFamily="-1" charset="2"/>
                <a:ea typeface="Symbol" pitchFamily="-1" charset="2"/>
                <a:cs typeface="Symbol" pitchFamily="-1" charset="2"/>
              </a:rPr>
              <a:t>Tx,y</a:t>
            </a:r>
            <a:r>
              <a:rPr lang="en-US" altLang="zh-CN" baseline="-25000" smtClean="0">
                <a:solidFill>
                  <a:srgbClr val="0000FF"/>
                </a:solidFill>
                <a:latin typeface="Arial" pitchFamily="-1" charset="0"/>
                <a:ea typeface="Symbol" pitchFamily="-1" charset="2"/>
                <a:cs typeface="Symbol" pitchFamily="-1" charset="2"/>
              </a:rPr>
              <a:t>a,c,w, </a:t>
            </a:r>
            <a:r>
              <a:rPr lang="en-US" altLang="zh-CN" smtClean="0">
                <a:solidFill>
                  <a:srgbClr val="0000FF"/>
                </a:solidFill>
                <a:latin typeface="Arial" pitchFamily="-1" charset="0"/>
                <a:ea typeface="Symbol" pitchFamily="-1" charset="2"/>
                <a:cs typeface="Symbol" pitchFamily="-1" charset="2"/>
              </a:rPr>
              <a:t>= stress vector (air, current, wave)</a:t>
            </a:r>
          </a:p>
          <a:p>
            <a:pPr eaLnBrk="1" hangingPunct="1">
              <a:spcBef>
                <a:spcPct val="0"/>
              </a:spcBef>
            </a:pPr>
            <a:r>
              <a:rPr lang="en-US" altLang="zh-CN" smtClean="0">
                <a:solidFill>
                  <a:srgbClr val="0000FF"/>
                </a:solidFill>
                <a:latin typeface="Arial" pitchFamily="-1" charset="0"/>
                <a:ea typeface="Symbol" pitchFamily="-1" charset="2"/>
                <a:cs typeface="Symbol" pitchFamily="-1" charset="2"/>
              </a:rPr>
              <a:t>Qrad = radiative flux</a:t>
            </a:r>
          </a:p>
          <a:p>
            <a:pPr eaLnBrk="1" hangingPunct="1">
              <a:spcBef>
                <a:spcPct val="0"/>
              </a:spcBef>
            </a:pPr>
            <a:r>
              <a:rPr lang="en-US" altLang="zh-CN" smtClean="0">
                <a:solidFill>
                  <a:srgbClr val="0000FF"/>
                </a:solidFill>
                <a:latin typeface="Arial" pitchFamily="-1" charset="0"/>
                <a:ea typeface="Symbol" pitchFamily="-1" charset="2"/>
                <a:cs typeface="Symbol" pitchFamily="-1" charset="2"/>
              </a:rPr>
              <a:t>Mspray = spray mediated momentum</a:t>
            </a:r>
          </a:p>
          <a:p>
            <a:pPr eaLnBrk="1" hangingPunct="1">
              <a:spcBef>
                <a:spcPct val="0"/>
              </a:spcBef>
            </a:pPr>
            <a:r>
              <a:rPr lang="en-US" altLang="zh-CN" smtClean="0">
                <a:solidFill>
                  <a:srgbClr val="0000FF"/>
                </a:solidFill>
                <a:latin typeface="Arial" pitchFamily="-1" charset="0"/>
                <a:ea typeface="Symbol" pitchFamily="-1" charset="2"/>
                <a:cs typeface="Symbol" pitchFamily="-1" charset="2"/>
              </a:rPr>
              <a:t>p, qa, Ta = surface presure, water vapor mixing ratio, air temperature</a:t>
            </a:r>
            <a:endParaRPr lang="en-US" altLang="zh-CN" smtClean="0">
              <a:latin typeface="Arial" pitchFamily="-1" charset="0"/>
              <a:ea typeface="SimSun" pitchFamily="2" charset="-122"/>
              <a:cs typeface="SimSun"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miter lim="800000"/>
            <a:headEnd/>
            <a:tailEnd/>
          </a:ln>
        </p:spPr>
        <p:txBody>
          <a:bodyPr/>
          <a:lstStyle/>
          <a:p>
            <a:fld id="{00A2E7DF-2E46-45D5-88F0-E9C830CB0A34}" type="slidenum">
              <a:rPr lang="en-US" smtClean="0">
                <a:solidFill>
                  <a:prstClr val="black"/>
                </a:solidFill>
                <a:latin typeface="Times New Roman" pitchFamily="1" charset="0"/>
              </a:rPr>
              <a:pPr/>
              <a:t>35</a:t>
            </a:fld>
            <a:endParaRPr lang="en-US" smtClean="0">
              <a:solidFill>
                <a:prstClr val="black"/>
              </a:solidFill>
              <a:latin typeface="Times New Roman" pitchFamily="1" charset="0"/>
            </a:endParaRPr>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xfrm>
            <a:off x="685186" y="4342847"/>
            <a:ext cx="5487637" cy="4115274"/>
          </a:xfrm>
          <a:noFill/>
        </p:spPr>
        <p:txBody>
          <a:bodyPr/>
          <a:lstStyle/>
          <a:p>
            <a:endParaRPr lang="en-US" smtClean="0">
              <a:latin typeface="Times New Roman" pitchFamily="1" charset="0"/>
            </a:endParaRPr>
          </a:p>
        </p:txBody>
      </p:sp>
      <p:sp>
        <p:nvSpPr>
          <p:cNvPr id="5" name="Footer Placeholder 4"/>
          <p:cNvSpPr>
            <a:spLocks noGrp="1"/>
          </p:cNvSpPr>
          <p:nvPr>
            <p:ph type="ftr" sz="quarter" idx="10"/>
          </p:nvPr>
        </p:nvSpPr>
        <p:spPr/>
        <p:txBody>
          <a:bodyPr/>
          <a:lstStyle/>
          <a:p>
            <a:pPr>
              <a:defRPr/>
            </a:pPr>
            <a:r>
              <a:rPr lang="en-US" smtClean="0">
                <a:solidFill>
                  <a:prstClr val="black"/>
                </a:solidFill>
              </a:rPr>
              <a:t>Ocean Sciences 2012, Salt Lake City, UT</a:t>
            </a:r>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C8077B5-1065-4897-A8C1-A33B145278C5}" type="slidenum">
              <a:rPr lang="en-US" smtClean="0">
                <a:solidFill>
                  <a:prstClr val="black"/>
                </a:solidFill>
              </a:rPr>
              <a:pPr>
                <a:defRPr/>
              </a:pPr>
              <a:t>36</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8B4FC51-7DFC-E14B-B052-002A5FA8A061}" type="slidenum">
              <a:rPr lang="en-US">
                <a:solidFill>
                  <a:prstClr val="black"/>
                </a:solidFill>
              </a:rPr>
              <a:pPr/>
              <a:t>40</a:t>
            </a:fld>
            <a:endParaRPr lang="en-US">
              <a:solidFill>
                <a:prstClr val="black"/>
              </a:solidFill>
            </a:endParaRPr>
          </a:p>
        </p:txBody>
      </p:sp>
      <p:sp>
        <p:nvSpPr>
          <p:cNvPr id="3686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36866"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TW" baseline="0" dirty="0" smtClean="0"/>
              <a:t>Direction of Energy reverses in these two regions</a:t>
            </a:r>
            <a:endParaRPr lang="zh-TW" altLang="en-US" dirty="0"/>
          </a:p>
        </p:txBody>
      </p:sp>
      <p:sp>
        <p:nvSpPr>
          <p:cNvPr id="4" name="Slide Number Placeholder 3"/>
          <p:cNvSpPr>
            <a:spLocks noGrp="1"/>
          </p:cNvSpPr>
          <p:nvPr>
            <p:ph type="sldNum" sz="quarter" idx="10"/>
          </p:nvPr>
        </p:nvSpPr>
        <p:spPr/>
        <p:txBody>
          <a:bodyPr/>
          <a:lstStyle/>
          <a:p>
            <a:fld id="{2E0770E7-494C-4D41-90B4-9B461ECCFA91}" type="slidenum">
              <a:rPr lang="zh-TW" altLang="en-US" smtClean="0">
                <a:solidFill>
                  <a:prstClr val="black"/>
                </a:solidFill>
              </a:rPr>
              <a:pPr/>
              <a:t>48</a:t>
            </a:fld>
            <a:endParaRPr lang="zh-TW"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p:cNvSpPr>
          <p:nvPr>
            <p:ph type="sldImg"/>
          </p:nvPr>
        </p:nvSpPr>
        <p:spPr>
          <a:ln/>
        </p:spPr>
      </p:sp>
      <p:sp>
        <p:nvSpPr>
          <p:cNvPr id="59395" name="Notes Placeholder 2"/>
          <p:cNvSpPr>
            <a:spLocks noGrp="1"/>
          </p:cNvSpPr>
          <p:nvPr>
            <p:ph type="body" idx="1"/>
          </p:nvPr>
        </p:nvSpPr>
        <p:spPr>
          <a:noFill/>
          <a:ln/>
        </p:spPr>
        <p:txBody>
          <a:bodyPr/>
          <a:lstStyle/>
          <a:p>
            <a:pPr marL="228600" indent="-228600">
              <a:buFontTx/>
              <a:buAutoNum type="arabicParenR"/>
            </a:pPr>
            <a:r>
              <a:rPr lang="en-US" smtClean="0">
                <a:latin typeface="Arial" pitchFamily="-84" charset="0"/>
                <a:ea typeface="MS PGothic" pitchFamily="32" charset="0"/>
                <a:cs typeface="MS PGothic" pitchFamily="32" charset="0"/>
              </a:rPr>
              <a:t>From stull,  the definition of SBL is when the surface is cooler than the air, The the air-temperature will always adjust toward surface temperature, and therefore there will be a reverse temperature profile as the figure shows here. </a:t>
            </a:r>
          </a:p>
          <a:p>
            <a:pPr marL="228600" indent="-228600">
              <a:buFontTx/>
              <a:buAutoNum type="arabicParenR"/>
            </a:pPr>
            <a:r>
              <a:rPr lang="en-US" smtClean="0">
                <a:latin typeface="Arial" pitchFamily="-84" charset="0"/>
                <a:ea typeface="MS PGothic" pitchFamily="32" charset="0"/>
                <a:cs typeface="MS PGothic" pitchFamily="32" charset="0"/>
              </a:rPr>
              <a:t>This is  where the stable boundary layer is.</a:t>
            </a:r>
          </a:p>
          <a:p>
            <a:pPr marL="228600" indent="-228600">
              <a:buFontTx/>
              <a:buAutoNum type="arabicParenR"/>
            </a:pPr>
            <a:r>
              <a:rPr lang="en-US" smtClean="0">
                <a:latin typeface="Arial" pitchFamily="-84" charset="0"/>
                <a:ea typeface="MS PGothic" pitchFamily="32" charset="0"/>
                <a:cs typeface="MS PGothic" pitchFamily="32" charset="0"/>
              </a:rPr>
              <a:t>So one way to form the stable boundary is to cooling the surface for a certain amount of time. Over land, radiation cooling at night could be one cause.</a:t>
            </a:r>
          </a:p>
          <a:p>
            <a:pPr marL="228600" indent="-228600">
              <a:buFontTx/>
              <a:buAutoNum type="arabicParenR"/>
            </a:pPr>
            <a:r>
              <a:rPr lang="en-US" smtClean="0">
                <a:latin typeface="Arial" pitchFamily="-84" charset="0"/>
                <a:ea typeface="MS PGothic" pitchFamily="32" charset="0"/>
                <a:cs typeface="MS PGothic" pitchFamily="32" charset="0"/>
              </a:rPr>
              <a:t> So how about under hurricane circumstance. Hurricane usually form over the warm water as the figure shows here, which his a pre-storm sea-sruface temperature, and here is the storm location.</a:t>
            </a:r>
          </a:p>
          <a:p>
            <a:pPr marL="228600" indent="-228600">
              <a:buFontTx/>
              <a:buAutoNum type="arabicParenR"/>
            </a:pPr>
            <a:r>
              <a:rPr lang="en-US" smtClean="0">
                <a:latin typeface="Arial" pitchFamily="-84" charset="0"/>
                <a:ea typeface="MS PGothic" pitchFamily="32" charset="0"/>
                <a:cs typeface="MS PGothic" pitchFamily="32" charset="0"/>
              </a:rPr>
              <a:t>Over ocean, under this warm environment, the only way for ocean surface to cool down in hurricane is through the air-sea interaction which bring up the colder water underneath  and cool the surface.</a:t>
            </a:r>
          </a:p>
          <a:p>
            <a:pPr marL="228600" indent="-228600">
              <a:buFontTx/>
              <a:buAutoNum type="arabicParenR"/>
            </a:pPr>
            <a:r>
              <a:rPr lang="en-US" smtClean="0">
                <a:latin typeface="Arial" pitchFamily="-84" charset="0"/>
                <a:ea typeface="MS PGothic" pitchFamily="32" charset="0"/>
                <a:cs typeface="MS PGothic" pitchFamily="32" charset="0"/>
              </a:rPr>
              <a:t>However, maybe because the lack of observations, and coupled model… we never really understand if there is a stable boundary layer, and what is its impact on storm??</a:t>
            </a:r>
          </a:p>
        </p:txBody>
      </p:sp>
      <p:sp>
        <p:nvSpPr>
          <p:cNvPr id="59396" name="Slide Number Placeholder 3"/>
          <p:cNvSpPr>
            <a:spLocks noGrp="1"/>
          </p:cNvSpPr>
          <p:nvPr>
            <p:ph type="sldNum" sz="quarter" idx="5"/>
          </p:nvPr>
        </p:nvSpPr>
        <p:spPr>
          <a:noFill/>
        </p:spPr>
        <p:txBody>
          <a:bodyPr/>
          <a:lstStyle/>
          <a:p>
            <a:fld id="{D54B119C-9B8F-E346-BFF5-E4D3BA85AACF}" type="slidenum">
              <a:rPr lang="en-US" smtClean="0">
                <a:solidFill>
                  <a:srgbClr val="000000"/>
                </a:solidFill>
              </a:rPr>
              <a:pPr/>
              <a:t>49</a:t>
            </a:fld>
            <a:endParaRPr 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B6C2D5-7D85-2B49-9981-8003E546FFBE}" type="datetimeFigureOut">
              <a:rPr lang="en-US" smtClean="0"/>
              <a:pPr/>
              <a:t>6/13/2012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108D7-6CA2-DD43-AB5F-A8B1AC5DDAE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B6C2D5-7D85-2B49-9981-8003E546FFBE}" type="datetimeFigureOut">
              <a:rPr lang="en-US" smtClean="0"/>
              <a:pPr/>
              <a:t>6/13/2012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108D7-6CA2-DD43-AB5F-A8B1AC5DDAE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B6C2D5-7D85-2B49-9981-8003E546FFBE}" type="datetimeFigureOut">
              <a:rPr lang="en-US" smtClean="0"/>
              <a:pPr/>
              <a:t>6/13/2012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108D7-6CA2-DD43-AB5F-A8B1AC5DDAE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vl1pPr>
          </a:lstStyle>
          <a:p>
            <a:pPr>
              <a:defRPr/>
            </a:pPr>
            <a:endParaRPr lang="en-US" altLang="zh-CN"/>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ltLang="zh-CN"/>
          </a:p>
        </p:txBody>
      </p:sp>
      <p:sp>
        <p:nvSpPr>
          <p:cNvPr id="4" name="Slide Number Placeholder 3"/>
          <p:cNvSpPr>
            <a:spLocks noGrp="1"/>
          </p:cNvSpPr>
          <p:nvPr>
            <p:ph type="sldNum" sz="quarter" idx="12"/>
          </p:nvPr>
        </p:nvSpPr>
        <p:spPr/>
        <p:txBody>
          <a:bodyPr/>
          <a:lstStyle>
            <a:lvl1pPr eaLnBrk="1" hangingPunct="1">
              <a:defRPr/>
            </a:lvl1pPr>
          </a:lstStyle>
          <a:p>
            <a:pPr>
              <a:defRPr/>
            </a:pPr>
            <a:fld id="{7EB792B4-D661-694D-82D4-29D6DBDFF9F4}" type="slidenum">
              <a:rPr lang="zh-CN" altLang="en-US"/>
              <a:pPr>
                <a:defRPr/>
              </a:pPr>
              <a:t>‹#›</a:t>
            </a:fld>
            <a:endParaRPr lang="en-US" altLang="zh-CN"/>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528092-4482-9A45-84E7-060635190A0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ltLang="zh-CN"/>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D891015-0768-9140-93E8-22FF64B4106A}" type="slidenum">
              <a:rPr lang="zh-CN" altLang="en-US"/>
              <a:pPr>
                <a:defRPr/>
              </a:pPr>
              <a:t>‹#›</a:t>
            </a:fld>
            <a:endParaRPr lang="en-US" altLang="zh-CN"/>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lIns="91430" tIns="45715" rIns="91430" bIns="45715"/>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a:prstGeom prst="rect">
            <a:avLst/>
          </a:prstGeom>
        </p:spPr>
        <p:txBody>
          <a:bodyPr lIns="91430" tIns="45715" rIns="91430" bIns="45715"/>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lIns="91430" tIns="45715" rIns="91430" bIns="45715"/>
          <a:lstStyle>
            <a:lvl1pPr defTabSz="914305" eaLnBrk="0" fontAlgn="base" hangingPunct="0">
              <a:spcBef>
                <a:spcPct val="0"/>
              </a:spcBef>
              <a:spcAft>
                <a:spcPct val="0"/>
              </a:spcAft>
              <a:defRPr b="1">
                <a:latin typeface="Arial" pitchFamily="-110" charset="0"/>
                <a:ea typeface="+mn-ea"/>
                <a:cs typeface="+mn-cs"/>
              </a:defRPr>
            </a:lvl1pPr>
          </a:lstStyle>
          <a:p>
            <a:pPr>
              <a:defRPr/>
            </a:pPr>
            <a:fld id="{8FA97387-56AF-2C4F-91FD-D68BBCC15C55}" type="datetime1">
              <a:rPr lang="en-US" smtClean="0">
                <a:solidFill>
                  <a:srgbClr val="000000"/>
                </a:solidFill>
              </a:rPr>
              <a:pPr>
                <a:defRPr/>
              </a:pPr>
              <a:t>6/13/2012</a:t>
            </a:fld>
            <a:endParaRPr lang="en-US" dirty="0">
              <a:solidFill>
                <a:srgbClr val="000000"/>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lIns="91430" tIns="45715" rIns="91430" bIns="45715"/>
          <a:lstStyle>
            <a:lvl1pPr defTabSz="914305" eaLnBrk="0" fontAlgn="base" hangingPunct="0">
              <a:spcBef>
                <a:spcPct val="0"/>
              </a:spcBef>
              <a:spcAft>
                <a:spcPct val="0"/>
              </a:spcAft>
              <a:defRPr b="1">
                <a:latin typeface="Arial" pitchFamily="-110" charset="0"/>
                <a:ea typeface="Arial" pitchFamily="-110" charset="0"/>
                <a:cs typeface="Arial" pitchFamily="-110" charset="0"/>
              </a:defRPr>
            </a:lvl1pPr>
          </a:lstStyle>
          <a:p>
            <a:pPr>
              <a:defRPr/>
            </a:pPr>
            <a:endParaRPr lang="en-US" dirty="0">
              <a:solidFill>
                <a:srgbClr val="000000"/>
              </a:solidFil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lIns="91430" tIns="45715" rIns="91430" bIns="45715"/>
          <a:lstStyle>
            <a:lvl1pPr defTabSz="914305" eaLnBrk="0" fontAlgn="base" hangingPunct="0">
              <a:spcBef>
                <a:spcPct val="0"/>
              </a:spcBef>
              <a:spcAft>
                <a:spcPct val="0"/>
              </a:spcAft>
              <a:defRPr b="1">
                <a:latin typeface="Arial" pitchFamily="-110" charset="0"/>
                <a:ea typeface="+mn-ea"/>
                <a:cs typeface="+mn-cs"/>
              </a:defRPr>
            </a:lvl1pPr>
          </a:lstStyle>
          <a:p>
            <a:pPr>
              <a:defRPr/>
            </a:pPr>
            <a:fld id="{46B67648-8505-0C40-82DF-02AA6D1169DE}" type="slidenum">
              <a:rPr lang="en-US" smtClean="0">
                <a:solidFill>
                  <a:srgbClr val="000000"/>
                </a:solidFill>
              </a:rPr>
              <a:pPr>
                <a:defRPr/>
              </a:pPr>
              <a:t>‹#›</a:t>
            </a:fld>
            <a:endParaRPr lang="en-US" dirty="0">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B6E4EE-1A84-1342-9B55-A2BF09302F4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B6E4EE-1A84-1342-9B55-A2BF09302F4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B6E4EE-1A84-1342-9B55-A2BF09302F4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30" tIns="45715" rIns="91430" bIns="45715"/>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vert="horz" lIns="91430" tIns="45715" rIns="91430" bIns="4571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B6C2D5-7D85-2B49-9981-8003E546FFBE}" type="datetimeFigureOut">
              <a:rPr lang="en-US" smtClean="0"/>
              <a:pPr/>
              <a:t>6/13/2012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108D7-6CA2-DD43-AB5F-A8B1AC5DDAE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B6E4EE-1A84-1342-9B55-A2BF09302F4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4" name="Date Placeholder 3"/>
          <p:cNvSpPr>
            <a:spLocks noGrp="1"/>
          </p:cNvSpPr>
          <p:nvPr>
            <p:ph type="dt" sz="half" idx="10"/>
          </p:nvPr>
        </p:nvSpPr>
        <p:spPr/>
        <p:txBody>
          <a:bodyPr/>
          <a:lstStyle/>
          <a:p>
            <a:fld id="{876F706E-EE72-43CC-A65A-8FBA85943CB9}" type="datetimeFigureOut">
              <a:rPr lang="zh-TW" altLang="en-US" smtClean="0">
                <a:solidFill>
                  <a:prstClr val="black"/>
                </a:solidFill>
              </a:rPr>
              <a:pPr/>
              <a:t>2012/6/13</a:t>
            </a:fld>
            <a:endParaRPr lang="zh-TW" altLang="en-US">
              <a:solidFill>
                <a:prstClr val="black"/>
              </a:solidFill>
            </a:endParaRPr>
          </a:p>
        </p:txBody>
      </p:sp>
      <p:sp>
        <p:nvSpPr>
          <p:cNvPr id="5" name="Footer Placeholder 4"/>
          <p:cNvSpPr>
            <a:spLocks noGrp="1"/>
          </p:cNvSpPr>
          <p:nvPr>
            <p:ph type="ftr" sz="quarter" idx="11"/>
          </p:nvPr>
        </p:nvSpPr>
        <p:spPr/>
        <p:txBody>
          <a:bodyPr/>
          <a:lstStyle/>
          <a:p>
            <a:endParaRPr lang="zh-TW" altLang="en-US">
              <a:solidFill>
                <a:prstClr val="black"/>
              </a:solidFill>
            </a:endParaRPr>
          </a:p>
        </p:txBody>
      </p:sp>
      <p:sp>
        <p:nvSpPr>
          <p:cNvPr id="6" name="Slide Number Placeholder 5"/>
          <p:cNvSpPr>
            <a:spLocks noGrp="1"/>
          </p:cNvSpPr>
          <p:nvPr>
            <p:ph type="sldNum" sz="quarter" idx="12"/>
          </p:nvPr>
        </p:nvSpPr>
        <p:spPr/>
        <p:txBody>
          <a:bodyPr/>
          <a:lstStyle/>
          <a:p>
            <a:fld id="{45B1DFB4-1CA4-4EA6-8695-E8749DA96B3E}" type="slidenum">
              <a:rPr lang="zh-TW" altLang="en-US" smtClean="0">
                <a:solidFill>
                  <a:prstClr val="black"/>
                </a:solidFill>
              </a:rPr>
              <a:pPr/>
              <a:t>‹#›</a:t>
            </a:fld>
            <a:endParaRPr lang="zh-TW" altLang="en-US">
              <a:solidFill>
                <a:prstClr val="black"/>
              </a:solidFill>
            </a:endParaRPr>
          </a:p>
        </p:txBody>
      </p:sp>
      <p:sp>
        <p:nvSpPr>
          <p:cNvPr id="7" name="Title 6"/>
          <p:cNvSpPr>
            <a:spLocks noGrp="1"/>
          </p:cNvSpPr>
          <p:nvPr>
            <p:ph type="title"/>
          </p:nvPr>
        </p:nvSpPr>
        <p:spPr/>
        <p:txBody>
          <a:bodyPr rtlCol="0"/>
          <a:lstStyle/>
          <a:p>
            <a:r>
              <a:rPr kumimoji="0" lang="en-US" altLang="zh-TW" smtClean="0"/>
              <a:t>Click to edit Master title style</a:t>
            </a:r>
            <a:endParaRPr kumimoji="0"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b="1">
                <a:solidFill>
                  <a:prstClr val="white"/>
                </a:solidFill>
                <a:latin typeface="Arial" pitchFamily="-112" charset="0"/>
              </a:defRPr>
            </a:lvl1pPr>
          </a:lstStyle>
          <a:p>
            <a:pPr>
              <a:defRPr/>
            </a:pPr>
            <a:fld id="{C7393377-981E-B349-9787-0183C09A9DEE}" type="datetime1">
              <a:rPr lang="en-US"/>
              <a:pPr>
                <a:defRPr/>
              </a:pPr>
              <a:t>6/13/2012</a:t>
            </a:fld>
            <a:endParaRPr lang="en-US"/>
          </a:p>
        </p:txBody>
      </p:sp>
      <p:sp>
        <p:nvSpPr>
          <p:cNvPr id="4" name="Footer Placeholder 3"/>
          <p:cNvSpPr>
            <a:spLocks noGrp="1"/>
          </p:cNvSpPr>
          <p:nvPr>
            <p:ph type="ftr" sz="quarter" idx="11"/>
          </p:nvPr>
        </p:nvSpPr>
        <p:spPr/>
        <p:txBody>
          <a:bodyPr/>
          <a:lstStyle>
            <a:lvl1pPr>
              <a:defRPr b="1">
                <a:solidFill>
                  <a:prstClr val="white"/>
                </a:solidFill>
                <a:latin typeface="Arial"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solidFill>
                  <a:prstClr val="white"/>
                </a:solidFill>
                <a:latin typeface="Arial" pitchFamily="-112" charset="0"/>
              </a:defRPr>
            </a:lvl1pPr>
          </a:lstStyle>
          <a:p>
            <a:pPr>
              <a:defRPr/>
            </a:pPr>
            <a:fld id="{34A870DD-A4A2-A042-AA87-E8C1FEF5009F}"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B6C2D5-7D85-2B49-9981-8003E546FFBE}" type="datetimeFigureOut">
              <a:rPr lang="en-US">
                <a:solidFill>
                  <a:prstClr val="black">
                    <a:tint val="75000"/>
                  </a:prstClr>
                </a:solidFill>
              </a:rPr>
              <a:pPr/>
              <a:t>6/13/2012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B108D7-6CA2-DD43-AB5F-A8B1AC5DDAEC}"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666B87-0294-9841-A1F2-E0102539E37E}" type="datetimeFigureOut">
              <a:rPr lang="en-US" smtClean="0">
                <a:solidFill>
                  <a:prstClr val="black">
                    <a:tint val="75000"/>
                  </a:prstClr>
                </a:solidFill>
              </a:rPr>
              <a:pPr/>
              <a:t>6/13/2012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C9AF9F-C7CA-0C40-B29B-8B8E2AF4AEF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666B87-0294-9841-A1F2-E0102539E37E}" type="datetimeFigureOut">
              <a:rPr lang="en-US" smtClean="0">
                <a:solidFill>
                  <a:prstClr val="black">
                    <a:tint val="75000"/>
                  </a:prstClr>
                </a:solidFill>
              </a:rPr>
              <a:pPr/>
              <a:t>6/13/2012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6C9AF9F-C7CA-0C40-B29B-8B8E2AF4AEF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5D5F749-F82F-451D-A69A-A3210676362A}" type="datetime1">
              <a:rPr lang="en-US" smtClean="0">
                <a:solidFill>
                  <a:prstClr val="black">
                    <a:tint val="75000"/>
                  </a:prstClr>
                </a:solidFill>
              </a:rPr>
              <a:pPr>
                <a:defRPr/>
              </a:pPr>
              <a:t>6/13/2012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NOPP Review 2012, RSMAS, Miami, FL</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5E5021-907C-49EA-8F86-342D44F9686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A95D79A-EEFC-46A0-9BBB-6725FBC5E29C}" type="datetime1">
              <a:rPr lang="en-US" smtClean="0">
                <a:solidFill>
                  <a:prstClr val="black">
                    <a:tint val="75000"/>
                  </a:prstClr>
                </a:solidFill>
              </a:rPr>
              <a:pPr>
                <a:defRPr/>
              </a:pPr>
              <a:t>6/13/2012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NOPP Review 2012, RSMAS, Miami, FL</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8BA83A5-E350-4BD9-BCFA-049F2F4F225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AAAF1D4-8D0E-47FF-8E57-7C326F2D7997}" type="datetime1">
              <a:rPr lang="en-US" smtClean="0">
                <a:solidFill>
                  <a:prstClr val="black">
                    <a:tint val="75000"/>
                  </a:prstClr>
                </a:solidFill>
              </a:rPr>
              <a:pPr>
                <a:defRPr/>
              </a:pPr>
              <a:t>6/13/2012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NOPP Review 2012, RSMAS, Miami, FL</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0C10D07-0F48-4F51-B909-C814A2FE3A4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0AB5676-5D1F-4232-A8EF-AF40DA3E0F93}" type="datetime1">
              <a:rPr lang="en-US" smtClean="0">
                <a:solidFill>
                  <a:prstClr val="black">
                    <a:tint val="75000"/>
                  </a:prstClr>
                </a:solidFill>
              </a:rPr>
              <a:pPr>
                <a:defRPr/>
              </a:pPr>
              <a:t>6/13/2012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NOPP Review 2012, RSMAS, Miami, FL</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12DF57-F01D-4EB7-A4CD-F176DD2353A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B6C2D5-7D85-2B49-9981-8003E546FFBE}" type="datetimeFigureOut">
              <a:rPr lang="en-US" smtClean="0"/>
              <a:pPr/>
              <a:t>6/13/2012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108D7-6CA2-DD43-AB5F-A8B1AC5DDAEC}"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1F657-A2B1-4070-8820-A39361AC2800}" type="datetimeFigureOut">
              <a:rPr lang="en-US" smtClean="0">
                <a:solidFill>
                  <a:prstClr val="black">
                    <a:tint val="75000"/>
                  </a:prstClr>
                </a:solidFill>
              </a:rPr>
              <a:pPr/>
              <a:t>6/13/2012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D601C6-319C-418B-9572-A156E247351C}" type="slidenum">
              <a:rPr lang="en-US" smtClean="0">
                <a:solidFill>
                  <a:prstClr val="black">
                    <a:tint val="75000"/>
                  </a:prstClr>
                </a:solidFill>
              </a:rPr>
              <a:pPr/>
              <a:t>‹#›</a:t>
            </a:fld>
            <a:endParaRPr lang="en-US">
              <a:solidFill>
                <a:prstClr val="black">
                  <a:tint val="75000"/>
                </a:prstClr>
              </a:solidFill>
            </a:endParaRPr>
          </a:p>
        </p:txBody>
      </p:sp>
      <p:sp>
        <p:nvSpPr>
          <p:cNvPr id="5" name="Text Box 45"/>
          <p:cNvSpPr txBox="1">
            <a:spLocks noChangeArrowheads="1"/>
          </p:cNvSpPr>
          <p:nvPr userDrawn="1"/>
        </p:nvSpPr>
        <p:spPr bwMode="auto">
          <a:xfrm>
            <a:off x="0" y="6400800"/>
            <a:ext cx="9144000" cy="457200"/>
          </a:xfrm>
          <a:prstGeom prst="rect">
            <a:avLst/>
          </a:prstGeom>
          <a:gradFill rotWithShape="1">
            <a:gsLst>
              <a:gs pos="0">
                <a:srgbClr val="272775"/>
              </a:gs>
              <a:gs pos="50000">
                <a:schemeClr val="accent2"/>
              </a:gs>
              <a:gs pos="100000">
                <a:srgbClr val="272775"/>
              </a:gs>
            </a:gsLst>
            <a:lin ang="5400000" scaled="1"/>
          </a:gradFill>
          <a:ln>
            <a:noFill/>
          </a:ln>
          <a:extLst>
            <a:ext uri="{91240B29-F687-4F45-9708-019B960494DF}">
              <a14:hiddenLine xmlns:a14="http://schemas.microsoft.com/office/drawing/2010/main" w="28575">
                <a:solidFill>
                  <a:srgbClr val="000000"/>
                </a:solidFill>
                <a:miter lim="800000"/>
                <a:headEnd/>
                <a:tailEnd/>
              </a14:hiddenLine>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defTabSz="914305"/>
            <a:endParaRPr lang="en-US" sz="2400" dirty="0">
              <a:solidFill>
                <a:prstClr val="black"/>
              </a:solidFill>
              <a:latin typeface="Times New Roman" pitchFamily="18" charset="0"/>
            </a:endParaRPr>
          </a:p>
        </p:txBody>
      </p:sp>
      <p:sp>
        <p:nvSpPr>
          <p:cNvPr id="6" name="Rectangle 12"/>
          <p:cNvSpPr>
            <a:spLocks noChangeArrowheads="1"/>
          </p:cNvSpPr>
          <p:nvPr userDrawn="1"/>
        </p:nvSpPr>
        <p:spPr bwMode="auto">
          <a:xfrm>
            <a:off x="200025" y="6500813"/>
            <a:ext cx="213360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lstStyle/>
          <a:p>
            <a:pPr defTabSz="914305"/>
            <a:r>
              <a:rPr lang="en-US" sz="1000" b="1" i="1" dirty="0">
                <a:solidFill>
                  <a:prstClr val="white"/>
                </a:solidFill>
              </a:rPr>
              <a:t>NOPP Review</a:t>
            </a:r>
          </a:p>
          <a:p>
            <a:pPr defTabSz="914305"/>
            <a:r>
              <a:rPr lang="en-US" sz="1000" b="1" i="1" dirty="0">
                <a:solidFill>
                  <a:prstClr val="white"/>
                </a:solidFill>
              </a:rPr>
              <a:t>1-2 Mar,2012, Miami </a:t>
            </a:r>
          </a:p>
        </p:txBody>
      </p:sp>
      <p:sp>
        <p:nvSpPr>
          <p:cNvPr id="7" name="Rectangle 13"/>
          <p:cNvSpPr>
            <a:spLocks noChangeArrowheads="1"/>
          </p:cNvSpPr>
          <p:nvPr userDrawn="1"/>
        </p:nvSpPr>
        <p:spPr bwMode="auto">
          <a:xfrm>
            <a:off x="6719889" y="6619876"/>
            <a:ext cx="2424112"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lstStyle/>
          <a:p>
            <a:pPr algn="ctr" defTabSz="914305"/>
            <a:r>
              <a:rPr lang="en-US" sz="1000" b="1" i="1" dirty="0">
                <a:solidFill>
                  <a:prstClr val="white"/>
                </a:solidFill>
              </a:rPr>
              <a:t>Naval Research Laboratory</a:t>
            </a:r>
          </a:p>
        </p:txBody>
      </p:sp>
      <p:sp>
        <p:nvSpPr>
          <p:cNvPr id="8" name="Rectangle 14"/>
          <p:cNvSpPr>
            <a:spLocks noChangeArrowheads="1"/>
          </p:cNvSpPr>
          <p:nvPr userDrawn="1"/>
        </p:nvSpPr>
        <p:spPr bwMode="auto">
          <a:xfrm>
            <a:off x="3176589" y="6459508"/>
            <a:ext cx="22955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nchor="ctr">
            <a:spAutoFit/>
          </a:bodyPr>
          <a:lstStyle/>
          <a:p>
            <a:pPr algn="ctr" defTabSz="914305"/>
            <a:r>
              <a:rPr lang="en-US" altLang="zh-CN" sz="1000" b="1" i="1" dirty="0">
                <a:solidFill>
                  <a:prstClr val="white"/>
                </a:solidFill>
                <a:ea typeface="SimSun" pitchFamily="2" charset="-122"/>
              </a:rPr>
              <a:t>Coupled COAMPS –TC simulations of  energy exchange</a:t>
            </a:r>
          </a:p>
        </p:txBody>
      </p:sp>
      <p:sp>
        <p:nvSpPr>
          <p:cNvPr id="9" name="Rectangle 6"/>
          <p:cNvSpPr txBox="1">
            <a:spLocks noChangeArrowheads="1"/>
          </p:cNvSpPr>
          <p:nvPr userDrawn="1"/>
        </p:nvSpPr>
        <p:spPr bwMode="auto">
          <a:xfrm>
            <a:off x="6719888" y="6329728"/>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rtlCol="0" anchor="t" anchorCtr="0" compatLnSpc="1">
            <a:prstTxWarp prst="textNoShape">
              <a:avLst/>
            </a:prstTxWarp>
          </a:bodyP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66A74B-81DF-478F-81C7-C9FA39C21B47}" type="slidenum">
              <a:rPr lang="en-US" smtClean="0">
                <a:solidFill>
                  <a:prstClr val="white"/>
                </a:solidFill>
              </a:rPr>
              <a:pPr/>
              <a:t>‹#›</a:t>
            </a:fld>
            <a:endParaRPr lang="en-US">
              <a:solidFill>
                <a:prstClr val="white"/>
              </a:solidFill>
            </a:endParaRPr>
          </a:p>
        </p:txBody>
      </p:sp>
      <p:pic>
        <p:nvPicPr>
          <p:cNvPr id="10" name="Picture 8" descr="navy on whit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9308" y="61615"/>
            <a:ext cx="1054100" cy="9699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RL Code 7300 - Oceanography Division"/>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22487" flipH="1" flipV="1">
            <a:off x="7738193" y="4404"/>
            <a:ext cx="1349375"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7"/>
          <p:cNvGrpSpPr>
            <a:grpSpLocks/>
          </p:cNvGrpSpPr>
          <p:nvPr userDrawn="1"/>
        </p:nvGrpSpPr>
        <p:grpSpPr bwMode="auto">
          <a:xfrm>
            <a:off x="0" y="970459"/>
            <a:ext cx="9144000" cy="122237"/>
            <a:chOff x="0" y="737"/>
            <a:chExt cx="5760" cy="77"/>
          </a:xfrm>
        </p:grpSpPr>
        <p:sp>
          <p:nvSpPr>
            <p:cNvPr id="13" name="Line 4"/>
            <p:cNvSpPr>
              <a:spLocks noChangeShapeType="1"/>
            </p:cNvSpPr>
            <p:nvPr/>
          </p:nvSpPr>
          <p:spPr bwMode="auto">
            <a:xfrm flipV="1">
              <a:off x="0" y="737"/>
              <a:ext cx="5760" cy="19"/>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05"/>
              <a:endParaRPr lang="en-US" dirty="0">
                <a:solidFill>
                  <a:prstClr val="black"/>
                </a:solidFill>
              </a:endParaRPr>
            </a:p>
          </p:txBody>
        </p:sp>
        <p:sp>
          <p:nvSpPr>
            <p:cNvPr id="14" name="Line 6"/>
            <p:cNvSpPr>
              <a:spLocks noChangeShapeType="1"/>
            </p:cNvSpPr>
            <p:nvPr/>
          </p:nvSpPr>
          <p:spPr bwMode="auto">
            <a:xfrm flipV="1">
              <a:off x="0" y="795"/>
              <a:ext cx="5760" cy="19"/>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05"/>
              <a:endParaRPr lang="en-US" dirty="0">
                <a:solidFill>
                  <a:prstClr val="black"/>
                </a:solidFill>
              </a:endParaRPr>
            </a:p>
          </p:txBody>
        </p:sp>
      </p:grpSp>
    </p:spTree>
    <p:extLst>
      <p:ext uri="{BB962C8B-B14F-4D97-AF65-F5344CB8AC3E}">
        <p14:creationId xmlns:p14="http://schemas.microsoft.com/office/powerpoint/2010/main" val="350481660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54092B-30CB-4DCE-9E28-71101FCD44D5}" type="datetimeFigureOut">
              <a:rPr lang="en-US" smtClean="0"/>
              <a:pPr/>
              <a:t>6/13/2012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9834C-9113-4B56-AD2D-D43E74E7CB94}" type="slidenum">
              <a:rPr lang="en-US" smtClean="0"/>
              <a:pPr/>
              <a:t>‹#›</a:t>
            </a:fld>
            <a:endParaRPr lang="en-US"/>
          </a:p>
        </p:txBody>
      </p:sp>
    </p:spTree>
    <p:extLst>
      <p:ext uri="{BB962C8B-B14F-4D97-AF65-F5344CB8AC3E}">
        <p14:creationId xmlns:p14="http://schemas.microsoft.com/office/powerpoint/2010/main" val="448457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1F657-A2B1-4070-8820-A39361AC2800}" type="datetimeFigureOut">
              <a:rPr lang="en-US" smtClean="0">
                <a:solidFill>
                  <a:prstClr val="black">
                    <a:tint val="75000"/>
                  </a:prstClr>
                </a:solidFill>
              </a:rPr>
              <a:pPr/>
              <a:t>6/13/2012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D601C6-319C-418B-9572-A156E247351C}" type="slidenum">
              <a:rPr lang="en-US" smtClean="0">
                <a:solidFill>
                  <a:prstClr val="black">
                    <a:tint val="75000"/>
                  </a:prstClr>
                </a:solidFill>
              </a:rPr>
              <a:pPr/>
              <a:t>‹#›</a:t>
            </a:fld>
            <a:endParaRPr lang="en-US">
              <a:solidFill>
                <a:prstClr val="black">
                  <a:tint val="75000"/>
                </a:prstClr>
              </a:solidFill>
            </a:endParaRPr>
          </a:p>
        </p:txBody>
      </p:sp>
      <p:sp>
        <p:nvSpPr>
          <p:cNvPr id="5" name="Text Box 45"/>
          <p:cNvSpPr txBox="1">
            <a:spLocks noChangeArrowheads="1"/>
          </p:cNvSpPr>
          <p:nvPr userDrawn="1"/>
        </p:nvSpPr>
        <p:spPr bwMode="auto">
          <a:xfrm>
            <a:off x="0" y="6400800"/>
            <a:ext cx="9144000" cy="457200"/>
          </a:xfrm>
          <a:prstGeom prst="rect">
            <a:avLst/>
          </a:prstGeom>
          <a:gradFill rotWithShape="1">
            <a:gsLst>
              <a:gs pos="0">
                <a:srgbClr val="272775"/>
              </a:gs>
              <a:gs pos="50000">
                <a:schemeClr val="accent2"/>
              </a:gs>
              <a:gs pos="100000">
                <a:srgbClr val="272775"/>
              </a:gs>
            </a:gsLst>
            <a:lin ang="5400000" scaled="1"/>
          </a:gradFill>
          <a:ln>
            <a:noFill/>
          </a:ln>
          <a:extLst>
            <a:ext uri="{91240B29-F687-4F45-9708-019B960494DF}">
              <a14:hiddenLine xmlns:a14="http://schemas.microsoft.com/office/drawing/2010/main" w="28575">
                <a:solidFill>
                  <a:srgbClr val="000000"/>
                </a:solidFill>
                <a:miter lim="800000"/>
                <a:headEnd/>
                <a:tailEnd/>
              </a14:hiddenLine>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defTabSz="914305"/>
            <a:endParaRPr lang="en-US" sz="2400" dirty="0">
              <a:solidFill>
                <a:prstClr val="black"/>
              </a:solidFill>
              <a:latin typeface="Times New Roman" pitchFamily="18" charset="0"/>
            </a:endParaRPr>
          </a:p>
        </p:txBody>
      </p:sp>
      <p:sp>
        <p:nvSpPr>
          <p:cNvPr id="6" name="Rectangle 12"/>
          <p:cNvSpPr>
            <a:spLocks noChangeArrowheads="1"/>
          </p:cNvSpPr>
          <p:nvPr userDrawn="1"/>
        </p:nvSpPr>
        <p:spPr bwMode="auto">
          <a:xfrm>
            <a:off x="200025" y="6500813"/>
            <a:ext cx="213360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lstStyle/>
          <a:p>
            <a:pPr defTabSz="914305"/>
            <a:r>
              <a:rPr lang="en-US" sz="1000" b="1" i="1" dirty="0">
                <a:solidFill>
                  <a:prstClr val="white"/>
                </a:solidFill>
              </a:rPr>
              <a:t>NOPP Review</a:t>
            </a:r>
          </a:p>
          <a:p>
            <a:pPr defTabSz="914305"/>
            <a:r>
              <a:rPr lang="en-US" sz="1000" b="1" i="1" dirty="0">
                <a:solidFill>
                  <a:prstClr val="white"/>
                </a:solidFill>
              </a:rPr>
              <a:t>1-2 Mar,2012, Miami </a:t>
            </a:r>
          </a:p>
        </p:txBody>
      </p:sp>
      <p:sp>
        <p:nvSpPr>
          <p:cNvPr id="7" name="Rectangle 13"/>
          <p:cNvSpPr>
            <a:spLocks noChangeArrowheads="1"/>
          </p:cNvSpPr>
          <p:nvPr userDrawn="1"/>
        </p:nvSpPr>
        <p:spPr bwMode="auto">
          <a:xfrm>
            <a:off x="6719889" y="6619876"/>
            <a:ext cx="2424112"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lstStyle/>
          <a:p>
            <a:pPr algn="ctr" defTabSz="914305"/>
            <a:r>
              <a:rPr lang="en-US" sz="1000" b="1" i="1" dirty="0">
                <a:solidFill>
                  <a:prstClr val="white"/>
                </a:solidFill>
              </a:rPr>
              <a:t>Naval Research Laboratory</a:t>
            </a:r>
          </a:p>
        </p:txBody>
      </p:sp>
      <p:sp>
        <p:nvSpPr>
          <p:cNvPr id="8" name="Rectangle 14"/>
          <p:cNvSpPr>
            <a:spLocks noChangeArrowheads="1"/>
          </p:cNvSpPr>
          <p:nvPr userDrawn="1"/>
        </p:nvSpPr>
        <p:spPr bwMode="auto">
          <a:xfrm>
            <a:off x="3176589" y="6459508"/>
            <a:ext cx="22955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nchor="ctr">
            <a:spAutoFit/>
          </a:bodyPr>
          <a:lstStyle/>
          <a:p>
            <a:pPr algn="ctr" defTabSz="914305"/>
            <a:r>
              <a:rPr lang="en-US" altLang="zh-CN" sz="1000" b="1" i="1" dirty="0">
                <a:solidFill>
                  <a:prstClr val="white"/>
                </a:solidFill>
                <a:ea typeface="SimSun" pitchFamily="2" charset="-122"/>
              </a:rPr>
              <a:t>Coupled COAMPS –TC simulations of  energy exchange</a:t>
            </a:r>
          </a:p>
        </p:txBody>
      </p:sp>
      <p:sp>
        <p:nvSpPr>
          <p:cNvPr id="9" name="Rectangle 6"/>
          <p:cNvSpPr txBox="1">
            <a:spLocks noChangeArrowheads="1"/>
          </p:cNvSpPr>
          <p:nvPr userDrawn="1"/>
        </p:nvSpPr>
        <p:spPr bwMode="auto">
          <a:xfrm>
            <a:off x="6719888" y="6329728"/>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rtlCol="0" anchor="t" anchorCtr="0" compatLnSpc="1">
            <a:prstTxWarp prst="textNoShape">
              <a:avLst/>
            </a:prstTxWarp>
          </a:bodyP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66A74B-81DF-478F-81C7-C9FA39C21B47}" type="slidenum">
              <a:rPr lang="en-US" smtClean="0">
                <a:solidFill>
                  <a:prstClr val="white"/>
                </a:solidFill>
              </a:rPr>
              <a:pPr/>
              <a:t>‹#›</a:t>
            </a:fld>
            <a:endParaRPr lang="en-US">
              <a:solidFill>
                <a:prstClr val="white"/>
              </a:solidFill>
            </a:endParaRPr>
          </a:p>
        </p:txBody>
      </p:sp>
      <p:pic>
        <p:nvPicPr>
          <p:cNvPr id="10" name="Picture 8" descr="navy on whit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9308" y="61615"/>
            <a:ext cx="1054100" cy="9699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RL Code 7300 - Oceanography Division"/>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22487" flipH="1" flipV="1">
            <a:off x="7738193" y="4404"/>
            <a:ext cx="1349375"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7"/>
          <p:cNvGrpSpPr>
            <a:grpSpLocks/>
          </p:cNvGrpSpPr>
          <p:nvPr userDrawn="1"/>
        </p:nvGrpSpPr>
        <p:grpSpPr bwMode="auto">
          <a:xfrm>
            <a:off x="0" y="970459"/>
            <a:ext cx="9144000" cy="122237"/>
            <a:chOff x="0" y="737"/>
            <a:chExt cx="5760" cy="77"/>
          </a:xfrm>
        </p:grpSpPr>
        <p:sp>
          <p:nvSpPr>
            <p:cNvPr id="13" name="Line 4"/>
            <p:cNvSpPr>
              <a:spLocks noChangeShapeType="1"/>
            </p:cNvSpPr>
            <p:nvPr/>
          </p:nvSpPr>
          <p:spPr bwMode="auto">
            <a:xfrm flipV="1">
              <a:off x="0" y="737"/>
              <a:ext cx="5760" cy="19"/>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05"/>
              <a:endParaRPr lang="en-US" dirty="0">
                <a:solidFill>
                  <a:prstClr val="black"/>
                </a:solidFill>
              </a:endParaRPr>
            </a:p>
          </p:txBody>
        </p:sp>
        <p:sp>
          <p:nvSpPr>
            <p:cNvPr id="14" name="Line 6"/>
            <p:cNvSpPr>
              <a:spLocks noChangeShapeType="1"/>
            </p:cNvSpPr>
            <p:nvPr/>
          </p:nvSpPr>
          <p:spPr bwMode="auto">
            <a:xfrm flipV="1">
              <a:off x="0" y="795"/>
              <a:ext cx="5760" cy="19"/>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05"/>
              <a:endParaRPr lang="en-US" dirty="0">
                <a:solidFill>
                  <a:prstClr val="black"/>
                </a:solidFill>
              </a:endParaRPr>
            </a:p>
          </p:txBody>
        </p:sp>
      </p:grpSp>
    </p:spTree>
    <p:extLst>
      <p:ext uri="{BB962C8B-B14F-4D97-AF65-F5344CB8AC3E}">
        <p14:creationId xmlns:p14="http://schemas.microsoft.com/office/powerpoint/2010/main" val="350481660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B6E4EE-1A84-1342-9B55-A2BF09302F4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2D79B6-0570-46F7-A321-C538099C577F}" type="datetimeFigureOut">
              <a:rPr lang="en-US" smtClean="0"/>
              <a:pPr/>
              <a:t>6/13/2012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38739B-4B01-4974-9AEF-7A8A706A69DA}" type="slidenum">
              <a:rPr lang="en-US" smtClean="0"/>
              <a:pPr/>
              <a:t>‹#›</a:t>
            </a:fld>
            <a:endParaRPr lang="en-US"/>
          </a:p>
        </p:txBody>
      </p:sp>
    </p:spTree>
    <p:extLst>
      <p:ext uri="{BB962C8B-B14F-4D97-AF65-F5344CB8AC3E}">
        <p14:creationId xmlns:p14="http://schemas.microsoft.com/office/powerpoint/2010/main" val="24465383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smtClean="0"/>
            </a:lvl1pPr>
          </a:lstStyle>
          <a:p>
            <a:fld id="{7D490F2E-31F0-384C-9110-BC9AA4E11336}"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smtClean="0"/>
            </a:lvl1pPr>
          </a:lstStyle>
          <a:p>
            <a:fld id="{7D490F2E-31F0-384C-9110-BC9AA4E11336}"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58B464-1AA4-426C-88A5-D7FB1B6E153A}" type="datetimeFigureOut">
              <a:rPr lang="en-US" smtClean="0">
                <a:solidFill>
                  <a:prstClr val="black">
                    <a:tint val="75000"/>
                  </a:prstClr>
                </a:solidFill>
              </a:rPr>
              <a:pPr/>
              <a:t>6/13/2012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2F93C4-603D-44D5-BFDF-5298DD559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401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B6C2D5-7D85-2B49-9981-8003E546FFBE}" type="datetimeFigureOut">
              <a:rPr lang="en-US" smtClean="0"/>
              <a:pPr/>
              <a:t>6/13/2012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108D7-6CA2-DD43-AB5F-A8B1AC5DDAE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B6C2D5-7D85-2B49-9981-8003E546FFBE}" type="datetimeFigureOut">
              <a:rPr lang="en-US" smtClean="0"/>
              <a:pPr/>
              <a:t>6/13/2012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B108D7-6CA2-DD43-AB5F-A8B1AC5DDAE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B6C2D5-7D85-2B49-9981-8003E546FFBE}" type="datetimeFigureOut">
              <a:rPr lang="en-US" smtClean="0"/>
              <a:pPr/>
              <a:t>6/13/2012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B108D7-6CA2-DD43-AB5F-A8B1AC5DDAE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6C2D5-7D85-2B49-9981-8003E546FFBE}" type="datetimeFigureOut">
              <a:rPr lang="en-US" smtClean="0"/>
              <a:pPr/>
              <a:t>6/13/2012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B108D7-6CA2-DD43-AB5F-A8B1AC5DDAE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B6C2D5-7D85-2B49-9981-8003E546FFBE}" type="datetimeFigureOut">
              <a:rPr lang="en-US" smtClean="0"/>
              <a:pPr/>
              <a:t>6/13/2012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108D7-6CA2-DD43-AB5F-A8B1AC5DDAE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B6C2D5-7D85-2B49-9981-8003E546FFBE}" type="datetimeFigureOut">
              <a:rPr lang="en-US" smtClean="0"/>
              <a:pPr/>
              <a:t>6/13/2012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108D7-6CA2-DD43-AB5F-A8B1AC5DDAE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15.xml"/><Relationship Id="rId4" Type="http://schemas.openxmlformats.org/officeDocument/2006/relationships/slideLayout" Target="../slideLayouts/slideLayout29.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35.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8EB6C2D5-7D85-2B49-9981-8003E546FFBE}" type="datetimeFigureOut">
              <a:rPr lang="en-US" smtClean="0"/>
              <a:pPr/>
              <a:t>6/13/2012</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ADB108D7-6CA2-DD43-AB5F-A8B1AC5DDAE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53"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457153" rtl="0" eaLnBrk="1" latinLnBrk="0" hangingPunct="1">
        <a:spcBef>
          <a:spcPct val="20000"/>
        </a:spcBef>
        <a:buFont typeface="Arial"/>
        <a:buChar char="•"/>
        <a:defRPr sz="3200" kern="1200">
          <a:solidFill>
            <a:schemeClr val="tx1"/>
          </a:solidFill>
          <a:latin typeface="+mn-lt"/>
          <a:ea typeface="+mn-ea"/>
          <a:cs typeface="+mn-cs"/>
        </a:defRPr>
      </a:lvl1pPr>
      <a:lvl2pPr marL="742873" indent="-285720" algn="l" defTabSz="457153" rtl="0" eaLnBrk="1" latinLnBrk="0" hangingPunct="1">
        <a:spcBef>
          <a:spcPct val="20000"/>
        </a:spcBef>
        <a:buFont typeface="Arial"/>
        <a:buChar char="–"/>
        <a:defRPr sz="2800" kern="1200">
          <a:solidFill>
            <a:schemeClr val="tx1"/>
          </a:solidFill>
          <a:latin typeface="+mn-lt"/>
          <a:ea typeface="+mn-ea"/>
          <a:cs typeface="+mn-cs"/>
        </a:defRPr>
      </a:lvl2pPr>
      <a:lvl3pPr marL="1142882" indent="-228577" algn="l" defTabSz="457153" rtl="0" eaLnBrk="1" latinLnBrk="0" hangingPunct="1">
        <a:spcBef>
          <a:spcPct val="20000"/>
        </a:spcBef>
        <a:buFont typeface="Arial"/>
        <a:buChar char="•"/>
        <a:defRPr sz="2400" kern="1200">
          <a:solidFill>
            <a:schemeClr val="tx1"/>
          </a:solidFill>
          <a:latin typeface="+mn-lt"/>
          <a:ea typeface="+mn-ea"/>
          <a:cs typeface="+mn-cs"/>
        </a:defRPr>
      </a:lvl3pPr>
      <a:lvl4pPr marL="1600034" indent="-228577" algn="l" defTabSz="457153" rtl="0" eaLnBrk="1" latinLnBrk="0" hangingPunct="1">
        <a:spcBef>
          <a:spcPct val="20000"/>
        </a:spcBef>
        <a:buFont typeface="Arial"/>
        <a:buChar char="–"/>
        <a:defRPr sz="2000" kern="1200">
          <a:solidFill>
            <a:schemeClr val="tx1"/>
          </a:solidFill>
          <a:latin typeface="+mn-lt"/>
          <a:ea typeface="+mn-ea"/>
          <a:cs typeface="+mn-cs"/>
        </a:defRPr>
      </a:lvl4pPr>
      <a:lvl5pPr marL="2057187" indent="-228577" algn="l" defTabSz="457153" rtl="0" eaLnBrk="1" latinLnBrk="0" hangingPunct="1">
        <a:spcBef>
          <a:spcPct val="20000"/>
        </a:spcBef>
        <a:buFont typeface="Arial"/>
        <a:buChar char="»"/>
        <a:defRPr sz="2000" kern="1200">
          <a:solidFill>
            <a:schemeClr val="tx1"/>
          </a:solidFill>
          <a:latin typeface="+mn-lt"/>
          <a:ea typeface="+mn-ea"/>
          <a:cs typeface="+mn-cs"/>
        </a:defRPr>
      </a:lvl5pPr>
      <a:lvl6pPr marL="2514340" indent="-228577" algn="l" defTabSz="457153" rtl="0" eaLnBrk="1" latinLnBrk="0" hangingPunct="1">
        <a:spcBef>
          <a:spcPct val="20000"/>
        </a:spcBef>
        <a:buFont typeface="Arial"/>
        <a:buChar char="•"/>
        <a:defRPr sz="2000" kern="1200">
          <a:solidFill>
            <a:schemeClr val="tx1"/>
          </a:solidFill>
          <a:latin typeface="+mn-lt"/>
          <a:ea typeface="+mn-ea"/>
          <a:cs typeface="+mn-cs"/>
        </a:defRPr>
      </a:lvl6pPr>
      <a:lvl7pPr marL="2971492" indent="-228577" algn="l" defTabSz="457153" rtl="0" eaLnBrk="1" latinLnBrk="0" hangingPunct="1">
        <a:spcBef>
          <a:spcPct val="20000"/>
        </a:spcBef>
        <a:buFont typeface="Arial"/>
        <a:buChar char="•"/>
        <a:defRPr sz="2000" kern="1200">
          <a:solidFill>
            <a:schemeClr val="tx1"/>
          </a:solidFill>
          <a:latin typeface="+mn-lt"/>
          <a:ea typeface="+mn-ea"/>
          <a:cs typeface="+mn-cs"/>
        </a:defRPr>
      </a:lvl7pPr>
      <a:lvl8pPr marL="3428645" indent="-228577" algn="l" defTabSz="457153" rtl="0" eaLnBrk="1" latinLnBrk="0" hangingPunct="1">
        <a:spcBef>
          <a:spcPct val="20000"/>
        </a:spcBef>
        <a:buFont typeface="Arial"/>
        <a:buChar char="•"/>
        <a:defRPr sz="2000" kern="1200">
          <a:solidFill>
            <a:schemeClr val="tx1"/>
          </a:solidFill>
          <a:latin typeface="+mn-lt"/>
          <a:ea typeface="+mn-ea"/>
          <a:cs typeface="+mn-cs"/>
        </a:defRPr>
      </a:lvl8pPr>
      <a:lvl9pPr marL="3885797" indent="-228577" algn="l" defTabSz="45715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71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defTabSz="914305" eaLnBrk="1" fontAlgn="base" hangingPunct="1">
              <a:spcBef>
                <a:spcPct val="0"/>
              </a:spcBef>
              <a:spcAft>
                <a:spcPct val="0"/>
              </a:spcAft>
              <a:defRPr sz="1400" b="0">
                <a:latin typeface="Arial" pitchFamily="-108" charset="0"/>
                <a:ea typeface="MS PGothic" pitchFamily="34" charset="-128"/>
                <a:cs typeface="MS PGothic" pitchFamily="34" charset="-128"/>
              </a:defRPr>
            </a:lvl1pPr>
          </a:lstStyle>
          <a:p>
            <a:pPr>
              <a:defRPr/>
            </a:pPr>
            <a:endParaRPr lang="en-US" dirty="0">
              <a:solidFill>
                <a:srgbClr val="000000"/>
              </a:solidFill>
            </a:endParaRPr>
          </a:p>
        </p:txBody>
      </p:sp>
      <p:sp>
        <p:nvSpPr>
          <p:cNvPr id="4771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defTabSz="914305" eaLnBrk="1" fontAlgn="base" hangingPunct="1">
              <a:spcBef>
                <a:spcPct val="0"/>
              </a:spcBef>
              <a:spcAft>
                <a:spcPct val="0"/>
              </a:spcAft>
              <a:defRPr sz="1400" b="0">
                <a:latin typeface="Arial" pitchFamily="-108" charset="0"/>
                <a:ea typeface="MS PGothic" pitchFamily="34" charset="-128"/>
                <a:cs typeface="MS PGothic" pitchFamily="34" charset="-128"/>
              </a:defRPr>
            </a:lvl1pPr>
          </a:lstStyle>
          <a:p>
            <a:pPr>
              <a:defRPr/>
            </a:pPr>
            <a:endParaRPr lang="en-US" dirty="0">
              <a:solidFill>
                <a:srgbClr val="000000"/>
              </a:solidFill>
            </a:endParaRPr>
          </a:p>
        </p:txBody>
      </p:sp>
      <p:sp>
        <p:nvSpPr>
          <p:cNvPr id="4771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defTabSz="914305" eaLnBrk="1" fontAlgn="base" hangingPunct="1">
              <a:spcBef>
                <a:spcPct val="0"/>
              </a:spcBef>
              <a:spcAft>
                <a:spcPct val="0"/>
              </a:spcAft>
              <a:defRPr sz="1400" b="0">
                <a:latin typeface="Arial" pitchFamily="-108" charset="0"/>
                <a:ea typeface="MS PGothic" pitchFamily="34" charset="-128"/>
                <a:cs typeface="MS PGothic" pitchFamily="34" charset="-128"/>
              </a:defRPr>
            </a:lvl1pPr>
          </a:lstStyle>
          <a:p>
            <a:pPr>
              <a:defRPr/>
            </a:pPr>
            <a:fld id="{3C7F1A58-3D60-CA4A-BE41-147D8107217D}" type="slidenum">
              <a:rPr lang="en-US" smtClean="0">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5pPr>
      <a:lvl6pPr marL="457153" algn="ctr" rtl="0" fontAlgn="base">
        <a:spcBef>
          <a:spcPct val="0"/>
        </a:spcBef>
        <a:spcAft>
          <a:spcPct val="0"/>
        </a:spcAft>
        <a:defRPr sz="4400">
          <a:solidFill>
            <a:schemeClr val="tx2"/>
          </a:solidFill>
          <a:latin typeface="Arial" pitchFamily="-108" charset="0"/>
        </a:defRPr>
      </a:lvl6pPr>
      <a:lvl7pPr marL="914305" algn="ctr" rtl="0" fontAlgn="base">
        <a:spcBef>
          <a:spcPct val="0"/>
        </a:spcBef>
        <a:spcAft>
          <a:spcPct val="0"/>
        </a:spcAft>
        <a:defRPr sz="4400">
          <a:solidFill>
            <a:schemeClr val="tx2"/>
          </a:solidFill>
          <a:latin typeface="Arial" pitchFamily="-108" charset="0"/>
        </a:defRPr>
      </a:lvl7pPr>
      <a:lvl8pPr marL="1371458" algn="ctr" rtl="0" fontAlgn="base">
        <a:spcBef>
          <a:spcPct val="0"/>
        </a:spcBef>
        <a:spcAft>
          <a:spcPct val="0"/>
        </a:spcAft>
        <a:defRPr sz="4400">
          <a:solidFill>
            <a:schemeClr val="tx2"/>
          </a:solidFill>
          <a:latin typeface="Arial" pitchFamily="-108" charset="0"/>
        </a:defRPr>
      </a:lvl8pPr>
      <a:lvl9pPr marL="1828610" algn="ctr" rtl="0" fontAlgn="base">
        <a:spcBef>
          <a:spcPct val="0"/>
        </a:spcBef>
        <a:spcAft>
          <a:spcPct val="0"/>
        </a:spcAft>
        <a:defRPr sz="4400">
          <a:solidFill>
            <a:schemeClr val="tx2"/>
          </a:solidFill>
          <a:latin typeface="Arial" pitchFamily="-108" charset="0"/>
        </a:defRPr>
      </a:lvl9pPr>
    </p:titleStyle>
    <p:bodyStyle>
      <a:lvl1pPr marL="342865" indent="-342865"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873" indent="-28572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882" indent="-228577"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034" indent="-228577"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187" indent="-228577"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340" indent="-228577" algn="l" rtl="0" fontAlgn="base">
        <a:spcBef>
          <a:spcPct val="20000"/>
        </a:spcBef>
        <a:spcAft>
          <a:spcPct val="0"/>
        </a:spcAft>
        <a:buChar char="»"/>
        <a:defRPr sz="2000">
          <a:solidFill>
            <a:schemeClr val="tx1"/>
          </a:solidFill>
          <a:latin typeface="+mn-lt"/>
          <a:ea typeface="ＭＳ Ｐゴシック" pitchFamily="-108" charset="-128"/>
        </a:defRPr>
      </a:lvl6pPr>
      <a:lvl7pPr marL="2971492" indent="-228577" algn="l" rtl="0" fontAlgn="base">
        <a:spcBef>
          <a:spcPct val="20000"/>
        </a:spcBef>
        <a:spcAft>
          <a:spcPct val="0"/>
        </a:spcAft>
        <a:buChar char="»"/>
        <a:defRPr sz="2000">
          <a:solidFill>
            <a:schemeClr val="tx1"/>
          </a:solidFill>
          <a:latin typeface="+mn-lt"/>
          <a:ea typeface="ＭＳ Ｐゴシック" pitchFamily="-108" charset="-128"/>
        </a:defRPr>
      </a:lvl7pPr>
      <a:lvl8pPr marL="3428645" indent="-228577" algn="l" rtl="0" fontAlgn="base">
        <a:spcBef>
          <a:spcPct val="20000"/>
        </a:spcBef>
        <a:spcAft>
          <a:spcPct val="0"/>
        </a:spcAft>
        <a:buChar char="»"/>
        <a:defRPr sz="2000">
          <a:solidFill>
            <a:schemeClr val="tx1"/>
          </a:solidFill>
          <a:latin typeface="+mn-lt"/>
          <a:ea typeface="ＭＳ Ｐゴシック" pitchFamily="-108" charset="-128"/>
        </a:defRPr>
      </a:lvl8pPr>
      <a:lvl9pPr marL="3885797" indent="-228577"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4"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30" tIns="45715" rIns="91430" bIns="45715" anchor="t" compatLnSpc="1"/>
          <a:lstStyle/>
          <a:p>
            <a:pPr defTabSz="914305"/>
            <a:endParaRPr lang="en-US" dirty="0">
              <a:solidFill>
                <a:prstClr val="black"/>
              </a:solidFill>
              <a:ea typeface="MS PGothic" pitchFamily="32" charset="0"/>
              <a:cs typeface="MS PGothic" pitchFamily="32" charset="0"/>
            </a:endParaRPr>
          </a:p>
        </p:txBody>
      </p:sp>
      <p:sp>
        <p:nvSpPr>
          <p:cNvPr id="12" name="Freeform 11"/>
          <p:cNvSpPr>
            <a:spLocks/>
          </p:cNvSpPr>
          <p:nvPr/>
        </p:nvSpPr>
        <p:spPr bwMode="auto">
          <a:xfrm>
            <a:off x="485718"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30" tIns="45715" rIns="91430" bIns="45715" anchor="t" compatLnSpc="1"/>
          <a:lstStyle/>
          <a:p>
            <a:pPr defTabSz="914305"/>
            <a:endParaRPr lang="en-US" dirty="0">
              <a:solidFill>
                <a:prstClr val="black"/>
              </a:solidFill>
              <a:ea typeface="MS PGothic" pitchFamily="32" charset="0"/>
              <a:cs typeface="MS PGothic" pitchFamily="32" charset="0"/>
            </a:endParaRPr>
          </a:p>
        </p:txBody>
      </p:sp>
      <p:sp>
        <p:nvSpPr>
          <p:cNvPr id="14" name="Right Triangle 13"/>
          <p:cNvSpPr>
            <a:spLocks/>
          </p:cNvSpPr>
          <p:nvPr/>
        </p:nvSpPr>
        <p:spPr bwMode="auto">
          <a:xfrm>
            <a:off x="-6042" y="5791254"/>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30" tIns="45715" rIns="91430" bIns="45715" anchor="ctr" compatLnSpc="1"/>
          <a:lstStyle/>
          <a:p>
            <a:pPr algn="ctr" defTabSz="914305"/>
            <a:endParaRPr lang="en-US" dirty="0">
              <a:solidFill>
                <a:prstClr val="white"/>
              </a:solidFill>
            </a:endParaRPr>
          </a:p>
        </p:txBody>
      </p:sp>
      <p:cxnSp>
        <p:nvCxnSpPr>
          <p:cNvPr id="15" name="Straight Connector 14"/>
          <p:cNvCxnSpPr/>
          <p:nvPr/>
        </p:nvCxnSpPr>
        <p:spPr>
          <a:xfrm>
            <a:off x="-9236"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lIns="91430" tIns="45715" rIns="91430" bIns="45715" anchor="ctr">
            <a:normAutofit/>
            <a:scene3d>
              <a:camera prst="orthographicFront"/>
              <a:lightRig rig="soft" dir="t"/>
            </a:scene3d>
            <a:sp3d prstMaterial="softEdge">
              <a:bevelT w="25400" h="25400"/>
            </a:sp3d>
          </a:bodyPr>
          <a:lstStyle/>
          <a:p>
            <a:r>
              <a:rPr kumimoji="0" lang="en-US" altLang="zh-TW"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lIns="91430" tIns="45715" rIns="91430" bIns="45715">
            <a:normAutofit/>
          </a:bodyPr>
          <a:lstStyle/>
          <a:p>
            <a:pPr lvl="0" eaLnBrk="1" latinLnBrk="0" hangingPunct="1"/>
            <a:r>
              <a:rPr kumimoji="0" lang="en-US" altLang="zh-TW" smtClean="0"/>
              <a:t>Click to edit Master text styles</a:t>
            </a:r>
          </a:p>
          <a:p>
            <a:pPr lvl="1" eaLnBrk="1" latinLnBrk="0" hangingPunct="1"/>
            <a:r>
              <a:rPr kumimoji="0" lang="en-US" altLang="zh-TW" smtClean="0"/>
              <a:t>Second level</a:t>
            </a:r>
          </a:p>
          <a:p>
            <a:pPr lvl="2" eaLnBrk="1" latinLnBrk="0" hangingPunct="1"/>
            <a:r>
              <a:rPr kumimoji="0" lang="en-US" altLang="zh-TW" smtClean="0"/>
              <a:t>Third level</a:t>
            </a:r>
          </a:p>
          <a:p>
            <a:pPr lvl="3" eaLnBrk="1" latinLnBrk="0" hangingPunct="1"/>
            <a:r>
              <a:rPr kumimoji="0" lang="en-US" altLang="zh-TW" smtClean="0"/>
              <a:t>Fourth level</a:t>
            </a:r>
          </a:p>
          <a:p>
            <a:pPr lvl="4" eaLnBrk="1" latinLnBrk="0" hangingPunct="1"/>
            <a:r>
              <a:rPr kumimoji="0" lang="en-US" altLang="zh-TW" smtClean="0"/>
              <a:t>Fifth level</a:t>
            </a:r>
            <a:endParaRPr kumimoji="0" lang="en-US"/>
          </a:p>
        </p:txBody>
      </p:sp>
      <p:sp>
        <p:nvSpPr>
          <p:cNvPr id="10" name="Date Placeholder 9"/>
          <p:cNvSpPr>
            <a:spLocks noGrp="1"/>
          </p:cNvSpPr>
          <p:nvPr>
            <p:ph type="dt" sz="half" idx="2"/>
          </p:nvPr>
        </p:nvSpPr>
        <p:spPr>
          <a:xfrm>
            <a:off x="6727033" y="6407944"/>
            <a:ext cx="1920240" cy="365760"/>
          </a:xfrm>
          <a:prstGeom prst="rect">
            <a:avLst/>
          </a:prstGeom>
        </p:spPr>
        <p:txBody>
          <a:bodyPr vert="horz" lIns="91430" tIns="45715" rIns="91430" bIns="45715" anchor="b"/>
          <a:lstStyle>
            <a:lvl1pPr algn="l" defTabSz="914305" eaLnBrk="1" latinLnBrk="0" hangingPunct="1">
              <a:defRPr kumimoji="0" sz="1000">
                <a:solidFill>
                  <a:schemeClr val="tx1"/>
                </a:solidFill>
              </a:defRPr>
            </a:lvl1pPr>
          </a:lstStyle>
          <a:p>
            <a:fld id="{876F706E-EE72-43CC-A65A-8FBA85943CB9}" type="datetimeFigureOut">
              <a:rPr lang="zh-TW" altLang="en-US" smtClean="0">
                <a:solidFill>
                  <a:prstClr val="black"/>
                </a:solidFill>
                <a:cs typeface="MS PGothic" pitchFamily="32" charset="0"/>
              </a:rPr>
              <a:pPr/>
              <a:t>2012/6/13</a:t>
            </a:fld>
            <a:endParaRPr lang="zh-TW" altLang="en-US" dirty="0">
              <a:solidFill>
                <a:prstClr val="black"/>
              </a:solidFill>
              <a:cs typeface="MS PGothic" pitchFamily="32" charset="0"/>
            </a:endParaRPr>
          </a:p>
        </p:txBody>
      </p:sp>
      <p:sp>
        <p:nvSpPr>
          <p:cNvPr id="22" name="Footer Placeholder 21"/>
          <p:cNvSpPr>
            <a:spLocks noGrp="1"/>
          </p:cNvSpPr>
          <p:nvPr>
            <p:ph type="ftr" sz="quarter" idx="3"/>
          </p:nvPr>
        </p:nvSpPr>
        <p:spPr>
          <a:xfrm>
            <a:off x="4380073" y="6407945"/>
            <a:ext cx="2350681" cy="365125"/>
          </a:xfrm>
          <a:prstGeom prst="rect">
            <a:avLst/>
          </a:prstGeom>
        </p:spPr>
        <p:txBody>
          <a:bodyPr vert="horz" lIns="91430" tIns="45715" rIns="91430" bIns="45715" anchor="b"/>
          <a:lstStyle>
            <a:lvl1pPr algn="r" defTabSz="914305" eaLnBrk="1" latinLnBrk="0" hangingPunct="1">
              <a:defRPr kumimoji="0" sz="1000">
                <a:solidFill>
                  <a:schemeClr val="tx1"/>
                </a:solidFill>
              </a:defRPr>
            </a:lvl1pPr>
          </a:lstStyle>
          <a:p>
            <a:endParaRPr lang="zh-TW" altLang="en-US" dirty="0">
              <a:solidFill>
                <a:prstClr val="black"/>
              </a:solidFill>
              <a:cs typeface="MS PGothic" pitchFamily="32" charset="0"/>
            </a:endParaRPr>
          </a:p>
        </p:txBody>
      </p:sp>
      <p:sp>
        <p:nvSpPr>
          <p:cNvPr id="18" name="Slide Number Placeholder 17"/>
          <p:cNvSpPr>
            <a:spLocks noGrp="1"/>
          </p:cNvSpPr>
          <p:nvPr>
            <p:ph type="sldNum" sz="quarter" idx="4"/>
          </p:nvPr>
        </p:nvSpPr>
        <p:spPr>
          <a:xfrm>
            <a:off x="8647273" y="6407945"/>
            <a:ext cx="365760" cy="365125"/>
          </a:xfrm>
          <a:prstGeom prst="rect">
            <a:avLst/>
          </a:prstGeom>
        </p:spPr>
        <p:txBody>
          <a:bodyPr vert="horz" lIns="91430" tIns="45715" rIns="91430" bIns="45715" anchor="b"/>
          <a:lstStyle>
            <a:lvl1pPr algn="r" defTabSz="914305" eaLnBrk="1" latinLnBrk="0" hangingPunct="1">
              <a:defRPr kumimoji="0" sz="1000" b="0">
                <a:solidFill>
                  <a:schemeClr val="tx1"/>
                </a:solidFill>
              </a:defRPr>
            </a:lvl1pPr>
          </a:lstStyle>
          <a:p>
            <a:fld id="{45B1DFB4-1CA4-4EA6-8695-E8749DA96B3E}" type="slidenum">
              <a:rPr lang="zh-TW" altLang="en-US" smtClean="0">
                <a:solidFill>
                  <a:prstClr val="black"/>
                </a:solidFill>
                <a:cs typeface="MS PGothic" pitchFamily="32" charset="0"/>
              </a:rPr>
              <a:pPr/>
              <a:t>‹#›</a:t>
            </a:fld>
            <a:endParaRPr lang="zh-TW" altLang="en-US" dirty="0">
              <a:solidFill>
                <a:prstClr val="black"/>
              </a:solidFill>
              <a:cs typeface="MS PGothic" pitchFamily="32" charset="0"/>
            </a:endParaRP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22" indent="-256005"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27" indent="-228577"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447" indent="-228577"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2882" indent="-228577"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458" indent="-228577"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034" indent="-228577"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610" indent="-228577"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187" indent="-228577"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5763" indent="-228577"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53" algn="l" rtl="0" eaLnBrk="1" latinLnBrk="0" hangingPunct="1">
        <a:defRPr kumimoji="0" kern="1200">
          <a:solidFill>
            <a:schemeClr val="tx1"/>
          </a:solidFill>
          <a:latin typeface="+mn-lt"/>
          <a:ea typeface="+mn-ea"/>
          <a:cs typeface="+mn-cs"/>
        </a:defRPr>
      </a:lvl2pPr>
      <a:lvl3pPr marL="914305" algn="l" rtl="0" eaLnBrk="1" latinLnBrk="0" hangingPunct="1">
        <a:defRPr kumimoji="0" kern="1200">
          <a:solidFill>
            <a:schemeClr val="tx1"/>
          </a:solidFill>
          <a:latin typeface="+mn-lt"/>
          <a:ea typeface="+mn-ea"/>
          <a:cs typeface="+mn-cs"/>
        </a:defRPr>
      </a:lvl3pPr>
      <a:lvl4pPr marL="1371458" algn="l" rtl="0" eaLnBrk="1" latinLnBrk="0" hangingPunct="1">
        <a:defRPr kumimoji="0" kern="1200">
          <a:solidFill>
            <a:schemeClr val="tx1"/>
          </a:solidFill>
          <a:latin typeface="+mn-lt"/>
          <a:ea typeface="+mn-ea"/>
          <a:cs typeface="+mn-cs"/>
        </a:defRPr>
      </a:lvl4pPr>
      <a:lvl5pPr marL="1828610" algn="l" rtl="0" eaLnBrk="1" latinLnBrk="0" hangingPunct="1">
        <a:defRPr kumimoji="0" kern="1200">
          <a:solidFill>
            <a:schemeClr val="tx1"/>
          </a:solidFill>
          <a:latin typeface="+mn-lt"/>
          <a:ea typeface="+mn-ea"/>
          <a:cs typeface="+mn-cs"/>
        </a:defRPr>
      </a:lvl5pPr>
      <a:lvl6pPr marL="2285763" algn="l" rtl="0" eaLnBrk="1" latinLnBrk="0" hangingPunct="1">
        <a:defRPr kumimoji="0" kern="1200">
          <a:solidFill>
            <a:schemeClr val="tx1"/>
          </a:solidFill>
          <a:latin typeface="+mn-lt"/>
          <a:ea typeface="+mn-ea"/>
          <a:cs typeface="+mn-cs"/>
        </a:defRPr>
      </a:lvl6pPr>
      <a:lvl7pPr marL="2742915" algn="l" rtl="0" eaLnBrk="1" latinLnBrk="0" hangingPunct="1">
        <a:defRPr kumimoji="0" kern="1200">
          <a:solidFill>
            <a:schemeClr val="tx1"/>
          </a:solidFill>
          <a:latin typeface="+mn-lt"/>
          <a:ea typeface="+mn-ea"/>
          <a:cs typeface="+mn-cs"/>
        </a:defRPr>
      </a:lvl7pPr>
      <a:lvl8pPr marL="3200068" algn="l" rtl="0" eaLnBrk="1" latinLnBrk="0" hangingPunct="1">
        <a:defRPr kumimoji="0" kern="1200">
          <a:solidFill>
            <a:schemeClr val="tx1"/>
          </a:solidFill>
          <a:latin typeface="+mn-lt"/>
          <a:ea typeface="+mn-ea"/>
          <a:cs typeface="+mn-cs"/>
        </a:defRPr>
      </a:lvl8pPr>
      <a:lvl9pPr marL="365722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5964" y="5002214"/>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lIns="91430" tIns="45715" rIns="91430" bIns="45715"/>
          <a:lstStyle/>
          <a:p>
            <a:pPr>
              <a:defRPr/>
            </a:pPr>
            <a:endParaRPr lang="en-US">
              <a:solidFill>
                <a:prstClr val="black"/>
              </a:solidFill>
              <a:ea typeface="MS PGothic" pitchFamily="32" charset="0"/>
              <a:cs typeface="MS PGothic" pitchFamily="32" charset="0"/>
            </a:endParaRPr>
          </a:p>
        </p:txBody>
      </p:sp>
      <p:sp>
        <p:nvSpPr>
          <p:cNvPr id="12" name="Freeform 11"/>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lIns="91430" tIns="45715" rIns="91430" bIns="45715"/>
          <a:lstStyle/>
          <a:p>
            <a:pPr>
              <a:defRPr/>
            </a:pPr>
            <a:endParaRPr lang="en-US">
              <a:solidFill>
                <a:prstClr val="black"/>
              </a:solidFill>
              <a:ea typeface="MS PGothic" pitchFamily="32" charset="0"/>
              <a:cs typeface="MS PGothic" pitchFamily="32" charset="0"/>
            </a:endParaRPr>
          </a:p>
        </p:txBody>
      </p:sp>
      <p:sp>
        <p:nvSpPr>
          <p:cNvPr id="14" name="Right Triangle 13"/>
          <p:cNvSpPr>
            <a:spLocks/>
          </p:cNvSpPr>
          <p:nvPr/>
        </p:nvSpPr>
        <p:spPr bwMode="auto">
          <a:xfrm>
            <a:off x="-6042" y="5791254"/>
            <a:ext cx="3402314"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lIns="91430" tIns="45715" rIns="91430" bIns="45715" anchor="ctr"/>
          <a:lstStyle/>
          <a:p>
            <a:pPr algn="ctr">
              <a:defRPr/>
            </a:pPr>
            <a:endParaRPr lang="en-US">
              <a:solidFill>
                <a:prstClr val="white"/>
              </a:solidFill>
            </a:endParaRPr>
          </a:p>
        </p:txBody>
      </p:sp>
      <p:cxnSp>
        <p:nvCxnSpPr>
          <p:cNvPr id="15" name="Straight Connector 14"/>
          <p:cNvCxnSpPr/>
          <p:nvPr/>
        </p:nvCxnSpPr>
        <p:spPr>
          <a:xfrm>
            <a:off x="-9236" y="578773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lIns="91430" tIns="45715" rIns="91430" bIns="45715" anchor="ctr">
            <a:normAutofit/>
            <a:scene3d>
              <a:camera prst="orthographicFront"/>
              <a:lightRig rig="soft" dir="t"/>
            </a:scene3d>
            <a:sp3d prstMaterial="softEdge">
              <a:bevelT w="25400" h="25400"/>
            </a:sp3d>
          </a:bodyPr>
          <a:lstStyle/>
          <a:p>
            <a:r>
              <a:rPr lang="en-US" smtClean="0"/>
              <a:t>Click to edit Master title style</a:t>
            </a:r>
            <a:endParaRPr lang="en-US"/>
          </a:p>
        </p:txBody>
      </p:sp>
      <p:sp>
        <p:nvSpPr>
          <p:cNvPr id="17417"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727825" y="6408739"/>
            <a:ext cx="1919288" cy="365125"/>
          </a:xfrm>
          <a:prstGeom prst="rect">
            <a:avLst/>
          </a:prstGeom>
        </p:spPr>
        <p:txBody>
          <a:bodyPr vert="horz" wrap="square" lIns="91430" tIns="45715" rIns="91430" bIns="45715" numCol="1" anchor="b" anchorCtr="0" compatLnSpc="1">
            <a:prstTxWarp prst="textNoShape">
              <a:avLst/>
            </a:prstTxWarp>
          </a:bodyPr>
          <a:lstStyle>
            <a:lvl1pPr defTabSz="914305" eaLnBrk="1" fontAlgn="base" hangingPunct="1">
              <a:spcBef>
                <a:spcPct val="0"/>
              </a:spcBef>
              <a:spcAft>
                <a:spcPct val="0"/>
              </a:spcAft>
              <a:defRPr sz="1000" b="0">
                <a:solidFill>
                  <a:srgbClr val="000000"/>
                </a:solidFill>
                <a:latin typeface="Lucida Sans Unicode" pitchFamily="-112" charset="-52"/>
              </a:defRPr>
            </a:lvl1pPr>
          </a:lstStyle>
          <a:p>
            <a:pPr>
              <a:defRPr/>
            </a:pPr>
            <a:fld id="{137D521E-7739-904D-ADAA-939CDC261998}" type="datetime1">
              <a:rPr lang="en-US" smtClean="0">
                <a:ea typeface="MS PGothic" pitchFamily="32" charset="0"/>
                <a:cs typeface="MS PGothic" pitchFamily="32" charset="0"/>
              </a:rPr>
              <a:pPr>
                <a:defRPr/>
              </a:pPr>
              <a:t>6/13/2012</a:t>
            </a:fld>
            <a:endParaRPr lang="en-US" dirty="0">
              <a:ea typeface="MS PGothic" pitchFamily="32" charset="0"/>
              <a:cs typeface="MS PGothic" pitchFamily="32" charset="0"/>
            </a:endParaRPr>
          </a:p>
        </p:txBody>
      </p:sp>
      <p:sp>
        <p:nvSpPr>
          <p:cNvPr id="22" name="Footer Placeholder 21"/>
          <p:cNvSpPr>
            <a:spLocks noGrp="1"/>
          </p:cNvSpPr>
          <p:nvPr>
            <p:ph type="ftr" sz="quarter" idx="3"/>
          </p:nvPr>
        </p:nvSpPr>
        <p:spPr>
          <a:xfrm>
            <a:off x="4379914" y="6408739"/>
            <a:ext cx="2351087" cy="365125"/>
          </a:xfrm>
          <a:prstGeom prst="rect">
            <a:avLst/>
          </a:prstGeom>
        </p:spPr>
        <p:txBody>
          <a:bodyPr vert="horz" wrap="square" lIns="91430" tIns="45715" rIns="91430" bIns="45715" numCol="1" anchor="b" anchorCtr="0" compatLnSpc="1">
            <a:prstTxWarp prst="textNoShape">
              <a:avLst/>
            </a:prstTxWarp>
          </a:bodyPr>
          <a:lstStyle>
            <a:lvl1pPr algn="r" defTabSz="914305" eaLnBrk="1" fontAlgn="base" hangingPunct="1">
              <a:spcBef>
                <a:spcPct val="0"/>
              </a:spcBef>
              <a:spcAft>
                <a:spcPct val="0"/>
              </a:spcAft>
              <a:defRPr sz="1000" b="0">
                <a:solidFill>
                  <a:srgbClr val="000000"/>
                </a:solidFill>
                <a:latin typeface="Lucida Sans Unicode" pitchFamily="-112" charset="-52"/>
              </a:defRPr>
            </a:lvl1pPr>
          </a:lstStyle>
          <a:p>
            <a:pPr>
              <a:defRPr/>
            </a:pPr>
            <a:endParaRPr lang="en-US" dirty="0">
              <a:ea typeface="MS PGothic" pitchFamily="32" charset="0"/>
              <a:cs typeface="MS PGothic" pitchFamily="32" charset="0"/>
            </a:endParaRPr>
          </a:p>
        </p:txBody>
      </p:sp>
      <p:sp>
        <p:nvSpPr>
          <p:cNvPr id="18" name="Slide Number Placeholder 17"/>
          <p:cNvSpPr>
            <a:spLocks noGrp="1"/>
          </p:cNvSpPr>
          <p:nvPr>
            <p:ph type="sldNum" sz="quarter" idx="4"/>
          </p:nvPr>
        </p:nvSpPr>
        <p:spPr>
          <a:xfrm>
            <a:off x="8647113" y="6408739"/>
            <a:ext cx="366712" cy="365125"/>
          </a:xfrm>
          <a:prstGeom prst="rect">
            <a:avLst/>
          </a:prstGeom>
        </p:spPr>
        <p:txBody>
          <a:bodyPr vert="horz" wrap="square" lIns="91430" tIns="45715" rIns="91430" bIns="45715" numCol="1" anchor="b" anchorCtr="0" compatLnSpc="1">
            <a:prstTxWarp prst="textNoShape">
              <a:avLst/>
            </a:prstTxWarp>
          </a:bodyPr>
          <a:lstStyle>
            <a:lvl1pPr algn="r" defTabSz="914305" eaLnBrk="1" fontAlgn="base" hangingPunct="1">
              <a:spcBef>
                <a:spcPct val="0"/>
              </a:spcBef>
              <a:spcAft>
                <a:spcPct val="0"/>
              </a:spcAft>
              <a:defRPr sz="1000" b="0">
                <a:solidFill>
                  <a:srgbClr val="000000"/>
                </a:solidFill>
                <a:latin typeface="Lucida Sans Unicode" pitchFamily="-112" charset="-52"/>
              </a:defRPr>
            </a:lvl1pPr>
          </a:lstStyle>
          <a:p>
            <a:pPr>
              <a:defRPr/>
            </a:pPr>
            <a:fld id="{12B769BD-BDD5-4A40-8092-7DF1B43A8305}" type="slidenum">
              <a:rPr lang="en-US" smtClean="0">
                <a:ea typeface="MS PGothic" pitchFamily="32" charset="0"/>
                <a:cs typeface="MS PGothic" pitchFamily="32" charset="0"/>
              </a:rPr>
              <a:pPr>
                <a:defRPr/>
              </a:pPr>
              <a:t>‹#›</a:t>
            </a:fld>
            <a:endParaRPr lang="en-US" dirty="0">
              <a:ea typeface="MS PGothic" pitchFamily="32" charset="0"/>
              <a:cs typeface="MS PGothic" pitchFamily="32" charset="0"/>
            </a:endParaRPr>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5pPr>
      <a:lvl6pPr marL="457153" algn="l" rtl="0" fontAlgn="base">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6pPr>
      <a:lvl7pPr marL="914305" algn="l" rtl="0" fontAlgn="base">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7pPr>
      <a:lvl8pPr marL="1371458" algn="l" rtl="0" fontAlgn="base">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8pPr>
      <a:lvl9pPr marL="1828610" algn="l" rtl="0" fontAlgn="base">
        <a:spcBef>
          <a:spcPct val="0"/>
        </a:spcBef>
        <a:spcAft>
          <a:spcPct val="0"/>
        </a:spcAft>
        <a:defRPr sz="4100" b="1">
          <a:solidFill>
            <a:schemeClr val="tx2"/>
          </a:solidFill>
          <a:latin typeface="Lucida Sans Unicode" pitchFamily="-112" charset="-52"/>
          <a:ea typeface="ＭＳ Ｐゴシック" pitchFamily="-112" charset="-128"/>
          <a:cs typeface="ＭＳ Ｐゴシック" pitchFamily="-112" charset="-128"/>
        </a:defRPr>
      </a:lvl9pPr>
    </p:titleStyle>
    <p:bodyStyle>
      <a:lvl1pPr marL="365087" indent="-255562" algn="l" rtl="0" eaLnBrk="0" fontAlgn="base" hangingPunct="0">
        <a:spcBef>
          <a:spcPts val="400"/>
        </a:spcBef>
        <a:spcAft>
          <a:spcPct val="0"/>
        </a:spcAft>
        <a:buClr>
          <a:schemeClr val="accent1"/>
        </a:buClr>
        <a:buSzPct val="68000"/>
        <a:buFont typeface="Wingdings 3" pitchFamily="-84" charset="2"/>
        <a:buChar char=""/>
        <a:defRPr sz="2700" kern="1200">
          <a:solidFill>
            <a:schemeClr val="tx1"/>
          </a:solidFill>
          <a:latin typeface="+mn-lt"/>
          <a:ea typeface="ＭＳ Ｐゴシック" pitchFamily="-112" charset="-128"/>
          <a:cs typeface="ＭＳ Ｐゴシック" pitchFamily="-112" charset="-128"/>
        </a:defRPr>
      </a:lvl1pPr>
      <a:lvl2pPr marL="620649" indent="-228577" algn="l" rtl="0" eaLnBrk="0" fontAlgn="base" hangingPunct="0">
        <a:spcBef>
          <a:spcPts val="325"/>
        </a:spcBef>
        <a:spcAft>
          <a:spcPct val="0"/>
        </a:spcAft>
        <a:buClr>
          <a:schemeClr val="accent1"/>
        </a:buClr>
        <a:buFont typeface="Verdana" pitchFamily="-84" charset="0"/>
        <a:buChar char="◦"/>
        <a:defRPr sz="2300" kern="1200">
          <a:solidFill>
            <a:schemeClr val="tx1"/>
          </a:solidFill>
          <a:latin typeface="+mn-lt"/>
          <a:ea typeface="ＭＳ Ｐゴシック" pitchFamily="-112" charset="-128"/>
          <a:cs typeface="+mn-cs"/>
        </a:defRPr>
      </a:lvl2pPr>
      <a:lvl3pPr marL="858749" indent="-228577" algn="l" rtl="0" eaLnBrk="0" fontAlgn="base" hangingPunct="0">
        <a:spcBef>
          <a:spcPts val="350"/>
        </a:spcBef>
        <a:spcAft>
          <a:spcPct val="0"/>
        </a:spcAft>
        <a:buClr>
          <a:schemeClr val="accent2"/>
        </a:buClr>
        <a:buSzPct val="100000"/>
        <a:buFont typeface="Wingdings 2" pitchFamily="-84" charset="2"/>
        <a:buChar char=""/>
        <a:defRPr sz="2100" kern="1200">
          <a:solidFill>
            <a:schemeClr val="tx1"/>
          </a:solidFill>
          <a:latin typeface="+mn-lt"/>
          <a:ea typeface="ＭＳ Ｐゴシック" pitchFamily="-112" charset="-128"/>
          <a:cs typeface="+mn-cs"/>
        </a:defRPr>
      </a:lvl3pPr>
      <a:lvl4pPr marL="1142882" indent="-228577" algn="l" rtl="0" eaLnBrk="0" fontAlgn="base" hangingPunct="0">
        <a:spcBef>
          <a:spcPts val="350"/>
        </a:spcBef>
        <a:spcAft>
          <a:spcPct val="0"/>
        </a:spcAft>
        <a:buClr>
          <a:schemeClr val="accent2"/>
        </a:buClr>
        <a:buFont typeface="Wingdings 2" pitchFamily="-84" charset="2"/>
        <a:buChar char=""/>
        <a:defRPr sz="1900" kern="1200">
          <a:solidFill>
            <a:schemeClr val="tx1"/>
          </a:solidFill>
          <a:latin typeface="+mn-lt"/>
          <a:ea typeface="ＭＳ Ｐゴシック" pitchFamily="-112" charset="-128"/>
          <a:cs typeface="+mn-cs"/>
        </a:defRPr>
      </a:lvl4pPr>
      <a:lvl5pPr marL="1371458" indent="-228577" algn="l" rtl="0" eaLnBrk="0" fontAlgn="base" hangingPunct="0">
        <a:spcBef>
          <a:spcPts val="350"/>
        </a:spcBef>
        <a:spcAft>
          <a:spcPct val="0"/>
        </a:spcAft>
        <a:buClr>
          <a:schemeClr val="accent2"/>
        </a:buClr>
        <a:buFont typeface="Wingdings 2" pitchFamily="-84" charset="2"/>
        <a:buChar char=""/>
        <a:defRPr kern="1200">
          <a:solidFill>
            <a:schemeClr val="tx1"/>
          </a:solidFill>
          <a:latin typeface="+mn-lt"/>
          <a:ea typeface="ＭＳ Ｐゴシック" pitchFamily="-112" charset="-128"/>
          <a:cs typeface="+mn-cs"/>
        </a:defRPr>
      </a:lvl5pPr>
      <a:lvl6pPr marL="1600034" indent="-228577"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610" indent="-228577"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187" indent="-228577"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5763" indent="-228577"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53" algn="l" rtl="0" eaLnBrk="1" latinLnBrk="0" hangingPunct="1">
        <a:defRPr kumimoji="0" kern="1200">
          <a:solidFill>
            <a:schemeClr val="tx1"/>
          </a:solidFill>
          <a:latin typeface="+mn-lt"/>
          <a:ea typeface="+mn-ea"/>
          <a:cs typeface="+mn-cs"/>
        </a:defRPr>
      </a:lvl2pPr>
      <a:lvl3pPr marL="914305" algn="l" rtl="0" eaLnBrk="1" latinLnBrk="0" hangingPunct="1">
        <a:defRPr kumimoji="0" kern="1200">
          <a:solidFill>
            <a:schemeClr val="tx1"/>
          </a:solidFill>
          <a:latin typeface="+mn-lt"/>
          <a:ea typeface="+mn-ea"/>
          <a:cs typeface="+mn-cs"/>
        </a:defRPr>
      </a:lvl3pPr>
      <a:lvl4pPr marL="1371458" algn="l" rtl="0" eaLnBrk="1" latinLnBrk="0" hangingPunct="1">
        <a:defRPr kumimoji="0" kern="1200">
          <a:solidFill>
            <a:schemeClr val="tx1"/>
          </a:solidFill>
          <a:latin typeface="+mn-lt"/>
          <a:ea typeface="+mn-ea"/>
          <a:cs typeface="+mn-cs"/>
        </a:defRPr>
      </a:lvl4pPr>
      <a:lvl5pPr marL="1828610" algn="l" rtl="0" eaLnBrk="1" latinLnBrk="0" hangingPunct="1">
        <a:defRPr kumimoji="0" kern="1200">
          <a:solidFill>
            <a:schemeClr val="tx1"/>
          </a:solidFill>
          <a:latin typeface="+mn-lt"/>
          <a:ea typeface="+mn-ea"/>
          <a:cs typeface="+mn-cs"/>
        </a:defRPr>
      </a:lvl5pPr>
      <a:lvl6pPr marL="2285763" algn="l" rtl="0" eaLnBrk="1" latinLnBrk="0" hangingPunct="1">
        <a:defRPr kumimoji="0" kern="1200">
          <a:solidFill>
            <a:schemeClr val="tx1"/>
          </a:solidFill>
          <a:latin typeface="+mn-lt"/>
          <a:ea typeface="+mn-ea"/>
          <a:cs typeface="+mn-cs"/>
        </a:defRPr>
      </a:lvl6pPr>
      <a:lvl7pPr marL="2742915" algn="l" rtl="0" eaLnBrk="1" latinLnBrk="0" hangingPunct="1">
        <a:defRPr kumimoji="0" kern="1200">
          <a:solidFill>
            <a:schemeClr val="tx1"/>
          </a:solidFill>
          <a:latin typeface="+mn-lt"/>
          <a:ea typeface="+mn-ea"/>
          <a:cs typeface="+mn-cs"/>
        </a:defRPr>
      </a:lvl7pPr>
      <a:lvl8pPr marL="3200068" algn="l" rtl="0" eaLnBrk="1" latinLnBrk="0" hangingPunct="1">
        <a:defRPr kumimoji="0" kern="1200">
          <a:solidFill>
            <a:schemeClr val="tx1"/>
          </a:solidFill>
          <a:latin typeface="+mn-lt"/>
          <a:ea typeface="+mn-ea"/>
          <a:cs typeface="+mn-cs"/>
        </a:defRPr>
      </a:lvl8pPr>
      <a:lvl9pPr marL="365722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8EB6C2D5-7D85-2B49-9981-8003E546FFBE}" type="datetimeFigureOut">
              <a:rPr lang="en-US">
                <a:solidFill>
                  <a:prstClr val="black">
                    <a:tint val="75000"/>
                  </a:prstClr>
                </a:solidFill>
              </a:rPr>
              <a:pPr/>
              <a:t>6/13/2012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ADB108D7-6CA2-DD43-AB5F-A8B1AC5DDAEC}"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3" r:id="rId1"/>
  </p:sldLayoutIdLst>
  <p:txStyles>
    <p:titleStyle>
      <a:lvl1pPr algn="ctr" defTabSz="457153"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457153" rtl="0" eaLnBrk="1" latinLnBrk="0" hangingPunct="1">
        <a:spcBef>
          <a:spcPct val="20000"/>
        </a:spcBef>
        <a:buFont typeface="Arial"/>
        <a:buChar char="•"/>
        <a:defRPr sz="3200" kern="1200">
          <a:solidFill>
            <a:schemeClr val="tx1"/>
          </a:solidFill>
          <a:latin typeface="+mn-lt"/>
          <a:ea typeface="+mn-ea"/>
          <a:cs typeface="+mn-cs"/>
        </a:defRPr>
      </a:lvl1pPr>
      <a:lvl2pPr marL="742873" indent="-285720" algn="l" defTabSz="457153" rtl="0" eaLnBrk="1" latinLnBrk="0" hangingPunct="1">
        <a:spcBef>
          <a:spcPct val="20000"/>
        </a:spcBef>
        <a:buFont typeface="Arial"/>
        <a:buChar char="–"/>
        <a:defRPr sz="2800" kern="1200">
          <a:solidFill>
            <a:schemeClr val="tx1"/>
          </a:solidFill>
          <a:latin typeface="+mn-lt"/>
          <a:ea typeface="+mn-ea"/>
          <a:cs typeface="+mn-cs"/>
        </a:defRPr>
      </a:lvl2pPr>
      <a:lvl3pPr marL="1142882" indent="-228577" algn="l" defTabSz="457153" rtl="0" eaLnBrk="1" latinLnBrk="0" hangingPunct="1">
        <a:spcBef>
          <a:spcPct val="20000"/>
        </a:spcBef>
        <a:buFont typeface="Arial"/>
        <a:buChar char="•"/>
        <a:defRPr sz="2400" kern="1200">
          <a:solidFill>
            <a:schemeClr val="tx1"/>
          </a:solidFill>
          <a:latin typeface="+mn-lt"/>
          <a:ea typeface="+mn-ea"/>
          <a:cs typeface="+mn-cs"/>
        </a:defRPr>
      </a:lvl3pPr>
      <a:lvl4pPr marL="1600034" indent="-228577" algn="l" defTabSz="457153" rtl="0" eaLnBrk="1" latinLnBrk="0" hangingPunct="1">
        <a:spcBef>
          <a:spcPct val="20000"/>
        </a:spcBef>
        <a:buFont typeface="Arial"/>
        <a:buChar char="–"/>
        <a:defRPr sz="2000" kern="1200">
          <a:solidFill>
            <a:schemeClr val="tx1"/>
          </a:solidFill>
          <a:latin typeface="+mn-lt"/>
          <a:ea typeface="+mn-ea"/>
          <a:cs typeface="+mn-cs"/>
        </a:defRPr>
      </a:lvl4pPr>
      <a:lvl5pPr marL="2057187" indent="-228577" algn="l" defTabSz="457153" rtl="0" eaLnBrk="1" latinLnBrk="0" hangingPunct="1">
        <a:spcBef>
          <a:spcPct val="20000"/>
        </a:spcBef>
        <a:buFont typeface="Arial"/>
        <a:buChar char="»"/>
        <a:defRPr sz="2000" kern="1200">
          <a:solidFill>
            <a:schemeClr val="tx1"/>
          </a:solidFill>
          <a:latin typeface="+mn-lt"/>
          <a:ea typeface="+mn-ea"/>
          <a:cs typeface="+mn-cs"/>
        </a:defRPr>
      </a:lvl5pPr>
      <a:lvl6pPr marL="2514340" indent="-228577" algn="l" defTabSz="457153" rtl="0" eaLnBrk="1" latinLnBrk="0" hangingPunct="1">
        <a:spcBef>
          <a:spcPct val="20000"/>
        </a:spcBef>
        <a:buFont typeface="Arial"/>
        <a:buChar char="•"/>
        <a:defRPr sz="2000" kern="1200">
          <a:solidFill>
            <a:schemeClr val="tx1"/>
          </a:solidFill>
          <a:latin typeface="+mn-lt"/>
          <a:ea typeface="+mn-ea"/>
          <a:cs typeface="+mn-cs"/>
        </a:defRPr>
      </a:lvl6pPr>
      <a:lvl7pPr marL="2971492" indent="-228577" algn="l" defTabSz="457153" rtl="0" eaLnBrk="1" latinLnBrk="0" hangingPunct="1">
        <a:spcBef>
          <a:spcPct val="20000"/>
        </a:spcBef>
        <a:buFont typeface="Arial"/>
        <a:buChar char="•"/>
        <a:defRPr sz="2000" kern="1200">
          <a:solidFill>
            <a:schemeClr val="tx1"/>
          </a:solidFill>
          <a:latin typeface="+mn-lt"/>
          <a:ea typeface="+mn-ea"/>
          <a:cs typeface="+mn-cs"/>
        </a:defRPr>
      </a:lvl7pPr>
      <a:lvl8pPr marL="3428645" indent="-228577" algn="l" defTabSz="457153" rtl="0" eaLnBrk="1" latinLnBrk="0" hangingPunct="1">
        <a:spcBef>
          <a:spcPct val="20000"/>
        </a:spcBef>
        <a:buFont typeface="Arial"/>
        <a:buChar char="•"/>
        <a:defRPr sz="2000" kern="1200">
          <a:solidFill>
            <a:schemeClr val="tx1"/>
          </a:solidFill>
          <a:latin typeface="+mn-lt"/>
          <a:ea typeface="+mn-ea"/>
          <a:cs typeface="+mn-cs"/>
        </a:defRPr>
      </a:lvl8pPr>
      <a:lvl9pPr marL="3885797" indent="-228577" algn="l" defTabSz="45715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91666B87-0294-9841-A1F2-E0102539E37E}" type="datetimeFigureOut">
              <a:rPr lang="en-US" smtClean="0">
                <a:solidFill>
                  <a:prstClr val="black">
                    <a:tint val="75000"/>
                  </a:prstClr>
                </a:solidFill>
              </a:rPr>
              <a:pPr/>
              <a:t>6/13/2012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26C9AF9F-C7CA-0C40-B29B-8B8E2AF4AEF5}"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ctr" defTabSz="457153"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457153" rtl="0" eaLnBrk="1" latinLnBrk="0" hangingPunct="1">
        <a:spcBef>
          <a:spcPct val="20000"/>
        </a:spcBef>
        <a:buFont typeface="Arial"/>
        <a:buChar char="•"/>
        <a:defRPr sz="3200" kern="1200">
          <a:solidFill>
            <a:schemeClr val="tx1"/>
          </a:solidFill>
          <a:latin typeface="+mn-lt"/>
          <a:ea typeface="+mn-ea"/>
          <a:cs typeface="+mn-cs"/>
        </a:defRPr>
      </a:lvl1pPr>
      <a:lvl2pPr marL="742873" indent="-285720" algn="l" defTabSz="457153" rtl="0" eaLnBrk="1" latinLnBrk="0" hangingPunct="1">
        <a:spcBef>
          <a:spcPct val="20000"/>
        </a:spcBef>
        <a:buFont typeface="Arial"/>
        <a:buChar char="–"/>
        <a:defRPr sz="2800" kern="1200">
          <a:solidFill>
            <a:schemeClr val="tx1"/>
          </a:solidFill>
          <a:latin typeface="+mn-lt"/>
          <a:ea typeface="+mn-ea"/>
          <a:cs typeface="+mn-cs"/>
        </a:defRPr>
      </a:lvl2pPr>
      <a:lvl3pPr marL="1142882" indent="-228577" algn="l" defTabSz="457153" rtl="0" eaLnBrk="1" latinLnBrk="0" hangingPunct="1">
        <a:spcBef>
          <a:spcPct val="20000"/>
        </a:spcBef>
        <a:buFont typeface="Arial"/>
        <a:buChar char="•"/>
        <a:defRPr sz="2400" kern="1200">
          <a:solidFill>
            <a:schemeClr val="tx1"/>
          </a:solidFill>
          <a:latin typeface="+mn-lt"/>
          <a:ea typeface="+mn-ea"/>
          <a:cs typeface="+mn-cs"/>
        </a:defRPr>
      </a:lvl3pPr>
      <a:lvl4pPr marL="1600034" indent="-228577" algn="l" defTabSz="457153" rtl="0" eaLnBrk="1" latinLnBrk="0" hangingPunct="1">
        <a:spcBef>
          <a:spcPct val="20000"/>
        </a:spcBef>
        <a:buFont typeface="Arial"/>
        <a:buChar char="–"/>
        <a:defRPr sz="2000" kern="1200">
          <a:solidFill>
            <a:schemeClr val="tx1"/>
          </a:solidFill>
          <a:latin typeface="+mn-lt"/>
          <a:ea typeface="+mn-ea"/>
          <a:cs typeface="+mn-cs"/>
        </a:defRPr>
      </a:lvl4pPr>
      <a:lvl5pPr marL="2057187" indent="-228577" algn="l" defTabSz="457153" rtl="0" eaLnBrk="1" latinLnBrk="0" hangingPunct="1">
        <a:spcBef>
          <a:spcPct val="20000"/>
        </a:spcBef>
        <a:buFont typeface="Arial"/>
        <a:buChar char="»"/>
        <a:defRPr sz="2000" kern="1200">
          <a:solidFill>
            <a:schemeClr val="tx1"/>
          </a:solidFill>
          <a:latin typeface="+mn-lt"/>
          <a:ea typeface="+mn-ea"/>
          <a:cs typeface="+mn-cs"/>
        </a:defRPr>
      </a:lvl5pPr>
      <a:lvl6pPr marL="2514340" indent="-228577" algn="l" defTabSz="457153" rtl="0" eaLnBrk="1" latinLnBrk="0" hangingPunct="1">
        <a:spcBef>
          <a:spcPct val="20000"/>
        </a:spcBef>
        <a:buFont typeface="Arial"/>
        <a:buChar char="•"/>
        <a:defRPr sz="2000" kern="1200">
          <a:solidFill>
            <a:schemeClr val="tx1"/>
          </a:solidFill>
          <a:latin typeface="+mn-lt"/>
          <a:ea typeface="+mn-ea"/>
          <a:cs typeface="+mn-cs"/>
        </a:defRPr>
      </a:lvl6pPr>
      <a:lvl7pPr marL="2971492" indent="-228577" algn="l" defTabSz="457153" rtl="0" eaLnBrk="1" latinLnBrk="0" hangingPunct="1">
        <a:spcBef>
          <a:spcPct val="20000"/>
        </a:spcBef>
        <a:buFont typeface="Arial"/>
        <a:buChar char="•"/>
        <a:defRPr sz="2000" kern="1200">
          <a:solidFill>
            <a:schemeClr val="tx1"/>
          </a:solidFill>
          <a:latin typeface="+mn-lt"/>
          <a:ea typeface="+mn-ea"/>
          <a:cs typeface="+mn-cs"/>
        </a:defRPr>
      </a:lvl7pPr>
      <a:lvl8pPr marL="3428645" indent="-228577" algn="l" defTabSz="457153" rtl="0" eaLnBrk="1" latinLnBrk="0" hangingPunct="1">
        <a:spcBef>
          <a:spcPct val="20000"/>
        </a:spcBef>
        <a:buFont typeface="Arial"/>
        <a:buChar char="•"/>
        <a:defRPr sz="2000" kern="1200">
          <a:solidFill>
            <a:schemeClr val="tx1"/>
          </a:solidFill>
          <a:latin typeface="+mn-lt"/>
          <a:ea typeface="+mn-ea"/>
          <a:cs typeface="+mn-cs"/>
        </a:defRPr>
      </a:lvl8pPr>
      <a:lvl9pPr marL="3885797" indent="-228577" algn="l" defTabSz="45715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defTabSz="914305" fontAlgn="auto">
              <a:spcBef>
                <a:spcPts val="0"/>
              </a:spcBef>
              <a:spcAft>
                <a:spcPts val="0"/>
              </a:spcAft>
              <a:defRPr sz="1200">
                <a:solidFill>
                  <a:schemeClr val="tx1">
                    <a:tint val="75000"/>
                  </a:schemeClr>
                </a:solidFill>
                <a:latin typeface="+mn-lt"/>
              </a:defRPr>
            </a:lvl1pPr>
          </a:lstStyle>
          <a:p>
            <a:pPr>
              <a:defRPr/>
            </a:pPr>
            <a:fld id="{13332FD0-A224-4409-8797-7A8A1401F8BB}" type="datetime1">
              <a:rPr lang="en-US" smtClean="0">
                <a:solidFill>
                  <a:prstClr val="black">
                    <a:tint val="75000"/>
                  </a:prstClr>
                </a:solidFill>
              </a:rPr>
              <a:pPr>
                <a:defRPr/>
              </a:pPr>
              <a:t>6/13/2012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defTabSz="914305" fontAlgn="auto">
              <a:spcBef>
                <a:spcPts val="0"/>
              </a:spcBef>
              <a:spcAft>
                <a:spcPts val="0"/>
              </a:spcAft>
              <a:defRPr sz="1200">
                <a:solidFill>
                  <a:schemeClr val="tx1">
                    <a:tint val="75000"/>
                  </a:schemeClr>
                </a:solidFill>
                <a:latin typeface="+mn-lt"/>
              </a:defRPr>
            </a:lvl1pPr>
          </a:lstStyle>
          <a:p>
            <a:pPr>
              <a:defRPr/>
            </a:pPr>
            <a:r>
              <a:rPr lang="en-US" dirty="0" smtClean="0">
                <a:solidFill>
                  <a:prstClr val="black">
                    <a:tint val="75000"/>
                  </a:prstClr>
                </a:solidFill>
              </a:rPr>
              <a:t>NOPP Review 2012, RSMAS, Miami, FL</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defTabSz="914305" fontAlgn="auto">
              <a:spcBef>
                <a:spcPts val="0"/>
              </a:spcBef>
              <a:spcAft>
                <a:spcPts val="0"/>
              </a:spcAft>
              <a:defRPr sz="1200">
                <a:solidFill>
                  <a:schemeClr val="tx1">
                    <a:tint val="75000"/>
                  </a:schemeClr>
                </a:solidFill>
                <a:latin typeface="+mn-lt"/>
              </a:defRPr>
            </a:lvl1pPr>
          </a:lstStyle>
          <a:p>
            <a:pPr>
              <a:defRPr/>
            </a:pPr>
            <a:fld id="{A9965CF6-D9B5-4BAC-A807-0FCE56B4AA4A}" type="slidenum">
              <a:rPr lang="en-US" smtClean="0">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p:titleStyle>
    <p:bodyStyle>
      <a:lvl1pPr marL="342865" indent="-342865"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873" indent="-28572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882" indent="-228577"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034" indent="-228577"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187" indent="-228577"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defTabSz="914305">
              <a:defRPr sz="1200">
                <a:solidFill>
                  <a:schemeClr val="tx1">
                    <a:tint val="75000"/>
                  </a:schemeClr>
                </a:solidFill>
              </a:defRPr>
            </a:lvl1pPr>
          </a:lstStyle>
          <a:p>
            <a:fld id="{DA71F657-A2B1-4070-8820-A39361AC2800}" type="datetimeFigureOut">
              <a:rPr lang="en-US" smtClean="0">
                <a:solidFill>
                  <a:prstClr val="black">
                    <a:tint val="75000"/>
                  </a:prstClr>
                </a:solidFill>
              </a:rPr>
              <a:pPr/>
              <a:t>6/13/2012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defTabSz="914305">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defTabSz="914305">
              <a:defRPr sz="1200">
                <a:solidFill>
                  <a:schemeClr val="tx1">
                    <a:tint val="75000"/>
                  </a:schemeClr>
                </a:solidFill>
              </a:defRPr>
            </a:lvl1pPr>
          </a:lstStyle>
          <a:p>
            <a:fld id="{25D601C6-319C-418B-9572-A156E24735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1971214"/>
      </p:ext>
    </p:extLst>
  </p:cSld>
  <p:clrMap bg1="lt1" tx1="dk1" bg2="lt2" tx2="dk2" accent1="accent1" accent2="accent2" accent3="accent3" accent4="accent4" accent5="accent5" accent6="accent6" hlink="hlink" folHlink="folHlink"/>
  <p:sldLayoutIdLst>
    <p:sldLayoutId id="2147483693" r:id="rId1"/>
    <p:sldLayoutId id="2147483696" r:id="rId2"/>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defTabSz="914305">
              <a:defRPr sz="1200">
                <a:solidFill>
                  <a:schemeClr val="tx1">
                    <a:tint val="75000"/>
                  </a:schemeClr>
                </a:solidFill>
              </a:defRPr>
            </a:lvl1pPr>
          </a:lstStyle>
          <a:p>
            <a:fld id="{DA71F657-A2B1-4070-8820-A39361AC2800}" type="datetimeFigureOut">
              <a:rPr lang="en-US" smtClean="0">
                <a:solidFill>
                  <a:prstClr val="black">
                    <a:tint val="75000"/>
                  </a:prstClr>
                </a:solidFill>
              </a:rPr>
              <a:pPr/>
              <a:t>6/13/2012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defTabSz="914305">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defTabSz="914305">
              <a:defRPr sz="1200">
                <a:solidFill>
                  <a:schemeClr val="tx1">
                    <a:tint val="75000"/>
                  </a:schemeClr>
                </a:solidFill>
              </a:defRPr>
            </a:lvl1pPr>
          </a:lstStyle>
          <a:p>
            <a:fld id="{25D601C6-319C-418B-9572-A156E24735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1971214"/>
      </p:ext>
    </p:extLst>
  </p:cSld>
  <p:clrMap bg1="lt1" tx1="dk1" bg2="lt2" tx2="dk2" accent1="accent1" accent2="accent2" accent3="accent3" accent4="accent4" accent5="accent5" accent6="accent6" hlink="hlink" folHlink="folHlink"/>
  <p:sldLayoutIdLst>
    <p:sldLayoutId id="2147483695" r:id="rId1"/>
    <p:sldLayoutId id="2147483701" r:id="rId2"/>
    <p:sldLayoutId id="2147483704" r:id="rId3"/>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1" y="273629"/>
            <a:ext cx="8226720" cy="114348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6481" y="1604330"/>
            <a:ext cx="8226720" cy="4524955"/>
          </a:xfrm>
          <a:prstGeom prst="rect">
            <a:avLst/>
          </a:prstGeom>
          <a:noFill/>
          <a:ln w="9525">
            <a:noFill/>
            <a:round/>
            <a:headEnd/>
            <a:tailEnd/>
          </a:ln>
          <a:effectLst/>
        </p:spPr>
        <p:txBody>
          <a:bodyPr vert="horz" wrap="square" lIns="0" tIns="25599"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456482" y="6247376"/>
            <a:ext cx="2128320" cy="47093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defTabSz="414683" fontAlgn="base" hangingPunct="0">
              <a:lnSpc>
                <a:spcPct val="93000"/>
              </a:lnSpc>
              <a:spcBef>
                <a:spcPct val="0"/>
              </a:spcBef>
              <a:spcAft>
                <a:spcPct val="0"/>
              </a:spcAft>
              <a:buClr>
                <a:srgbClr val="000000"/>
              </a:buClr>
              <a:buSzPct val="100000"/>
              <a:buFont typeface="Times New Roman" pitchFamily="-1" charset="0"/>
              <a:buNone/>
              <a:tabLst>
                <a:tab pos="656582" algn="l"/>
                <a:tab pos="1313162" algn="l"/>
                <a:tab pos="1969745" algn="l"/>
              </a:tabLst>
              <a:defRPr sz="1300">
                <a:solidFill>
                  <a:srgbClr val="000000"/>
                </a:solidFill>
                <a:latin typeface="Times New Roman" pitchFamily="-1" charset="0"/>
                <a:ea typeface="+mn-ea"/>
                <a:cs typeface="+mn-cs"/>
              </a:defRPr>
            </a:lvl1pPr>
          </a:lstStyle>
          <a:p>
            <a:endParaRPr lang="en-US" dirty="0"/>
          </a:p>
        </p:txBody>
      </p:sp>
      <p:sp>
        <p:nvSpPr>
          <p:cNvPr id="1028" name="Rectangle 4"/>
          <p:cNvSpPr>
            <a:spLocks noGrp="1" noChangeArrowheads="1"/>
          </p:cNvSpPr>
          <p:nvPr>
            <p:ph type="ftr"/>
          </p:nvPr>
        </p:nvSpPr>
        <p:spPr bwMode="auto">
          <a:xfrm>
            <a:off x="3127680" y="6247376"/>
            <a:ext cx="2897280" cy="47093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defTabSz="414683" fontAlgn="base" hangingPunct="0">
              <a:lnSpc>
                <a:spcPct val="93000"/>
              </a:lnSpc>
              <a:spcBef>
                <a:spcPct val="0"/>
              </a:spcBef>
              <a:spcAft>
                <a:spcPct val="0"/>
              </a:spcAft>
              <a:buClr>
                <a:srgbClr val="000000"/>
              </a:buClr>
              <a:buSzPct val="100000"/>
              <a:buFont typeface="Times New Roman" pitchFamily="-1" charset="0"/>
              <a:buNone/>
              <a:tabLst>
                <a:tab pos="656582" algn="l"/>
                <a:tab pos="1313162" algn="l"/>
                <a:tab pos="1969745" algn="l"/>
                <a:tab pos="2626327" algn="l"/>
              </a:tabLst>
              <a:defRPr sz="1300">
                <a:solidFill>
                  <a:srgbClr val="000000"/>
                </a:solidFill>
                <a:latin typeface="Times New Roman" pitchFamily="-1" charset="0"/>
                <a:ea typeface="+mn-ea"/>
                <a:cs typeface="+mn-cs"/>
              </a:defRPr>
            </a:lvl1pPr>
          </a:lstStyle>
          <a:p>
            <a:endParaRPr lang="en-US" dirty="0"/>
          </a:p>
        </p:txBody>
      </p:sp>
      <p:sp>
        <p:nvSpPr>
          <p:cNvPr id="1029" name="Rectangle 5"/>
          <p:cNvSpPr>
            <a:spLocks noGrp="1" noChangeArrowheads="1"/>
          </p:cNvSpPr>
          <p:nvPr>
            <p:ph type="sldNum"/>
          </p:nvPr>
        </p:nvSpPr>
        <p:spPr bwMode="auto">
          <a:xfrm>
            <a:off x="6556322" y="6247376"/>
            <a:ext cx="2128320" cy="47093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defTabSz="414683" fontAlgn="base" hangingPunct="0">
              <a:lnSpc>
                <a:spcPct val="93000"/>
              </a:lnSpc>
              <a:spcBef>
                <a:spcPct val="0"/>
              </a:spcBef>
              <a:spcAft>
                <a:spcPct val="0"/>
              </a:spcAft>
              <a:buClr>
                <a:srgbClr val="000000"/>
              </a:buClr>
              <a:buSzPct val="100000"/>
              <a:buFont typeface="Times New Roman" pitchFamily="-1" charset="0"/>
              <a:buNone/>
              <a:tabLst>
                <a:tab pos="656582" algn="l"/>
                <a:tab pos="1313162" algn="l"/>
                <a:tab pos="1969745" algn="l"/>
              </a:tabLst>
              <a:defRPr sz="1300">
                <a:solidFill>
                  <a:srgbClr val="000000"/>
                </a:solidFill>
                <a:latin typeface="Times New Roman" pitchFamily="-1" charset="0"/>
                <a:ea typeface="+mn-ea"/>
                <a:cs typeface="+mn-cs"/>
              </a:defRPr>
            </a:lvl1pPr>
          </a:lstStyle>
          <a:p>
            <a:fld id="{23085F8E-6E66-6C4E-A0D8-8332A4043CB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8" r:id="rId1"/>
  </p:sldLayoutIdLst>
  <p:txStyles>
    <p:titleStyle>
      <a:lvl1pPr algn="ctr" defTabSz="414683" rtl="0" fontAlgn="base" hangingPunct="0">
        <a:lnSpc>
          <a:spcPct val="93000"/>
        </a:lnSpc>
        <a:spcBef>
          <a:spcPct val="0"/>
        </a:spcBef>
        <a:spcAft>
          <a:spcPct val="0"/>
        </a:spcAft>
        <a:buClr>
          <a:srgbClr val="000000"/>
        </a:buClr>
        <a:buSzPct val="100000"/>
        <a:buFont typeface="Times New Roman" pitchFamily="-1" charset="0"/>
        <a:defRPr sz="4000">
          <a:solidFill>
            <a:srgbClr val="000000"/>
          </a:solidFill>
          <a:latin typeface="+mj-lt"/>
          <a:ea typeface="+mj-ea"/>
          <a:cs typeface="+mj-cs"/>
        </a:defRPr>
      </a:lvl1pPr>
      <a:lvl2pPr marL="673860" indent="-259178" algn="ctr" defTabSz="414683" rtl="0" fontAlgn="base" hangingPunct="0">
        <a:lnSpc>
          <a:spcPct val="93000"/>
        </a:lnSpc>
        <a:spcBef>
          <a:spcPct val="0"/>
        </a:spcBef>
        <a:spcAft>
          <a:spcPct val="0"/>
        </a:spcAft>
        <a:buClr>
          <a:srgbClr val="000000"/>
        </a:buClr>
        <a:buSzPct val="100000"/>
        <a:buFont typeface="Times New Roman" pitchFamily="-1" charset="0"/>
        <a:defRPr sz="4000">
          <a:solidFill>
            <a:srgbClr val="000000"/>
          </a:solidFill>
          <a:latin typeface="Arial" pitchFamily="-1" charset="0"/>
          <a:ea typeface="DejaVu LGC Sans" charset="0"/>
          <a:cs typeface="DejaVu LGC Sans" charset="0"/>
        </a:defRPr>
      </a:lvl2pPr>
      <a:lvl3pPr marL="1036707" indent="-207341" algn="ctr" defTabSz="414683" rtl="0" fontAlgn="base" hangingPunct="0">
        <a:lnSpc>
          <a:spcPct val="93000"/>
        </a:lnSpc>
        <a:spcBef>
          <a:spcPct val="0"/>
        </a:spcBef>
        <a:spcAft>
          <a:spcPct val="0"/>
        </a:spcAft>
        <a:buClr>
          <a:srgbClr val="000000"/>
        </a:buClr>
        <a:buSzPct val="100000"/>
        <a:buFont typeface="Times New Roman" pitchFamily="-1" charset="0"/>
        <a:defRPr sz="4000">
          <a:solidFill>
            <a:srgbClr val="000000"/>
          </a:solidFill>
          <a:latin typeface="Arial" pitchFamily="-1" charset="0"/>
          <a:ea typeface="DejaVu LGC Sans" charset="0"/>
          <a:cs typeface="DejaVu LGC Sans" charset="0"/>
        </a:defRPr>
      </a:lvl3pPr>
      <a:lvl4pPr marL="1451391" indent="-207341" algn="ctr" defTabSz="414683" rtl="0" fontAlgn="base" hangingPunct="0">
        <a:lnSpc>
          <a:spcPct val="93000"/>
        </a:lnSpc>
        <a:spcBef>
          <a:spcPct val="0"/>
        </a:spcBef>
        <a:spcAft>
          <a:spcPct val="0"/>
        </a:spcAft>
        <a:buClr>
          <a:srgbClr val="000000"/>
        </a:buClr>
        <a:buSzPct val="100000"/>
        <a:buFont typeface="Times New Roman" pitchFamily="-1" charset="0"/>
        <a:defRPr sz="4000">
          <a:solidFill>
            <a:srgbClr val="000000"/>
          </a:solidFill>
          <a:latin typeface="Arial" pitchFamily="-1" charset="0"/>
          <a:ea typeface="DejaVu LGC Sans" charset="0"/>
          <a:cs typeface="DejaVu LGC Sans" charset="0"/>
        </a:defRPr>
      </a:lvl4pPr>
      <a:lvl5pPr marL="1866074" indent="-207341" algn="ctr" defTabSz="414683" rtl="0" fontAlgn="base" hangingPunct="0">
        <a:lnSpc>
          <a:spcPct val="93000"/>
        </a:lnSpc>
        <a:spcBef>
          <a:spcPct val="0"/>
        </a:spcBef>
        <a:spcAft>
          <a:spcPct val="0"/>
        </a:spcAft>
        <a:buClr>
          <a:srgbClr val="000000"/>
        </a:buClr>
        <a:buSzPct val="100000"/>
        <a:buFont typeface="Times New Roman" pitchFamily="-1" charset="0"/>
        <a:defRPr sz="4000">
          <a:solidFill>
            <a:srgbClr val="000000"/>
          </a:solidFill>
          <a:latin typeface="Arial" pitchFamily="-1" charset="0"/>
          <a:ea typeface="DejaVu LGC Sans" charset="0"/>
          <a:cs typeface="DejaVu LGC Sans" charset="0"/>
        </a:defRPr>
      </a:lvl5pPr>
      <a:lvl6pPr marL="2280758" indent="-207341" algn="ctr" defTabSz="414683" rtl="0" fontAlgn="base" hangingPunct="0">
        <a:lnSpc>
          <a:spcPct val="93000"/>
        </a:lnSpc>
        <a:spcBef>
          <a:spcPct val="0"/>
        </a:spcBef>
        <a:spcAft>
          <a:spcPct val="0"/>
        </a:spcAft>
        <a:buClr>
          <a:srgbClr val="000000"/>
        </a:buClr>
        <a:buSzPct val="100000"/>
        <a:buFont typeface="Times New Roman" pitchFamily="-1" charset="0"/>
        <a:defRPr sz="4000">
          <a:solidFill>
            <a:srgbClr val="000000"/>
          </a:solidFill>
          <a:latin typeface="Arial" pitchFamily="-1" charset="0"/>
          <a:ea typeface="DejaVu LGC Sans" charset="0"/>
          <a:cs typeface="DejaVu LGC Sans" charset="0"/>
        </a:defRPr>
      </a:lvl6pPr>
      <a:lvl7pPr marL="2695440" indent="-207341" algn="ctr" defTabSz="414683" rtl="0" fontAlgn="base" hangingPunct="0">
        <a:lnSpc>
          <a:spcPct val="93000"/>
        </a:lnSpc>
        <a:spcBef>
          <a:spcPct val="0"/>
        </a:spcBef>
        <a:spcAft>
          <a:spcPct val="0"/>
        </a:spcAft>
        <a:buClr>
          <a:srgbClr val="000000"/>
        </a:buClr>
        <a:buSzPct val="100000"/>
        <a:buFont typeface="Times New Roman" pitchFamily="-1" charset="0"/>
        <a:defRPr sz="4000">
          <a:solidFill>
            <a:srgbClr val="000000"/>
          </a:solidFill>
          <a:latin typeface="Arial" pitchFamily="-1" charset="0"/>
          <a:ea typeface="DejaVu LGC Sans" charset="0"/>
          <a:cs typeface="DejaVu LGC Sans" charset="0"/>
        </a:defRPr>
      </a:lvl7pPr>
      <a:lvl8pPr marL="3110124" indent="-207341" algn="ctr" defTabSz="414683" rtl="0" fontAlgn="base" hangingPunct="0">
        <a:lnSpc>
          <a:spcPct val="93000"/>
        </a:lnSpc>
        <a:spcBef>
          <a:spcPct val="0"/>
        </a:spcBef>
        <a:spcAft>
          <a:spcPct val="0"/>
        </a:spcAft>
        <a:buClr>
          <a:srgbClr val="000000"/>
        </a:buClr>
        <a:buSzPct val="100000"/>
        <a:buFont typeface="Times New Roman" pitchFamily="-1" charset="0"/>
        <a:defRPr sz="4000">
          <a:solidFill>
            <a:srgbClr val="000000"/>
          </a:solidFill>
          <a:latin typeface="Arial" pitchFamily="-1" charset="0"/>
          <a:ea typeface="DejaVu LGC Sans" charset="0"/>
          <a:cs typeface="DejaVu LGC Sans" charset="0"/>
        </a:defRPr>
      </a:lvl8pPr>
      <a:lvl9pPr marL="3524806" indent="-207341" algn="ctr" defTabSz="414683" rtl="0" fontAlgn="base" hangingPunct="0">
        <a:lnSpc>
          <a:spcPct val="93000"/>
        </a:lnSpc>
        <a:spcBef>
          <a:spcPct val="0"/>
        </a:spcBef>
        <a:spcAft>
          <a:spcPct val="0"/>
        </a:spcAft>
        <a:buClr>
          <a:srgbClr val="000000"/>
        </a:buClr>
        <a:buSzPct val="100000"/>
        <a:buFont typeface="Times New Roman" pitchFamily="-1" charset="0"/>
        <a:defRPr sz="4000">
          <a:solidFill>
            <a:srgbClr val="000000"/>
          </a:solidFill>
          <a:latin typeface="Arial" pitchFamily="-1" charset="0"/>
          <a:ea typeface="DejaVu LGC Sans" charset="0"/>
          <a:cs typeface="DejaVu LGC Sans" charset="0"/>
        </a:defRPr>
      </a:lvl9pPr>
    </p:titleStyle>
    <p:bodyStyle>
      <a:lvl1pPr marL="311013" indent="-311013" algn="l" defTabSz="414683" rtl="0" fontAlgn="base" hangingPunct="0">
        <a:lnSpc>
          <a:spcPct val="93000"/>
        </a:lnSpc>
        <a:spcBef>
          <a:spcPct val="0"/>
        </a:spcBef>
        <a:spcAft>
          <a:spcPts val="1293"/>
        </a:spcAft>
        <a:buClr>
          <a:srgbClr val="000000"/>
        </a:buClr>
        <a:buSzPct val="100000"/>
        <a:buFont typeface="Times New Roman" pitchFamily="-1" charset="0"/>
        <a:defRPr sz="2900">
          <a:solidFill>
            <a:srgbClr val="000000"/>
          </a:solidFill>
          <a:latin typeface="+mn-lt"/>
          <a:ea typeface="+mn-ea"/>
          <a:cs typeface="+mn-cs"/>
        </a:defRPr>
      </a:lvl1pPr>
      <a:lvl2pPr marL="673860" indent="-259178" algn="l" defTabSz="414683" rtl="0" fontAlgn="base" hangingPunct="0">
        <a:lnSpc>
          <a:spcPct val="93000"/>
        </a:lnSpc>
        <a:spcBef>
          <a:spcPct val="0"/>
        </a:spcBef>
        <a:spcAft>
          <a:spcPts val="1032"/>
        </a:spcAft>
        <a:buClr>
          <a:srgbClr val="000000"/>
        </a:buClr>
        <a:buSzPct val="100000"/>
        <a:buFont typeface="Times New Roman" pitchFamily="-1" charset="0"/>
        <a:defRPr sz="2500">
          <a:solidFill>
            <a:srgbClr val="000000"/>
          </a:solidFill>
          <a:latin typeface="+mn-lt"/>
          <a:ea typeface="+mn-ea"/>
          <a:cs typeface="+mn-cs"/>
        </a:defRPr>
      </a:lvl2pPr>
      <a:lvl3pPr marL="1036707" indent="-207341" algn="l" defTabSz="414683" rtl="0" fontAlgn="base" hangingPunct="0">
        <a:lnSpc>
          <a:spcPct val="93000"/>
        </a:lnSpc>
        <a:spcBef>
          <a:spcPct val="0"/>
        </a:spcBef>
        <a:spcAft>
          <a:spcPts val="771"/>
        </a:spcAft>
        <a:buClr>
          <a:srgbClr val="000000"/>
        </a:buClr>
        <a:buSzPct val="100000"/>
        <a:buFont typeface="Times New Roman" pitchFamily="-1" charset="0"/>
        <a:defRPr sz="2200">
          <a:solidFill>
            <a:srgbClr val="000000"/>
          </a:solidFill>
          <a:latin typeface="+mn-lt"/>
          <a:ea typeface="+mn-ea"/>
          <a:cs typeface="+mn-cs"/>
        </a:defRPr>
      </a:lvl3pPr>
      <a:lvl4pPr marL="1451391" indent="-207341" algn="l" defTabSz="414683" rtl="0" fontAlgn="base" hangingPunct="0">
        <a:lnSpc>
          <a:spcPct val="93000"/>
        </a:lnSpc>
        <a:spcBef>
          <a:spcPct val="0"/>
        </a:spcBef>
        <a:spcAft>
          <a:spcPts val="522"/>
        </a:spcAft>
        <a:buClr>
          <a:srgbClr val="000000"/>
        </a:buClr>
        <a:buSzPct val="100000"/>
        <a:buFont typeface="Times New Roman" pitchFamily="-1" charset="0"/>
        <a:defRPr sz="1800">
          <a:solidFill>
            <a:srgbClr val="000000"/>
          </a:solidFill>
          <a:latin typeface="+mn-lt"/>
          <a:ea typeface="+mn-ea"/>
          <a:cs typeface="+mn-cs"/>
        </a:defRPr>
      </a:lvl4pPr>
      <a:lvl5pPr marL="1866074" indent="-207341" algn="l" defTabSz="414683" rtl="0" fontAlgn="base" hangingPunct="0">
        <a:lnSpc>
          <a:spcPct val="93000"/>
        </a:lnSpc>
        <a:spcBef>
          <a:spcPct val="0"/>
        </a:spcBef>
        <a:spcAft>
          <a:spcPts val="261"/>
        </a:spcAft>
        <a:buClr>
          <a:srgbClr val="000000"/>
        </a:buClr>
        <a:buSzPct val="100000"/>
        <a:buFont typeface="Times New Roman" pitchFamily="-1" charset="0"/>
        <a:defRPr sz="1800">
          <a:solidFill>
            <a:srgbClr val="000000"/>
          </a:solidFill>
          <a:latin typeface="+mn-lt"/>
          <a:ea typeface="+mn-ea"/>
          <a:cs typeface="+mn-cs"/>
        </a:defRPr>
      </a:lvl5pPr>
      <a:lvl6pPr marL="2280758" indent="-207341" algn="l" defTabSz="414683" rtl="0" fontAlgn="base" hangingPunct="0">
        <a:lnSpc>
          <a:spcPct val="93000"/>
        </a:lnSpc>
        <a:spcBef>
          <a:spcPct val="0"/>
        </a:spcBef>
        <a:spcAft>
          <a:spcPts val="261"/>
        </a:spcAft>
        <a:buClr>
          <a:srgbClr val="000000"/>
        </a:buClr>
        <a:buSzPct val="100000"/>
        <a:buFont typeface="Times New Roman" pitchFamily="-1" charset="0"/>
        <a:defRPr sz="1800">
          <a:solidFill>
            <a:srgbClr val="000000"/>
          </a:solidFill>
          <a:latin typeface="+mn-lt"/>
          <a:ea typeface="+mn-ea"/>
          <a:cs typeface="+mn-cs"/>
        </a:defRPr>
      </a:lvl6pPr>
      <a:lvl7pPr marL="2695440" indent="-207341" algn="l" defTabSz="414683" rtl="0" fontAlgn="base" hangingPunct="0">
        <a:lnSpc>
          <a:spcPct val="93000"/>
        </a:lnSpc>
        <a:spcBef>
          <a:spcPct val="0"/>
        </a:spcBef>
        <a:spcAft>
          <a:spcPts val="261"/>
        </a:spcAft>
        <a:buClr>
          <a:srgbClr val="000000"/>
        </a:buClr>
        <a:buSzPct val="100000"/>
        <a:buFont typeface="Times New Roman" pitchFamily="-1" charset="0"/>
        <a:defRPr sz="1800">
          <a:solidFill>
            <a:srgbClr val="000000"/>
          </a:solidFill>
          <a:latin typeface="+mn-lt"/>
          <a:ea typeface="+mn-ea"/>
          <a:cs typeface="+mn-cs"/>
        </a:defRPr>
      </a:lvl7pPr>
      <a:lvl8pPr marL="3110124" indent="-207341" algn="l" defTabSz="414683" rtl="0" fontAlgn="base" hangingPunct="0">
        <a:lnSpc>
          <a:spcPct val="93000"/>
        </a:lnSpc>
        <a:spcBef>
          <a:spcPct val="0"/>
        </a:spcBef>
        <a:spcAft>
          <a:spcPts val="261"/>
        </a:spcAft>
        <a:buClr>
          <a:srgbClr val="000000"/>
        </a:buClr>
        <a:buSzPct val="100000"/>
        <a:buFont typeface="Times New Roman" pitchFamily="-1" charset="0"/>
        <a:defRPr sz="1800">
          <a:solidFill>
            <a:srgbClr val="000000"/>
          </a:solidFill>
          <a:latin typeface="+mn-lt"/>
          <a:ea typeface="+mn-ea"/>
          <a:cs typeface="+mn-cs"/>
        </a:defRPr>
      </a:lvl8pPr>
      <a:lvl9pPr marL="3524806" indent="-207341" algn="l" defTabSz="414683" rtl="0" fontAlgn="base" hangingPunct="0">
        <a:lnSpc>
          <a:spcPct val="93000"/>
        </a:lnSpc>
        <a:spcBef>
          <a:spcPct val="0"/>
        </a:spcBef>
        <a:spcAft>
          <a:spcPts val="261"/>
        </a:spcAft>
        <a:buClr>
          <a:srgbClr val="000000"/>
        </a:buClr>
        <a:buSzPct val="100000"/>
        <a:buFont typeface="Times New Roman" pitchFamily="-1" charset="0"/>
        <a:defRPr sz="1800">
          <a:solidFill>
            <a:srgbClr val="000000"/>
          </a:solidFill>
          <a:latin typeface="+mn-lt"/>
          <a:ea typeface="+mn-ea"/>
          <a:cs typeface="+mn-cs"/>
        </a:defRPr>
      </a:lvl9pPr>
    </p:bodyStyle>
    <p:otherStyle>
      <a:defPPr>
        <a:defRPr lang="en-US"/>
      </a:defPPr>
      <a:lvl1pPr marL="0" algn="l" defTabSz="414683" rtl="0" eaLnBrk="1" latinLnBrk="0" hangingPunct="1">
        <a:defRPr sz="1600" kern="1200">
          <a:solidFill>
            <a:schemeClr val="tx1"/>
          </a:solidFill>
          <a:latin typeface="+mn-lt"/>
          <a:ea typeface="+mn-ea"/>
          <a:cs typeface="+mn-cs"/>
        </a:defRPr>
      </a:lvl1pPr>
      <a:lvl2pPr marL="414683" algn="l" defTabSz="414683" rtl="0" eaLnBrk="1" latinLnBrk="0" hangingPunct="1">
        <a:defRPr sz="1600" kern="1200">
          <a:solidFill>
            <a:schemeClr val="tx1"/>
          </a:solidFill>
          <a:latin typeface="+mn-lt"/>
          <a:ea typeface="+mn-ea"/>
          <a:cs typeface="+mn-cs"/>
        </a:defRPr>
      </a:lvl2pPr>
      <a:lvl3pPr marL="829366" algn="l" defTabSz="414683" rtl="0" eaLnBrk="1" latinLnBrk="0" hangingPunct="1">
        <a:defRPr sz="1600" kern="1200">
          <a:solidFill>
            <a:schemeClr val="tx1"/>
          </a:solidFill>
          <a:latin typeface="+mn-lt"/>
          <a:ea typeface="+mn-ea"/>
          <a:cs typeface="+mn-cs"/>
        </a:defRPr>
      </a:lvl3pPr>
      <a:lvl4pPr marL="1244049" algn="l" defTabSz="414683" rtl="0" eaLnBrk="1" latinLnBrk="0" hangingPunct="1">
        <a:defRPr sz="1600" kern="1200">
          <a:solidFill>
            <a:schemeClr val="tx1"/>
          </a:solidFill>
          <a:latin typeface="+mn-lt"/>
          <a:ea typeface="+mn-ea"/>
          <a:cs typeface="+mn-cs"/>
        </a:defRPr>
      </a:lvl4pPr>
      <a:lvl5pPr marL="1658732" algn="l" defTabSz="414683" rtl="0" eaLnBrk="1" latinLnBrk="0" hangingPunct="1">
        <a:defRPr sz="1600" kern="1200">
          <a:solidFill>
            <a:schemeClr val="tx1"/>
          </a:solidFill>
          <a:latin typeface="+mn-lt"/>
          <a:ea typeface="+mn-ea"/>
          <a:cs typeface="+mn-cs"/>
        </a:defRPr>
      </a:lvl5pPr>
      <a:lvl6pPr marL="2073416" algn="l" defTabSz="414683" rtl="0" eaLnBrk="1" latinLnBrk="0" hangingPunct="1">
        <a:defRPr sz="1600" kern="1200">
          <a:solidFill>
            <a:schemeClr val="tx1"/>
          </a:solidFill>
          <a:latin typeface="+mn-lt"/>
          <a:ea typeface="+mn-ea"/>
          <a:cs typeface="+mn-cs"/>
        </a:defRPr>
      </a:lvl6pPr>
      <a:lvl7pPr marL="2488099" algn="l" defTabSz="414683" rtl="0" eaLnBrk="1" latinLnBrk="0" hangingPunct="1">
        <a:defRPr sz="1600" kern="1200">
          <a:solidFill>
            <a:schemeClr val="tx1"/>
          </a:solidFill>
          <a:latin typeface="+mn-lt"/>
          <a:ea typeface="+mn-ea"/>
          <a:cs typeface="+mn-cs"/>
        </a:defRPr>
      </a:lvl7pPr>
      <a:lvl8pPr marL="2902782" algn="l" defTabSz="414683" rtl="0" eaLnBrk="1" latinLnBrk="0" hangingPunct="1">
        <a:defRPr sz="1600" kern="1200">
          <a:solidFill>
            <a:schemeClr val="tx1"/>
          </a:solidFill>
          <a:latin typeface="+mn-lt"/>
          <a:ea typeface="+mn-ea"/>
          <a:cs typeface="+mn-cs"/>
        </a:defRPr>
      </a:lvl8pPr>
      <a:lvl9pPr marL="3317465" algn="l" defTabSz="414683" rtl="0" eaLnBrk="1" latinLnBrk="0" hangingPunct="1">
        <a:defRPr sz="16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1" y="273629"/>
            <a:ext cx="8226720" cy="114348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6481" y="1604329"/>
            <a:ext cx="8226720" cy="4524955"/>
          </a:xfrm>
          <a:prstGeom prst="rect">
            <a:avLst/>
          </a:prstGeom>
          <a:noFill/>
          <a:ln w="9525">
            <a:noFill/>
            <a:round/>
            <a:headEnd/>
            <a:tailEnd/>
          </a:ln>
          <a:effectLst/>
        </p:spPr>
        <p:txBody>
          <a:bodyPr vert="horz" wrap="square" lIns="0" tIns="25602"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456481" y="6247376"/>
            <a:ext cx="2128320" cy="47093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tabLst>
                <a:tab pos="656650" algn="l"/>
                <a:tab pos="1313299" algn="l"/>
                <a:tab pos="1969949" algn="l"/>
              </a:tabLst>
              <a:defRPr sz="1300">
                <a:solidFill>
                  <a:srgbClr val="000000"/>
                </a:solidFill>
                <a:latin typeface="Times New Roman" pitchFamily="-1" charset="0"/>
                <a:ea typeface="+mn-ea"/>
                <a:cs typeface="+mn-cs"/>
              </a:defRPr>
            </a:lvl1pPr>
          </a:lstStyle>
          <a:p>
            <a:pPr defTabSz="414726" fontAlgn="base" hangingPunct="0">
              <a:lnSpc>
                <a:spcPct val="93000"/>
              </a:lnSpc>
              <a:spcBef>
                <a:spcPct val="0"/>
              </a:spcBef>
              <a:spcAft>
                <a:spcPct val="0"/>
              </a:spcAft>
              <a:buClr>
                <a:srgbClr val="000000"/>
              </a:buClr>
              <a:buSzPct val="100000"/>
              <a:buFont typeface="Times New Roman" pitchFamily="-1" charset="0"/>
              <a:buNone/>
            </a:pPr>
            <a:endParaRPr lang="en-US"/>
          </a:p>
        </p:txBody>
      </p:sp>
      <p:sp>
        <p:nvSpPr>
          <p:cNvPr id="1028" name="Rectangle 4"/>
          <p:cNvSpPr>
            <a:spLocks noGrp="1" noChangeArrowheads="1"/>
          </p:cNvSpPr>
          <p:nvPr>
            <p:ph type="ftr"/>
          </p:nvPr>
        </p:nvSpPr>
        <p:spPr bwMode="auto">
          <a:xfrm>
            <a:off x="3127680" y="6247376"/>
            <a:ext cx="2897280" cy="47093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tabLst>
                <a:tab pos="656650" algn="l"/>
                <a:tab pos="1313299" algn="l"/>
                <a:tab pos="1969949" algn="l"/>
                <a:tab pos="2626599" algn="l"/>
              </a:tabLst>
              <a:defRPr sz="1300">
                <a:solidFill>
                  <a:srgbClr val="000000"/>
                </a:solidFill>
                <a:latin typeface="Times New Roman" pitchFamily="-1" charset="0"/>
                <a:ea typeface="+mn-ea"/>
                <a:cs typeface="+mn-cs"/>
              </a:defRPr>
            </a:lvl1pPr>
          </a:lstStyle>
          <a:p>
            <a:pPr defTabSz="414726" fontAlgn="base" hangingPunct="0">
              <a:lnSpc>
                <a:spcPct val="93000"/>
              </a:lnSpc>
              <a:spcBef>
                <a:spcPct val="0"/>
              </a:spcBef>
              <a:spcAft>
                <a:spcPct val="0"/>
              </a:spcAft>
              <a:buClr>
                <a:srgbClr val="000000"/>
              </a:buClr>
              <a:buSzPct val="100000"/>
              <a:buFont typeface="Times New Roman" pitchFamily="-1" charset="0"/>
              <a:buNone/>
            </a:pPr>
            <a:endParaRPr lang="en-US"/>
          </a:p>
        </p:txBody>
      </p:sp>
      <p:sp>
        <p:nvSpPr>
          <p:cNvPr id="1029" name="Rectangle 5"/>
          <p:cNvSpPr>
            <a:spLocks noGrp="1" noChangeArrowheads="1"/>
          </p:cNvSpPr>
          <p:nvPr>
            <p:ph type="sldNum"/>
          </p:nvPr>
        </p:nvSpPr>
        <p:spPr bwMode="auto">
          <a:xfrm>
            <a:off x="6556321" y="6247376"/>
            <a:ext cx="2128320" cy="47093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656650" algn="l"/>
                <a:tab pos="1313299" algn="l"/>
                <a:tab pos="1969949" algn="l"/>
              </a:tabLst>
              <a:defRPr sz="1300">
                <a:solidFill>
                  <a:srgbClr val="000000"/>
                </a:solidFill>
                <a:latin typeface="Times New Roman" pitchFamily="-1" charset="0"/>
                <a:ea typeface="+mn-ea"/>
                <a:cs typeface="+mn-cs"/>
              </a:defRPr>
            </a:lvl1pPr>
          </a:lstStyle>
          <a:p>
            <a:pPr defTabSz="414726" fontAlgn="base" hangingPunct="0">
              <a:lnSpc>
                <a:spcPct val="93000"/>
              </a:lnSpc>
              <a:spcBef>
                <a:spcPct val="0"/>
              </a:spcBef>
              <a:spcAft>
                <a:spcPct val="0"/>
              </a:spcAft>
              <a:buClr>
                <a:srgbClr val="000000"/>
              </a:buClr>
              <a:buSzPct val="100000"/>
              <a:buFont typeface="Times New Roman" pitchFamily="-1" charset="0"/>
              <a:buNone/>
            </a:pPr>
            <a:fld id="{23085F8E-6E66-6C4E-A0D8-8332A4043CB8}" type="slidenum">
              <a:rPr lang="en-US"/>
              <a:pPr defTabSz="414726" fontAlgn="base" hangingPunct="0">
                <a:lnSpc>
                  <a:spcPct val="93000"/>
                </a:lnSpc>
                <a:spcBef>
                  <a:spcPct val="0"/>
                </a:spcBef>
                <a:spcAft>
                  <a:spcPct val="0"/>
                </a:spcAft>
                <a:buClr>
                  <a:srgbClr val="000000"/>
                </a:buClr>
                <a:buSzPct val="100000"/>
                <a:buFont typeface="Times New Roman" pitchFamily="-1" charset="0"/>
                <a:buNone/>
              </a:pPr>
              <a:t>‹#›</a:t>
            </a:fld>
            <a:endParaRPr lang="en-US"/>
          </a:p>
        </p:txBody>
      </p:sp>
    </p:spTree>
  </p:cSld>
  <p:clrMap bg1="lt1" tx1="dk1" bg2="lt2" tx2="dk2" accent1="accent1" accent2="accent2" accent3="accent3" accent4="accent4" accent5="accent5" accent6="accent6" hlink="hlink" folHlink="folHlink"/>
  <p:sldLayoutIdLst>
    <p:sldLayoutId id="2147483700" r:id="rId1"/>
  </p:sldLayoutIdLst>
  <p:txStyles>
    <p:titleStyle>
      <a:lvl1pPr algn="ctr" defTabSz="414726" rtl="0" fontAlgn="base" hangingPunct="0">
        <a:lnSpc>
          <a:spcPct val="93000"/>
        </a:lnSpc>
        <a:spcBef>
          <a:spcPct val="0"/>
        </a:spcBef>
        <a:spcAft>
          <a:spcPct val="0"/>
        </a:spcAft>
        <a:buClr>
          <a:srgbClr val="000000"/>
        </a:buClr>
        <a:buSzPct val="100000"/>
        <a:buFont typeface="Times New Roman" pitchFamily="-1" charset="0"/>
        <a:defRPr sz="4000">
          <a:solidFill>
            <a:srgbClr val="000000"/>
          </a:solidFill>
          <a:latin typeface="+mj-lt"/>
          <a:ea typeface="+mj-ea"/>
          <a:cs typeface="+mj-cs"/>
        </a:defRPr>
      </a:lvl1pPr>
      <a:lvl2pPr marL="673930" indent="-259204" algn="ctr" defTabSz="414726" rtl="0" fontAlgn="base" hangingPunct="0">
        <a:lnSpc>
          <a:spcPct val="93000"/>
        </a:lnSpc>
        <a:spcBef>
          <a:spcPct val="0"/>
        </a:spcBef>
        <a:spcAft>
          <a:spcPct val="0"/>
        </a:spcAft>
        <a:buClr>
          <a:srgbClr val="000000"/>
        </a:buClr>
        <a:buSzPct val="100000"/>
        <a:buFont typeface="Times New Roman" pitchFamily="-1" charset="0"/>
        <a:defRPr sz="4000">
          <a:solidFill>
            <a:srgbClr val="000000"/>
          </a:solidFill>
          <a:latin typeface="Arial" pitchFamily="-1" charset="0"/>
          <a:ea typeface="DejaVu LGC Sans" charset="0"/>
          <a:cs typeface="DejaVu LGC Sans" charset="0"/>
        </a:defRPr>
      </a:lvl2pPr>
      <a:lvl3pPr marL="1036815" indent="-207363" algn="ctr" defTabSz="414726" rtl="0" fontAlgn="base" hangingPunct="0">
        <a:lnSpc>
          <a:spcPct val="93000"/>
        </a:lnSpc>
        <a:spcBef>
          <a:spcPct val="0"/>
        </a:spcBef>
        <a:spcAft>
          <a:spcPct val="0"/>
        </a:spcAft>
        <a:buClr>
          <a:srgbClr val="000000"/>
        </a:buClr>
        <a:buSzPct val="100000"/>
        <a:buFont typeface="Times New Roman" pitchFamily="-1" charset="0"/>
        <a:defRPr sz="4000">
          <a:solidFill>
            <a:srgbClr val="000000"/>
          </a:solidFill>
          <a:latin typeface="Arial" pitchFamily="-1" charset="0"/>
          <a:ea typeface="DejaVu LGC Sans" charset="0"/>
          <a:cs typeface="DejaVu LGC Sans" charset="0"/>
        </a:defRPr>
      </a:lvl3pPr>
      <a:lvl4pPr marL="1451541" indent="-207363" algn="ctr" defTabSz="414726" rtl="0" fontAlgn="base" hangingPunct="0">
        <a:lnSpc>
          <a:spcPct val="93000"/>
        </a:lnSpc>
        <a:spcBef>
          <a:spcPct val="0"/>
        </a:spcBef>
        <a:spcAft>
          <a:spcPct val="0"/>
        </a:spcAft>
        <a:buClr>
          <a:srgbClr val="000000"/>
        </a:buClr>
        <a:buSzPct val="100000"/>
        <a:buFont typeface="Times New Roman" pitchFamily="-1" charset="0"/>
        <a:defRPr sz="4000">
          <a:solidFill>
            <a:srgbClr val="000000"/>
          </a:solidFill>
          <a:latin typeface="Arial" pitchFamily="-1" charset="0"/>
          <a:ea typeface="DejaVu LGC Sans" charset="0"/>
          <a:cs typeface="DejaVu LGC Sans" charset="0"/>
        </a:defRPr>
      </a:lvl4pPr>
      <a:lvl5pPr marL="1866268" indent="-207363" algn="ctr" defTabSz="414726" rtl="0" fontAlgn="base" hangingPunct="0">
        <a:lnSpc>
          <a:spcPct val="93000"/>
        </a:lnSpc>
        <a:spcBef>
          <a:spcPct val="0"/>
        </a:spcBef>
        <a:spcAft>
          <a:spcPct val="0"/>
        </a:spcAft>
        <a:buClr>
          <a:srgbClr val="000000"/>
        </a:buClr>
        <a:buSzPct val="100000"/>
        <a:buFont typeface="Times New Roman" pitchFamily="-1" charset="0"/>
        <a:defRPr sz="4000">
          <a:solidFill>
            <a:srgbClr val="000000"/>
          </a:solidFill>
          <a:latin typeface="Arial" pitchFamily="-1" charset="0"/>
          <a:ea typeface="DejaVu LGC Sans" charset="0"/>
          <a:cs typeface="DejaVu LGC Sans"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pitchFamily="-1" charset="0"/>
        <a:defRPr sz="4000">
          <a:solidFill>
            <a:srgbClr val="000000"/>
          </a:solidFill>
          <a:latin typeface="Arial" pitchFamily="-1" charset="0"/>
          <a:ea typeface="DejaVu LGC Sans" charset="0"/>
          <a:cs typeface="DejaVu LGC Sans"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pitchFamily="-1" charset="0"/>
        <a:defRPr sz="4000">
          <a:solidFill>
            <a:srgbClr val="000000"/>
          </a:solidFill>
          <a:latin typeface="Arial" pitchFamily="-1" charset="0"/>
          <a:ea typeface="DejaVu LGC Sans" charset="0"/>
          <a:cs typeface="DejaVu LGC Sans"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pitchFamily="-1" charset="0"/>
        <a:defRPr sz="4000">
          <a:solidFill>
            <a:srgbClr val="000000"/>
          </a:solidFill>
          <a:latin typeface="Arial" pitchFamily="-1" charset="0"/>
          <a:ea typeface="DejaVu LGC Sans" charset="0"/>
          <a:cs typeface="DejaVu LGC Sans"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pitchFamily="-1" charset="0"/>
        <a:defRPr sz="4000">
          <a:solidFill>
            <a:srgbClr val="000000"/>
          </a:solidFill>
          <a:latin typeface="Arial" pitchFamily="-1" charset="0"/>
          <a:ea typeface="DejaVu LGC Sans" charset="0"/>
          <a:cs typeface="DejaVu LGC Sans" charset="0"/>
        </a:defRPr>
      </a:lvl9pPr>
    </p:titleStyle>
    <p:bodyStyle>
      <a:lvl1pPr marL="311045" indent="-311045" algn="l" defTabSz="414726" rtl="0" fontAlgn="base" hangingPunct="0">
        <a:lnSpc>
          <a:spcPct val="93000"/>
        </a:lnSpc>
        <a:spcBef>
          <a:spcPct val="0"/>
        </a:spcBef>
        <a:spcAft>
          <a:spcPts val="1293"/>
        </a:spcAft>
        <a:buClr>
          <a:srgbClr val="000000"/>
        </a:buClr>
        <a:buSzPct val="100000"/>
        <a:buFont typeface="Times New Roman" pitchFamily="-1" charset="0"/>
        <a:defRPr sz="2900">
          <a:solidFill>
            <a:srgbClr val="000000"/>
          </a:solidFill>
          <a:latin typeface="+mn-lt"/>
          <a:ea typeface="+mn-ea"/>
          <a:cs typeface="+mn-cs"/>
        </a:defRPr>
      </a:lvl1pPr>
      <a:lvl2pPr marL="673930" indent="-259204" algn="l" defTabSz="414726" rtl="0" fontAlgn="base" hangingPunct="0">
        <a:lnSpc>
          <a:spcPct val="93000"/>
        </a:lnSpc>
        <a:spcBef>
          <a:spcPct val="0"/>
        </a:spcBef>
        <a:spcAft>
          <a:spcPts val="1032"/>
        </a:spcAft>
        <a:buClr>
          <a:srgbClr val="000000"/>
        </a:buClr>
        <a:buSzPct val="100000"/>
        <a:buFont typeface="Times New Roman" pitchFamily="-1" charset="0"/>
        <a:defRPr sz="2500">
          <a:solidFill>
            <a:srgbClr val="000000"/>
          </a:solidFill>
          <a:latin typeface="+mn-lt"/>
          <a:ea typeface="+mn-ea"/>
          <a:cs typeface="+mn-cs"/>
        </a:defRPr>
      </a:lvl2pPr>
      <a:lvl3pPr marL="1036815" indent="-207363" algn="l" defTabSz="414726" rtl="0" fontAlgn="base" hangingPunct="0">
        <a:lnSpc>
          <a:spcPct val="93000"/>
        </a:lnSpc>
        <a:spcBef>
          <a:spcPct val="0"/>
        </a:spcBef>
        <a:spcAft>
          <a:spcPts val="771"/>
        </a:spcAft>
        <a:buClr>
          <a:srgbClr val="000000"/>
        </a:buClr>
        <a:buSzPct val="100000"/>
        <a:buFont typeface="Times New Roman" pitchFamily="-1" charset="0"/>
        <a:defRPr sz="2200">
          <a:solidFill>
            <a:srgbClr val="000000"/>
          </a:solidFill>
          <a:latin typeface="+mn-lt"/>
          <a:ea typeface="+mn-ea"/>
          <a:cs typeface="+mn-cs"/>
        </a:defRPr>
      </a:lvl3pPr>
      <a:lvl4pPr marL="1451541" indent="-207363" algn="l" defTabSz="414726" rtl="0" fontAlgn="base" hangingPunct="0">
        <a:lnSpc>
          <a:spcPct val="93000"/>
        </a:lnSpc>
        <a:spcBef>
          <a:spcPct val="0"/>
        </a:spcBef>
        <a:spcAft>
          <a:spcPts val="522"/>
        </a:spcAft>
        <a:buClr>
          <a:srgbClr val="000000"/>
        </a:buClr>
        <a:buSzPct val="100000"/>
        <a:buFont typeface="Times New Roman" pitchFamily="-1" charset="0"/>
        <a:defRPr sz="1800">
          <a:solidFill>
            <a:srgbClr val="000000"/>
          </a:solidFill>
          <a:latin typeface="+mn-lt"/>
          <a:ea typeface="+mn-ea"/>
          <a:cs typeface="+mn-cs"/>
        </a:defRPr>
      </a:lvl4pPr>
      <a:lvl5pPr marL="1866268" indent="-207363" algn="l" defTabSz="414726" rtl="0" fontAlgn="base" hangingPunct="0">
        <a:lnSpc>
          <a:spcPct val="93000"/>
        </a:lnSpc>
        <a:spcBef>
          <a:spcPct val="0"/>
        </a:spcBef>
        <a:spcAft>
          <a:spcPts val="261"/>
        </a:spcAft>
        <a:buClr>
          <a:srgbClr val="000000"/>
        </a:buClr>
        <a:buSzPct val="100000"/>
        <a:buFont typeface="Times New Roman" pitchFamily="-1" charset="0"/>
        <a:defRPr sz="1800">
          <a:solidFill>
            <a:srgbClr val="000000"/>
          </a:solidFill>
          <a:latin typeface="+mn-lt"/>
          <a:ea typeface="+mn-ea"/>
          <a:cs typeface="+mn-cs"/>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pitchFamily="-1" charset="0"/>
        <a:defRPr sz="1800">
          <a:solidFill>
            <a:srgbClr val="000000"/>
          </a:solidFill>
          <a:latin typeface="+mn-lt"/>
          <a:ea typeface="+mn-ea"/>
          <a:cs typeface="+mn-cs"/>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pitchFamily="-1" charset="0"/>
        <a:defRPr sz="1800">
          <a:solidFill>
            <a:srgbClr val="000000"/>
          </a:solidFill>
          <a:latin typeface="+mn-lt"/>
          <a:ea typeface="+mn-ea"/>
          <a:cs typeface="+mn-cs"/>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pitchFamily="-1" charset="0"/>
        <a:defRPr sz="1800">
          <a:solidFill>
            <a:srgbClr val="000000"/>
          </a:solidFill>
          <a:latin typeface="+mn-lt"/>
          <a:ea typeface="+mn-ea"/>
          <a:cs typeface="+mn-cs"/>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pitchFamily="-1" charset="0"/>
        <a:defRPr sz="1800">
          <a:solidFill>
            <a:srgbClr val="000000"/>
          </a:solidFill>
          <a:latin typeface="+mn-lt"/>
          <a:ea typeface="+mn-ea"/>
          <a:cs typeface="+mn-cs"/>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altLang="zh-CN"/>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888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defTabSz="914305" eaLnBrk="0" fontAlgn="base" hangingPunct="0">
              <a:spcBef>
                <a:spcPct val="0"/>
              </a:spcBef>
              <a:spcAft>
                <a:spcPct val="0"/>
              </a:spcAft>
              <a:defRPr sz="1400" b="0">
                <a:solidFill>
                  <a:srgbClr val="000000"/>
                </a:solidFill>
                <a:latin typeface="+mn-lt"/>
                <a:ea typeface="SimSun" pitchFamily="2" charset="-122"/>
                <a:cs typeface="SimSun" pitchFamily="2" charset="-122"/>
              </a:defRPr>
            </a:lvl1pPr>
          </a:lstStyle>
          <a:p>
            <a:pPr>
              <a:defRPr/>
            </a:pPr>
            <a:endParaRPr lang="en-US" altLang="zh-CN" dirty="0"/>
          </a:p>
        </p:txBody>
      </p:sp>
      <p:sp>
        <p:nvSpPr>
          <p:cNvPr id="8888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defTabSz="914305" eaLnBrk="0" fontAlgn="base" hangingPunct="0">
              <a:spcBef>
                <a:spcPct val="0"/>
              </a:spcBef>
              <a:spcAft>
                <a:spcPct val="0"/>
              </a:spcAft>
              <a:defRPr sz="1400" b="0">
                <a:solidFill>
                  <a:srgbClr val="000000"/>
                </a:solidFill>
                <a:latin typeface="+mn-lt"/>
                <a:ea typeface="SimSun" pitchFamily="2" charset="-122"/>
                <a:cs typeface="SimSun" pitchFamily="2" charset="-122"/>
              </a:defRPr>
            </a:lvl1pPr>
          </a:lstStyle>
          <a:p>
            <a:pPr>
              <a:defRPr/>
            </a:pPr>
            <a:endParaRPr lang="en-US" altLang="zh-CN" dirty="0"/>
          </a:p>
        </p:txBody>
      </p:sp>
      <p:sp>
        <p:nvSpPr>
          <p:cNvPr id="8888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defTabSz="914305" eaLnBrk="0" fontAlgn="base" hangingPunct="0">
              <a:spcBef>
                <a:spcPct val="0"/>
              </a:spcBef>
              <a:spcAft>
                <a:spcPct val="0"/>
              </a:spcAft>
              <a:defRPr sz="1400" b="0">
                <a:solidFill>
                  <a:srgbClr val="000000"/>
                </a:solidFill>
                <a:latin typeface="+mn-lt"/>
                <a:ea typeface="SimSun" pitchFamily="2" charset="-122"/>
                <a:cs typeface="SimSun" pitchFamily="2" charset="-122"/>
              </a:defRPr>
            </a:lvl1pPr>
          </a:lstStyle>
          <a:p>
            <a:pPr>
              <a:defRPr/>
            </a:pPr>
            <a:fld id="{B87B72B3-3D56-224F-9ACE-335A7C5C624B}" type="slidenum">
              <a:rPr lang="zh-CN" altLang="en-US"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661"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10" charset="0"/>
          <a:ea typeface="Arial" pitchFamily="-110" charset="0"/>
          <a:cs typeface="Arial" pitchFamily="-110" charset="0"/>
        </a:defRPr>
      </a:lvl2pPr>
      <a:lvl3pPr algn="ctr" rtl="0" eaLnBrk="0" fontAlgn="base" hangingPunct="0">
        <a:spcBef>
          <a:spcPct val="0"/>
        </a:spcBef>
        <a:spcAft>
          <a:spcPct val="0"/>
        </a:spcAft>
        <a:defRPr sz="4400">
          <a:solidFill>
            <a:schemeClr val="tx2"/>
          </a:solidFill>
          <a:latin typeface="Times New Roman" pitchFamily="-110" charset="0"/>
          <a:ea typeface="Arial" pitchFamily="-110" charset="0"/>
          <a:cs typeface="Arial" pitchFamily="-110" charset="0"/>
        </a:defRPr>
      </a:lvl3pPr>
      <a:lvl4pPr algn="ctr" rtl="0" eaLnBrk="0" fontAlgn="base" hangingPunct="0">
        <a:spcBef>
          <a:spcPct val="0"/>
        </a:spcBef>
        <a:spcAft>
          <a:spcPct val="0"/>
        </a:spcAft>
        <a:defRPr sz="4400">
          <a:solidFill>
            <a:schemeClr val="tx2"/>
          </a:solidFill>
          <a:latin typeface="Times New Roman" pitchFamily="-110" charset="0"/>
          <a:ea typeface="Arial" pitchFamily="-110" charset="0"/>
          <a:cs typeface="Arial" pitchFamily="-110" charset="0"/>
        </a:defRPr>
      </a:lvl4pPr>
      <a:lvl5pPr algn="ctr" rtl="0" eaLnBrk="0" fontAlgn="base" hangingPunct="0">
        <a:spcBef>
          <a:spcPct val="0"/>
        </a:spcBef>
        <a:spcAft>
          <a:spcPct val="0"/>
        </a:spcAft>
        <a:defRPr sz="4400">
          <a:solidFill>
            <a:schemeClr val="tx2"/>
          </a:solidFill>
          <a:latin typeface="Times New Roman" pitchFamily="-110" charset="0"/>
          <a:ea typeface="Arial" pitchFamily="-110" charset="0"/>
          <a:cs typeface="Arial" pitchFamily="-110" charset="0"/>
        </a:defRPr>
      </a:lvl5pPr>
      <a:lvl6pPr marL="457153" algn="ctr" rtl="0" fontAlgn="base">
        <a:spcBef>
          <a:spcPct val="0"/>
        </a:spcBef>
        <a:spcAft>
          <a:spcPct val="0"/>
        </a:spcAft>
        <a:defRPr sz="4400">
          <a:solidFill>
            <a:schemeClr val="tx2"/>
          </a:solidFill>
          <a:latin typeface="Times New Roman" pitchFamily="-110" charset="0"/>
          <a:ea typeface="Arial" pitchFamily="-110" charset="0"/>
          <a:cs typeface="Arial" pitchFamily="-110" charset="0"/>
        </a:defRPr>
      </a:lvl6pPr>
      <a:lvl7pPr marL="914305" algn="ctr" rtl="0" fontAlgn="base">
        <a:spcBef>
          <a:spcPct val="0"/>
        </a:spcBef>
        <a:spcAft>
          <a:spcPct val="0"/>
        </a:spcAft>
        <a:defRPr sz="4400">
          <a:solidFill>
            <a:schemeClr val="tx2"/>
          </a:solidFill>
          <a:latin typeface="Times New Roman" pitchFamily="-110" charset="0"/>
          <a:ea typeface="Arial" pitchFamily="-110" charset="0"/>
          <a:cs typeface="Arial" pitchFamily="-110" charset="0"/>
        </a:defRPr>
      </a:lvl7pPr>
      <a:lvl8pPr marL="1371458" algn="ctr" rtl="0" fontAlgn="base">
        <a:spcBef>
          <a:spcPct val="0"/>
        </a:spcBef>
        <a:spcAft>
          <a:spcPct val="0"/>
        </a:spcAft>
        <a:defRPr sz="4400">
          <a:solidFill>
            <a:schemeClr val="tx2"/>
          </a:solidFill>
          <a:latin typeface="Times New Roman" pitchFamily="-110" charset="0"/>
          <a:ea typeface="Arial" pitchFamily="-110" charset="0"/>
          <a:cs typeface="Arial" pitchFamily="-110" charset="0"/>
        </a:defRPr>
      </a:lvl8pPr>
      <a:lvl9pPr marL="1828610" algn="ctr" rtl="0" fontAlgn="base">
        <a:spcBef>
          <a:spcPct val="0"/>
        </a:spcBef>
        <a:spcAft>
          <a:spcPct val="0"/>
        </a:spcAft>
        <a:defRPr sz="4400">
          <a:solidFill>
            <a:schemeClr val="tx2"/>
          </a:solidFill>
          <a:latin typeface="Times New Roman" pitchFamily="-110" charset="0"/>
          <a:ea typeface="Arial" pitchFamily="-110" charset="0"/>
          <a:cs typeface="Arial" pitchFamily="-110" charset="0"/>
        </a:defRPr>
      </a:lvl9pPr>
    </p:titleStyle>
    <p:bodyStyle>
      <a:lvl1pPr marL="342865" indent="-342865" algn="l" rtl="0" eaLnBrk="0" fontAlgn="base" hangingPunct="0">
        <a:spcBef>
          <a:spcPct val="20000"/>
        </a:spcBef>
        <a:spcAft>
          <a:spcPct val="0"/>
        </a:spcAft>
        <a:buChar char="•"/>
        <a:defRPr sz="3200">
          <a:solidFill>
            <a:schemeClr val="tx1"/>
          </a:solidFill>
          <a:latin typeface="+mn-lt"/>
          <a:ea typeface="+mn-ea"/>
          <a:cs typeface="+mn-cs"/>
        </a:defRPr>
      </a:lvl1pPr>
      <a:lvl2pPr marL="742873" indent="-285720" algn="l" rtl="0" eaLnBrk="0" fontAlgn="base" hangingPunct="0">
        <a:spcBef>
          <a:spcPct val="20000"/>
        </a:spcBef>
        <a:spcAft>
          <a:spcPct val="0"/>
        </a:spcAft>
        <a:buChar char="–"/>
        <a:defRPr sz="2800">
          <a:solidFill>
            <a:schemeClr val="tx1"/>
          </a:solidFill>
          <a:latin typeface="+mn-lt"/>
          <a:ea typeface="+mn-ea"/>
          <a:cs typeface="+mn-cs"/>
        </a:defRPr>
      </a:lvl2pPr>
      <a:lvl3pPr marL="1142882" indent="-228577" algn="l" rtl="0" eaLnBrk="0" fontAlgn="base" hangingPunct="0">
        <a:spcBef>
          <a:spcPct val="20000"/>
        </a:spcBef>
        <a:spcAft>
          <a:spcPct val="0"/>
        </a:spcAft>
        <a:buChar char="•"/>
        <a:defRPr sz="2400">
          <a:solidFill>
            <a:schemeClr val="tx1"/>
          </a:solidFill>
          <a:latin typeface="+mn-lt"/>
          <a:ea typeface="+mn-ea"/>
          <a:cs typeface="+mn-cs"/>
        </a:defRPr>
      </a:lvl3pPr>
      <a:lvl4pPr marL="1600034" indent="-228577" algn="l" rtl="0" eaLnBrk="0" fontAlgn="base" hangingPunct="0">
        <a:spcBef>
          <a:spcPct val="20000"/>
        </a:spcBef>
        <a:spcAft>
          <a:spcPct val="0"/>
        </a:spcAft>
        <a:buChar char="–"/>
        <a:defRPr sz="2000">
          <a:solidFill>
            <a:schemeClr val="tx1"/>
          </a:solidFill>
          <a:latin typeface="+mn-lt"/>
          <a:ea typeface="+mn-ea"/>
          <a:cs typeface="+mn-cs"/>
        </a:defRPr>
      </a:lvl4pPr>
      <a:lvl5pPr marL="2057187" indent="-228577" algn="l" rtl="0" eaLnBrk="0" fontAlgn="base" hangingPunct="0">
        <a:spcBef>
          <a:spcPct val="20000"/>
        </a:spcBef>
        <a:spcAft>
          <a:spcPct val="0"/>
        </a:spcAft>
        <a:buChar char="»"/>
        <a:defRPr sz="2000">
          <a:solidFill>
            <a:schemeClr val="tx1"/>
          </a:solidFill>
          <a:latin typeface="+mn-lt"/>
          <a:ea typeface="+mn-ea"/>
          <a:cs typeface="+mn-cs"/>
        </a:defRPr>
      </a:lvl5pPr>
      <a:lvl6pPr marL="2514340" indent="-228577" algn="l" rtl="0" fontAlgn="base">
        <a:spcBef>
          <a:spcPct val="20000"/>
        </a:spcBef>
        <a:spcAft>
          <a:spcPct val="0"/>
        </a:spcAft>
        <a:buChar char="»"/>
        <a:defRPr sz="2000">
          <a:solidFill>
            <a:schemeClr val="tx1"/>
          </a:solidFill>
          <a:latin typeface="+mn-lt"/>
          <a:ea typeface="+mn-ea"/>
          <a:cs typeface="+mn-cs"/>
        </a:defRPr>
      </a:lvl6pPr>
      <a:lvl7pPr marL="2971492" indent="-228577" algn="l" rtl="0" fontAlgn="base">
        <a:spcBef>
          <a:spcPct val="20000"/>
        </a:spcBef>
        <a:spcAft>
          <a:spcPct val="0"/>
        </a:spcAft>
        <a:buChar char="»"/>
        <a:defRPr sz="2000">
          <a:solidFill>
            <a:schemeClr val="tx1"/>
          </a:solidFill>
          <a:latin typeface="+mn-lt"/>
          <a:ea typeface="+mn-ea"/>
          <a:cs typeface="+mn-cs"/>
        </a:defRPr>
      </a:lvl7pPr>
      <a:lvl8pPr marL="3428645" indent="-228577" algn="l" rtl="0" fontAlgn="base">
        <a:spcBef>
          <a:spcPct val="20000"/>
        </a:spcBef>
        <a:spcAft>
          <a:spcPct val="0"/>
        </a:spcAft>
        <a:buChar char="»"/>
        <a:defRPr sz="2000">
          <a:solidFill>
            <a:schemeClr val="tx1"/>
          </a:solidFill>
          <a:latin typeface="+mn-lt"/>
          <a:ea typeface="+mn-ea"/>
          <a:cs typeface="+mn-cs"/>
        </a:defRPr>
      </a:lvl8pPr>
      <a:lvl9pPr marL="3885797" indent="-2285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558B464-1AA4-426C-88A5-D7FB1B6E153A}" type="datetimeFigureOut">
              <a:rPr lang="en-US" smtClean="0">
                <a:solidFill>
                  <a:prstClr val="black">
                    <a:tint val="75000"/>
                  </a:prstClr>
                </a:solidFill>
              </a:rPr>
              <a:pPr defTabSz="914400"/>
              <a:t>6/13/2012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B2F93C4-603D-44D5-BFDF-5298DD5594C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545234067"/>
      </p:ext>
    </p:extLst>
  </p:cSld>
  <p:clrMap bg1="lt1" tx1="dk1" bg2="lt2" tx2="dk2" accent1="accent1" accent2="accent2" accent3="accent3" accent4="accent4" accent5="accent5" accent6="accent6" hlink="hlink" folHlink="folHlink"/>
  <p:sldLayoutIdLst>
    <p:sldLayoutId id="214748370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9"/>
            <a:ext cx="8229600" cy="942975"/>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304800" y="6381751"/>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defTabSz="914305" fontAlgn="base">
              <a:spcBef>
                <a:spcPct val="0"/>
              </a:spcBef>
              <a:spcAft>
                <a:spcPct val="0"/>
              </a:spcAft>
              <a:defRPr sz="1400">
                <a:solidFill>
                  <a:srgbClr val="000000"/>
                </a:solidFill>
                <a:latin typeface="Arial" pitchFamily="34" charset="0"/>
                <a:ea typeface="+mn-ea"/>
                <a:cs typeface="Arial"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381751"/>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defTabSz="914305" fontAlgn="base">
              <a:spcBef>
                <a:spcPct val="0"/>
              </a:spcBef>
              <a:spcAft>
                <a:spcPct val="0"/>
              </a:spcAft>
              <a:defRPr sz="1400">
                <a:solidFill>
                  <a:srgbClr val="000000"/>
                </a:solidFill>
                <a:latin typeface="Arial" pitchFamily="34" charset="0"/>
                <a:ea typeface="+mn-ea"/>
                <a:cs typeface="Arial" pitchFamily="34" charset="0"/>
              </a:defRPr>
            </a:lvl1pPr>
          </a:lstStyle>
          <a:p>
            <a:pPr>
              <a:defRPr/>
            </a:pPr>
            <a:endParaRPr lang="en-US" dirty="0"/>
          </a:p>
        </p:txBody>
      </p:sp>
      <p:pic>
        <p:nvPicPr>
          <p:cNvPr id="19461" name="Picture 8" descr="navy on white"/>
          <p:cNvPicPr>
            <a:picLocks noChangeAspect="1" noChangeArrowheads="1"/>
          </p:cNvPicPr>
          <p:nvPr userDrawn="1"/>
        </p:nvPicPr>
        <p:blipFill>
          <a:blip r:embed="rId3"/>
          <a:srcRect/>
          <a:stretch>
            <a:fillRect/>
          </a:stretch>
        </p:blipFill>
        <p:spPr bwMode="auto">
          <a:xfrm>
            <a:off x="176213" y="185738"/>
            <a:ext cx="1054100" cy="969962"/>
          </a:xfrm>
          <a:prstGeom prst="rect">
            <a:avLst/>
          </a:prstGeom>
          <a:noFill/>
          <a:ln w="9525">
            <a:noFill/>
            <a:miter lim="800000"/>
            <a:headEnd/>
            <a:tailEnd/>
          </a:ln>
        </p:spPr>
      </p:pic>
      <p:pic>
        <p:nvPicPr>
          <p:cNvPr id="19462" name="Picture 10" descr="NRL Code 7300 - Oceanography Division"/>
          <p:cNvPicPr>
            <a:picLocks noChangeAspect="1" noChangeArrowheads="1"/>
          </p:cNvPicPr>
          <p:nvPr userDrawn="1"/>
        </p:nvPicPr>
        <p:blipFill>
          <a:blip r:embed="rId4"/>
          <a:srcRect/>
          <a:stretch>
            <a:fillRect/>
          </a:stretch>
        </p:blipFill>
        <p:spPr bwMode="auto">
          <a:xfrm rot="-10777513" flipH="1" flipV="1">
            <a:off x="7543800" y="190501"/>
            <a:ext cx="1349375" cy="914400"/>
          </a:xfrm>
          <a:prstGeom prst="rect">
            <a:avLst/>
          </a:prstGeom>
          <a:noFill/>
          <a:ln w="9525">
            <a:noFill/>
            <a:miter lim="800000"/>
            <a:headEnd/>
            <a:tailEnd/>
          </a:ln>
        </p:spPr>
      </p:pic>
      <p:sp>
        <p:nvSpPr>
          <p:cNvPr id="1035" name="Text Box 45"/>
          <p:cNvSpPr txBox="1">
            <a:spLocks noChangeArrowheads="1"/>
          </p:cNvSpPr>
          <p:nvPr userDrawn="1"/>
        </p:nvSpPr>
        <p:spPr bwMode="auto">
          <a:xfrm>
            <a:off x="0" y="6400800"/>
            <a:ext cx="9144000" cy="457200"/>
          </a:xfrm>
          <a:prstGeom prst="rect">
            <a:avLst/>
          </a:prstGeom>
          <a:gradFill rotWithShape="1">
            <a:gsLst>
              <a:gs pos="0">
                <a:srgbClr val="272775"/>
              </a:gs>
              <a:gs pos="50000">
                <a:schemeClr val="accent2"/>
              </a:gs>
              <a:gs pos="100000">
                <a:srgbClr val="272775"/>
              </a:gs>
            </a:gsLst>
            <a:lin ang="5400000" scaled="1"/>
          </a:gradFill>
          <a:ln w="28575">
            <a:noFill/>
            <a:miter lim="800000"/>
            <a:headEnd/>
            <a:tailEnd/>
          </a:ln>
        </p:spPr>
        <p:txBody>
          <a:bodyPr lIns="91430" tIns="45715" rIns="91430" bIns="45715">
            <a:spAutoFit/>
          </a:bodyPr>
          <a:lstStyle/>
          <a:p>
            <a:pPr algn="ctr" defTabSz="914305" fontAlgn="base">
              <a:spcBef>
                <a:spcPct val="0"/>
              </a:spcBef>
              <a:spcAft>
                <a:spcPct val="0"/>
              </a:spcAft>
              <a:defRPr/>
            </a:pPr>
            <a:endParaRPr lang="en-US" sz="2400" dirty="0">
              <a:solidFill>
                <a:srgbClr val="000000"/>
              </a:solidFill>
              <a:latin typeface="Times New Roman" pitchFamily="18" charset="0"/>
              <a:ea typeface="Arial" pitchFamily="-110" charset="0"/>
            </a:endParaRPr>
          </a:p>
        </p:txBody>
      </p:sp>
      <p:sp>
        <p:nvSpPr>
          <p:cNvPr id="1036" name="Rectangle 12"/>
          <p:cNvSpPr>
            <a:spLocks noChangeArrowheads="1"/>
          </p:cNvSpPr>
          <p:nvPr userDrawn="1"/>
        </p:nvSpPr>
        <p:spPr bwMode="auto">
          <a:xfrm>
            <a:off x="200025" y="6619876"/>
            <a:ext cx="2133600" cy="238125"/>
          </a:xfrm>
          <a:prstGeom prst="rect">
            <a:avLst/>
          </a:prstGeom>
          <a:noFill/>
          <a:ln w="9525">
            <a:noFill/>
            <a:miter lim="800000"/>
            <a:headEnd/>
            <a:tailEnd/>
          </a:ln>
          <a:effectLst/>
        </p:spPr>
        <p:txBody>
          <a:bodyPr lIns="91430" tIns="45715" rIns="91430" bIns="45715"/>
          <a:lstStyle/>
          <a:p>
            <a:pPr defTabSz="914305" fontAlgn="base">
              <a:spcBef>
                <a:spcPct val="0"/>
              </a:spcBef>
              <a:spcAft>
                <a:spcPct val="0"/>
              </a:spcAft>
              <a:defRPr/>
            </a:pPr>
            <a:r>
              <a:rPr lang="en-US" sz="1000" b="1" i="1" dirty="0">
                <a:solidFill>
                  <a:srgbClr val="FFCC00"/>
                </a:solidFill>
                <a:ea typeface="Arial" pitchFamily="-110" charset="0"/>
              </a:rPr>
              <a:t>2011 NOPP Review</a:t>
            </a:r>
          </a:p>
        </p:txBody>
      </p:sp>
      <p:sp>
        <p:nvSpPr>
          <p:cNvPr id="1037" name="Rectangle 13"/>
          <p:cNvSpPr>
            <a:spLocks noChangeArrowheads="1"/>
          </p:cNvSpPr>
          <p:nvPr userDrawn="1"/>
        </p:nvSpPr>
        <p:spPr bwMode="auto">
          <a:xfrm>
            <a:off x="6719889" y="6619876"/>
            <a:ext cx="2424112" cy="238125"/>
          </a:xfrm>
          <a:prstGeom prst="rect">
            <a:avLst/>
          </a:prstGeom>
          <a:noFill/>
          <a:ln w="9525">
            <a:noFill/>
            <a:miter lim="800000"/>
            <a:headEnd/>
            <a:tailEnd/>
          </a:ln>
          <a:effectLst/>
        </p:spPr>
        <p:txBody>
          <a:bodyPr lIns="91430" tIns="45715" rIns="91430" bIns="45715"/>
          <a:lstStyle/>
          <a:p>
            <a:pPr algn="ctr" defTabSz="914305" fontAlgn="base">
              <a:spcBef>
                <a:spcPct val="0"/>
              </a:spcBef>
              <a:spcAft>
                <a:spcPct val="0"/>
              </a:spcAft>
              <a:defRPr/>
            </a:pPr>
            <a:r>
              <a:rPr lang="en-US" sz="1000" b="1" i="1" dirty="0">
                <a:solidFill>
                  <a:srgbClr val="FFCC00"/>
                </a:solidFill>
                <a:ea typeface="Arial" pitchFamily="-110" charset="0"/>
              </a:rPr>
              <a:t>Naval Research Laboratory</a:t>
            </a:r>
          </a:p>
        </p:txBody>
      </p:sp>
      <p:sp>
        <p:nvSpPr>
          <p:cNvPr id="1038" name="Rectangle 14"/>
          <p:cNvSpPr>
            <a:spLocks noChangeArrowheads="1"/>
          </p:cNvSpPr>
          <p:nvPr userDrawn="1"/>
        </p:nvSpPr>
        <p:spPr bwMode="auto">
          <a:xfrm>
            <a:off x="3176589" y="6461126"/>
            <a:ext cx="2295525" cy="396875"/>
          </a:xfrm>
          <a:prstGeom prst="rect">
            <a:avLst/>
          </a:prstGeom>
          <a:noFill/>
          <a:ln w="9525">
            <a:noFill/>
            <a:miter lim="800000"/>
            <a:headEnd/>
            <a:tailEnd/>
          </a:ln>
          <a:effectLst/>
        </p:spPr>
        <p:txBody>
          <a:bodyPr lIns="91430" tIns="45715" rIns="91430" bIns="45715" anchor="ctr">
            <a:spAutoFit/>
          </a:bodyPr>
          <a:lstStyle/>
          <a:p>
            <a:pPr algn="ctr" defTabSz="914305" fontAlgn="base">
              <a:spcBef>
                <a:spcPct val="0"/>
              </a:spcBef>
              <a:spcAft>
                <a:spcPct val="0"/>
              </a:spcAft>
              <a:defRPr/>
            </a:pPr>
            <a:r>
              <a:rPr lang="en-US" altLang="zh-CN" sz="1000" b="1" i="1" dirty="0">
                <a:solidFill>
                  <a:srgbClr val="FFCC00"/>
                </a:solidFill>
                <a:ea typeface="SimSun" pitchFamily="2" charset="-122"/>
              </a:rPr>
              <a:t>Atmosphere-Wave-Ocean Coupling in Tropical Cyclones </a:t>
            </a:r>
          </a:p>
        </p:txBody>
      </p:sp>
      <p:sp>
        <p:nvSpPr>
          <p:cNvPr id="3" name="Rectangle 6"/>
          <p:cNvSpPr>
            <a:spLocks noGrp="1" noChangeArrowheads="1"/>
          </p:cNvSpPr>
          <p:nvPr>
            <p:ph type="sldNum" sz="quarter" idx="4"/>
          </p:nvPr>
        </p:nvSpPr>
        <p:spPr bwMode="auto">
          <a:xfrm>
            <a:off x="6705600" y="6381751"/>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defTabSz="914305" fontAlgn="base">
              <a:spcBef>
                <a:spcPct val="0"/>
              </a:spcBef>
              <a:spcAft>
                <a:spcPct val="0"/>
              </a:spcAft>
              <a:defRPr sz="1400">
                <a:solidFill>
                  <a:srgbClr val="000000"/>
                </a:solidFill>
                <a:latin typeface="Arial" charset="0"/>
                <a:ea typeface="Arial" charset="0"/>
                <a:cs typeface="Arial" charset="0"/>
              </a:defRPr>
            </a:lvl1pPr>
          </a:lstStyle>
          <a:p>
            <a:pPr>
              <a:defRPr/>
            </a:pPr>
            <a:fld id="{85AEF45E-44C2-F64C-9BD0-D41DE5525483}"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ctr" rtl="0" eaLnBrk="0" fontAlgn="base" hangingPunct="0">
        <a:spcBef>
          <a:spcPct val="0"/>
        </a:spcBef>
        <a:spcAft>
          <a:spcPct val="0"/>
        </a:spcAft>
        <a:defRPr sz="3200">
          <a:solidFill>
            <a:schemeClr val="tx2"/>
          </a:solidFill>
          <a:latin typeface="+mj-lt"/>
          <a:ea typeface="Arial" charset="0"/>
          <a:cs typeface="+mj-cs"/>
        </a:defRPr>
      </a:lvl1pPr>
      <a:lvl2pPr algn="ctr" rtl="0" eaLnBrk="0" fontAlgn="base" hangingPunct="0">
        <a:spcBef>
          <a:spcPct val="0"/>
        </a:spcBef>
        <a:spcAft>
          <a:spcPct val="0"/>
        </a:spcAft>
        <a:defRPr sz="3200">
          <a:solidFill>
            <a:schemeClr val="tx2"/>
          </a:solidFill>
          <a:latin typeface="Arial" pitchFamily="34" charset="0"/>
          <a:ea typeface="Arial" charset="0"/>
          <a:cs typeface="Arial" pitchFamily="34" charset="0"/>
        </a:defRPr>
      </a:lvl2pPr>
      <a:lvl3pPr algn="ctr" rtl="0" eaLnBrk="0" fontAlgn="base" hangingPunct="0">
        <a:spcBef>
          <a:spcPct val="0"/>
        </a:spcBef>
        <a:spcAft>
          <a:spcPct val="0"/>
        </a:spcAft>
        <a:defRPr sz="3200">
          <a:solidFill>
            <a:schemeClr val="tx2"/>
          </a:solidFill>
          <a:latin typeface="Arial" pitchFamily="34" charset="0"/>
          <a:ea typeface="Arial" charset="0"/>
          <a:cs typeface="Arial" pitchFamily="34" charset="0"/>
        </a:defRPr>
      </a:lvl3pPr>
      <a:lvl4pPr algn="ctr" rtl="0" eaLnBrk="0" fontAlgn="base" hangingPunct="0">
        <a:spcBef>
          <a:spcPct val="0"/>
        </a:spcBef>
        <a:spcAft>
          <a:spcPct val="0"/>
        </a:spcAft>
        <a:defRPr sz="3200">
          <a:solidFill>
            <a:schemeClr val="tx2"/>
          </a:solidFill>
          <a:latin typeface="Arial" pitchFamily="34" charset="0"/>
          <a:ea typeface="Arial" charset="0"/>
          <a:cs typeface="Arial" pitchFamily="34" charset="0"/>
        </a:defRPr>
      </a:lvl4pPr>
      <a:lvl5pPr algn="ctr" rtl="0" eaLnBrk="0" fontAlgn="base" hangingPunct="0">
        <a:spcBef>
          <a:spcPct val="0"/>
        </a:spcBef>
        <a:spcAft>
          <a:spcPct val="0"/>
        </a:spcAft>
        <a:defRPr sz="3200">
          <a:solidFill>
            <a:schemeClr val="tx2"/>
          </a:solidFill>
          <a:latin typeface="Arial" pitchFamily="34" charset="0"/>
          <a:ea typeface="Arial" charset="0"/>
          <a:cs typeface="Arial" pitchFamily="34" charset="0"/>
        </a:defRPr>
      </a:lvl5pPr>
      <a:lvl6pPr marL="457153" algn="ctr" rtl="0" fontAlgn="base">
        <a:spcBef>
          <a:spcPct val="0"/>
        </a:spcBef>
        <a:spcAft>
          <a:spcPct val="0"/>
        </a:spcAft>
        <a:defRPr sz="3200">
          <a:solidFill>
            <a:schemeClr val="tx2"/>
          </a:solidFill>
          <a:latin typeface="Arial" pitchFamily="34" charset="0"/>
          <a:cs typeface="Arial" pitchFamily="34" charset="0"/>
        </a:defRPr>
      </a:lvl6pPr>
      <a:lvl7pPr marL="914305" algn="ctr" rtl="0" fontAlgn="base">
        <a:spcBef>
          <a:spcPct val="0"/>
        </a:spcBef>
        <a:spcAft>
          <a:spcPct val="0"/>
        </a:spcAft>
        <a:defRPr sz="3200">
          <a:solidFill>
            <a:schemeClr val="tx2"/>
          </a:solidFill>
          <a:latin typeface="Arial" pitchFamily="34" charset="0"/>
          <a:cs typeface="Arial" pitchFamily="34" charset="0"/>
        </a:defRPr>
      </a:lvl7pPr>
      <a:lvl8pPr marL="1371458" algn="ctr" rtl="0" fontAlgn="base">
        <a:spcBef>
          <a:spcPct val="0"/>
        </a:spcBef>
        <a:spcAft>
          <a:spcPct val="0"/>
        </a:spcAft>
        <a:defRPr sz="3200">
          <a:solidFill>
            <a:schemeClr val="tx2"/>
          </a:solidFill>
          <a:latin typeface="Arial" pitchFamily="34" charset="0"/>
          <a:cs typeface="Arial" pitchFamily="34" charset="0"/>
        </a:defRPr>
      </a:lvl8pPr>
      <a:lvl9pPr marL="1828610" algn="ctr" rtl="0" fontAlgn="base">
        <a:spcBef>
          <a:spcPct val="0"/>
        </a:spcBef>
        <a:spcAft>
          <a:spcPct val="0"/>
        </a:spcAft>
        <a:defRPr sz="3200">
          <a:solidFill>
            <a:schemeClr val="tx2"/>
          </a:solidFill>
          <a:latin typeface="Arial" pitchFamily="34" charset="0"/>
          <a:cs typeface="Arial" pitchFamily="34" charset="0"/>
        </a:defRPr>
      </a:lvl9pPr>
    </p:titleStyle>
    <p:bodyStyle>
      <a:lvl1pPr marL="342865" indent="-342865" algn="l" rtl="0" eaLnBrk="0" fontAlgn="base" hangingPunct="0">
        <a:spcBef>
          <a:spcPct val="20000"/>
        </a:spcBef>
        <a:spcAft>
          <a:spcPct val="0"/>
        </a:spcAft>
        <a:buChar char="•"/>
        <a:defRPr sz="3200">
          <a:solidFill>
            <a:schemeClr val="tx1"/>
          </a:solidFill>
          <a:latin typeface="+mn-lt"/>
          <a:ea typeface="Arial" charset="0"/>
          <a:cs typeface="+mn-cs"/>
        </a:defRPr>
      </a:lvl1pPr>
      <a:lvl2pPr marL="742873" indent="-285720" algn="l" rtl="0" eaLnBrk="0" fontAlgn="base" hangingPunct="0">
        <a:spcBef>
          <a:spcPct val="20000"/>
        </a:spcBef>
        <a:spcAft>
          <a:spcPct val="0"/>
        </a:spcAft>
        <a:buChar char="–"/>
        <a:defRPr sz="2800">
          <a:solidFill>
            <a:schemeClr val="tx1"/>
          </a:solidFill>
          <a:latin typeface="+mn-lt"/>
          <a:ea typeface="Arial" charset="0"/>
          <a:cs typeface="+mn-cs"/>
        </a:defRPr>
      </a:lvl2pPr>
      <a:lvl3pPr marL="1142882" indent="-228577" algn="l" rtl="0" eaLnBrk="0" fontAlgn="base" hangingPunct="0">
        <a:spcBef>
          <a:spcPct val="20000"/>
        </a:spcBef>
        <a:spcAft>
          <a:spcPct val="0"/>
        </a:spcAft>
        <a:buChar char="•"/>
        <a:defRPr sz="2400">
          <a:solidFill>
            <a:schemeClr val="tx1"/>
          </a:solidFill>
          <a:latin typeface="+mn-lt"/>
          <a:ea typeface="Arial" charset="0"/>
          <a:cs typeface="+mn-cs"/>
        </a:defRPr>
      </a:lvl3pPr>
      <a:lvl4pPr marL="1600034" indent="-228577" algn="l" rtl="0" eaLnBrk="0" fontAlgn="base" hangingPunct="0">
        <a:spcBef>
          <a:spcPct val="20000"/>
        </a:spcBef>
        <a:spcAft>
          <a:spcPct val="0"/>
        </a:spcAft>
        <a:buChar char="–"/>
        <a:defRPr sz="2000">
          <a:solidFill>
            <a:schemeClr val="tx1"/>
          </a:solidFill>
          <a:latin typeface="+mn-lt"/>
          <a:ea typeface="Arial" charset="0"/>
          <a:cs typeface="+mn-cs"/>
        </a:defRPr>
      </a:lvl4pPr>
      <a:lvl5pPr marL="2057187" indent="-228577" algn="l" rtl="0" eaLnBrk="0" fontAlgn="base" hangingPunct="0">
        <a:spcBef>
          <a:spcPct val="20000"/>
        </a:spcBef>
        <a:spcAft>
          <a:spcPct val="0"/>
        </a:spcAft>
        <a:buChar char="»"/>
        <a:defRPr sz="2000">
          <a:solidFill>
            <a:schemeClr val="tx1"/>
          </a:solidFill>
          <a:latin typeface="+mn-lt"/>
          <a:ea typeface="Arial" charset="0"/>
          <a:cs typeface="+mn-cs"/>
        </a:defRPr>
      </a:lvl5pPr>
      <a:lvl6pPr marL="2514340" indent="-228577" algn="l" rtl="0" fontAlgn="base">
        <a:spcBef>
          <a:spcPct val="20000"/>
        </a:spcBef>
        <a:spcAft>
          <a:spcPct val="0"/>
        </a:spcAft>
        <a:buChar char="»"/>
        <a:defRPr sz="2000">
          <a:solidFill>
            <a:schemeClr val="tx1"/>
          </a:solidFill>
          <a:latin typeface="+mn-lt"/>
          <a:cs typeface="+mn-cs"/>
        </a:defRPr>
      </a:lvl6pPr>
      <a:lvl7pPr marL="2971492" indent="-228577" algn="l" rtl="0" fontAlgn="base">
        <a:spcBef>
          <a:spcPct val="20000"/>
        </a:spcBef>
        <a:spcAft>
          <a:spcPct val="0"/>
        </a:spcAft>
        <a:buChar char="»"/>
        <a:defRPr sz="2000">
          <a:solidFill>
            <a:schemeClr val="tx1"/>
          </a:solidFill>
          <a:latin typeface="+mn-lt"/>
          <a:cs typeface="+mn-cs"/>
        </a:defRPr>
      </a:lvl7pPr>
      <a:lvl8pPr marL="3428645" indent="-228577" algn="l" rtl="0" fontAlgn="base">
        <a:spcBef>
          <a:spcPct val="20000"/>
        </a:spcBef>
        <a:spcAft>
          <a:spcPct val="0"/>
        </a:spcAft>
        <a:buChar char="»"/>
        <a:defRPr sz="2000">
          <a:solidFill>
            <a:schemeClr val="tx1"/>
          </a:solidFill>
          <a:latin typeface="+mn-lt"/>
          <a:cs typeface="+mn-cs"/>
        </a:defRPr>
      </a:lvl8pPr>
      <a:lvl9pPr marL="3885797" indent="-228577"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altLang="zh-CN"/>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888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defTabSz="914305" eaLnBrk="0" fontAlgn="base" hangingPunct="0">
              <a:spcBef>
                <a:spcPct val="0"/>
              </a:spcBef>
              <a:spcAft>
                <a:spcPct val="0"/>
              </a:spcAft>
              <a:defRPr sz="1400" b="0">
                <a:solidFill>
                  <a:srgbClr val="000000"/>
                </a:solidFill>
                <a:latin typeface="+mn-lt"/>
                <a:ea typeface="SimSun" pitchFamily="2" charset="-122"/>
                <a:cs typeface="SimSun" pitchFamily="2" charset="-122"/>
              </a:defRPr>
            </a:lvl1pPr>
          </a:lstStyle>
          <a:p>
            <a:pPr>
              <a:defRPr/>
            </a:pPr>
            <a:endParaRPr lang="en-US" altLang="zh-CN" dirty="0"/>
          </a:p>
        </p:txBody>
      </p:sp>
      <p:sp>
        <p:nvSpPr>
          <p:cNvPr id="8888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defTabSz="914305" eaLnBrk="0" fontAlgn="base" hangingPunct="0">
              <a:spcBef>
                <a:spcPct val="0"/>
              </a:spcBef>
              <a:spcAft>
                <a:spcPct val="0"/>
              </a:spcAft>
              <a:defRPr sz="1400" b="0">
                <a:solidFill>
                  <a:srgbClr val="000000"/>
                </a:solidFill>
                <a:latin typeface="+mn-lt"/>
                <a:ea typeface="SimSun" pitchFamily="2" charset="-122"/>
                <a:cs typeface="SimSun" pitchFamily="2" charset="-122"/>
              </a:defRPr>
            </a:lvl1pPr>
          </a:lstStyle>
          <a:p>
            <a:pPr>
              <a:defRPr/>
            </a:pPr>
            <a:endParaRPr lang="en-US" altLang="zh-CN" dirty="0"/>
          </a:p>
        </p:txBody>
      </p:sp>
      <p:sp>
        <p:nvSpPr>
          <p:cNvPr id="8888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defTabSz="914305" eaLnBrk="0" fontAlgn="base" hangingPunct="0">
              <a:spcBef>
                <a:spcPct val="0"/>
              </a:spcBef>
              <a:spcAft>
                <a:spcPct val="0"/>
              </a:spcAft>
              <a:defRPr sz="1400" b="0">
                <a:solidFill>
                  <a:srgbClr val="000000"/>
                </a:solidFill>
                <a:latin typeface="+mn-lt"/>
                <a:ea typeface="SimSun" pitchFamily="2" charset="-122"/>
                <a:cs typeface="SimSun" pitchFamily="2" charset="-122"/>
              </a:defRPr>
            </a:lvl1pPr>
          </a:lstStyle>
          <a:p>
            <a:pPr>
              <a:defRPr/>
            </a:pPr>
            <a:fld id="{47822775-05EE-1740-A4EE-A6D174135909}" type="slidenum">
              <a:rPr lang="zh-CN" altLang="en-US"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665"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08" charset="0"/>
          <a:ea typeface="Arial" pitchFamily="-108" charset="0"/>
          <a:cs typeface="Arial" pitchFamily="-108" charset="0"/>
        </a:defRPr>
      </a:lvl2pPr>
      <a:lvl3pPr algn="ctr" rtl="0" eaLnBrk="0" fontAlgn="base" hangingPunct="0">
        <a:spcBef>
          <a:spcPct val="0"/>
        </a:spcBef>
        <a:spcAft>
          <a:spcPct val="0"/>
        </a:spcAft>
        <a:defRPr sz="4400">
          <a:solidFill>
            <a:schemeClr val="tx2"/>
          </a:solidFill>
          <a:latin typeface="Times New Roman" pitchFamily="-108" charset="0"/>
          <a:ea typeface="Arial" pitchFamily="-108" charset="0"/>
          <a:cs typeface="Arial" pitchFamily="-108" charset="0"/>
        </a:defRPr>
      </a:lvl3pPr>
      <a:lvl4pPr algn="ctr" rtl="0" eaLnBrk="0" fontAlgn="base" hangingPunct="0">
        <a:spcBef>
          <a:spcPct val="0"/>
        </a:spcBef>
        <a:spcAft>
          <a:spcPct val="0"/>
        </a:spcAft>
        <a:defRPr sz="4400">
          <a:solidFill>
            <a:schemeClr val="tx2"/>
          </a:solidFill>
          <a:latin typeface="Times New Roman" pitchFamily="-108" charset="0"/>
          <a:ea typeface="Arial" pitchFamily="-108" charset="0"/>
          <a:cs typeface="Arial" pitchFamily="-108" charset="0"/>
        </a:defRPr>
      </a:lvl4pPr>
      <a:lvl5pPr algn="ctr" rtl="0" eaLnBrk="0" fontAlgn="base" hangingPunct="0">
        <a:spcBef>
          <a:spcPct val="0"/>
        </a:spcBef>
        <a:spcAft>
          <a:spcPct val="0"/>
        </a:spcAft>
        <a:defRPr sz="4400">
          <a:solidFill>
            <a:schemeClr val="tx2"/>
          </a:solidFill>
          <a:latin typeface="Times New Roman" pitchFamily="-108" charset="0"/>
          <a:ea typeface="Arial" pitchFamily="-108" charset="0"/>
          <a:cs typeface="Arial" pitchFamily="-108" charset="0"/>
        </a:defRPr>
      </a:lvl5pPr>
      <a:lvl6pPr marL="457153" algn="ctr" rtl="0" fontAlgn="base">
        <a:spcBef>
          <a:spcPct val="0"/>
        </a:spcBef>
        <a:spcAft>
          <a:spcPct val="0"/>
        </a:spcAft>
        <a:defRPr sz="4400">
          <a:solidFill>
            <a:schemeClr val="tx2"/>
          </a:solidFill>
          <a:latin typeface="Times New Roman" pitchFamily="-108" charset="0"/>
          <a:ea typeface="Arial" pitchFamily="-108" charset="0"/>
          <a:cs typeface="Arial" pitchFamily="-108" charset="0"/>
        </a:defRPr>
      </a:lvl6pPr>
      <a:lvl7pPr marL="914305" algn="ctr" rtl="0" fontAlgn="base">
        <a:spcBef>
          <a:spcPct val="0"/>
        </a:spcBef>
        <a:spcAft>
          <a:spcPct val="0"/>
        </a:spcAft>
        <a:defRPr sz="4400">
          <a:solidFill>
            <a:schemeClr val="tx2"/>
          </a:solidFill>
          <a:latin typeface="Times New Roman" pitchFamily="-108" charset="0"/>
          <a:ea typeface="Arial" pitchFamily="-108" charset="0"/>
          <a:cs typeface="Arial" pitchFamily="-108" charset="0"/>
        </a:defRPr>
      </a:lvl7pPr>
      <a:lvl8pPr marL="1371458" algn="ctr" rtl="0" fontAlgn="base">
        <a:spcBef>
          <a:spcPct val="0"/>
        </a:spcBef>
        <a:spcAft>
          <a:spcPct val="0"/>
        </a:spcAft>
        <a:defRPr sz="4400">
          <a:solidFill>
            <a:schemeClr val="tx2"/>
          </a:solidFill>
          <a:latin typeface="Times New Roman" pitchFamily="-108" charset="0"/>
          <a:ea typeface="Arial" pitchFamily="-108" charset="0"/>
          <a:cs typeface="Arial" pitchFamily="-108" charset="0"/>
        </a:defRPr>
      </a:lvl8pPr>
      <a:lvl9pPr marL="1828610" algn="ctr" rtl="0" fontAlgn="base">
        <a:spcBef>
          <a:spcPct val="0"/>
        </a:spcBef>
        <a:spcAft>
          <a:spcPct val="0"/>
        </a:spcAft>
        <a:defRPr sz="4400">
          <a:solidFill>
            <a:schemeClr val="tx2"/>
          </a:solidFill>
          <a:latin typeface="Times New Roman" pitchFamily="-108" charset="0"/>
          <a:ea typeface="Arial" pitchFamily="-108" charset="0"/>
          <a:cs typeface="Arial" pitchFamily="-108" charset="0"/>
        </a:defRPr>
      </a:lvl9pPr>
    </p:titleStyle>
    <p:bodyStyle>
      <a:lvl1pPr marL="342865" indent="-342865" algn="l" rtl="0" eaLnBrk="0" fontAlgn="base" hangingPunct="0">
        <a:spcBef>
          <a:spcPct val="20000"/>
        </a:spcBef>
        <a:spcAft>
          <a:spcPct val="0"/>
        </a:spcAft>
        <a:buChar char="•"/>
        <a:defRPr sz="3200">
          <a:solidFill>
            <a:schemeClr val="tx1"/>
          </a:solidFill>
          <a:latin typeface="+mn-lt"/>
          <a:ea typeface="+mn-ea"/>
          <a:cs typeface="+mn-cs"/>
        </a:defRPr>
      </a:lvl1pPr>
      <a:lvl2pPr marL="742873" indent="-285720" algn="l" rtl="0" eaLnBrk="0" fontAlgn="base" hangingPunct="0">
        <a:spcBef>
          <a:spcPct val="20000"/>
        </a:spcBef>
        <a:spcAft>
          <a:spcPct val="0"/>
        </a:spcAft>
        <a:buChar char="–"/>
        <a:defRPr sz="2800">
          <a:solidFill>
            <a:schemeClr val="tx1"/>
          </a:solidFill>
          <a:latin typeface="+mn-lt"/>
          <a:ea typeface="+mn-ea"/>
          <a:cs typeface="+mn-cs"/>
        </a:defRPr>
      </a:lvl2pPr>
      <a:lvl3pPr marL="1142882" indent="-228577" algn="l" rtl="0" eaLnBrk="0" fontAlgn="base" hangingPunct="0">
        <a:spcBef>
          <a:spcPct val="20000"/>
        </a:spcBef>
        <a:spcAft>
          <a:spcPct val="0"/>
        </a:spcAft>
        <a:buChar char="•"/>
        <a:defRPr sz="2400">
          <a:solidFill>
            <a:schemeClr val="tx1"/>
          </a:solidFill>
          <a:latin typeface="+mn-lt"/>
          <a:ea typeface="+mn-ea"/>
          <a:cs typeface="+mn-cs"/>
        </a:defRPr>
      </a:lvl3pPr>
      <a:lvl4pPr marL="1600034" indent="-228577" algn="l" rtl="0" eaLnBrk="0" fontAlgn="base" hangingPunct="0">
        <a:spcBef>
          <a:spcPct val="20000"/>
        </a:spcBef>
        <a:spcAft>
          <a:spcPct val="0"/>
        </a:spcAft>
        <a:buChar char="–"/>
        <a:defRPr sz="2000">
          <a:solidFill>
            <a:schemeClr val="tx1"/>
          </a:solidFill>
          <a:latin typeface="+mn-lt"/>
          <a:ea typeface="+mn-ea"/>
          <a:cs typeface="+mn-cs"/>
        </a:defRPr>
      </a:lvl4pPr>
      <a:lvl5pPr marL="2057187" indent="-228577" algn="l" rtl="0" eaLnBrk="0" fontAlgn="base" hangingPunct="0">
        <a:spcBef>
          <a:spcPct val="20000"/>
        </a:spcBef>
        <a:spcAft>
          <a:spcPct val="0"/>
        </a:spcAft>
        <a:buChar char="»"/>
        <a:defRPr sz="2000">
          <a:solidFill>
            <a:schemeClr val="tx1"/>
          </a:solidFill>
          <a:latin typeface="+mn-lt"/>
          <a:ea typeface="+mn-ea"/>
          <a:cs typeface="+mn-cs"/>
        </a:defRPr>
      </a:lvl5pPr>
      <a:lvl6pPr marL="2514340" indent="-228577" algn="l" rtl="0" fontAlgn="base">
        <a:spcBef>
          <a:spcPct val="20000"/>
        </a:spcBef>
        <a:spcAft>
          <a:spcPct val="0"/>
        </a:spcAft>
        <a:buChar char="»"/>
        <a:defRPr sz="2000">
          <a:solidFill>
            <a:schemeClr val="tx1"/>
          </a:solidFill>
          <a:latin typeface="+mn-lt"/>
          <a:ea typeface="+mn-ea"/>
          <a:cs typeface="+mn-cs"/>
        </a:defRPr>
      </a:lvl6pPr>
      <a:lvl7pPr marL="2971492" indent="-228577" algn="l" rtl="0" fontAlgn="base">
        <a:spcBef>
          <a:spcPct val="20000"/>
        </a:spcBef>
        <a:spcAft>
          <a:spcPct val="0"/>
        </a:spcAft>
        <a:buChar char="»"/>
        <a:defRPr sz="2000">
          <a:solidFill>
            <a:schemeClr val="tx1"/>
          </a:solidFill>
          <a:latin typeface="+mn-lt"/>
          <a:ea typeface="+mn-ea"/>
          <a:cs typeface="+mn-cs"/>
        </a:defRPr>
      </a:lvl7pPr>
      <a:lvl8pPr marL="3428645" indent="-228577" algn="l" rtl="0" fontAlgn="base">
        <a:spcBef>
          <a:spcPct val="20000"/>
        </a:spcBef>
        <a:spcAft>
          <a:spcPct val="0"/>
        </a:spcAft>
        <a:buChar char="»"/>
        <a:defRPr sz="2000">
          <a:solidFill>
            <a:schemeClr val="tx1"/>
          </a:solidFill>
          <a:latin typeface="+mn-lt"/>
          <a:ea typeface="+mn-ea"/>
          <a:cs typeface="+mn-cs"/>
        </a:defRPr>
      </a:lvl8pPr>
      <a:lvl9pPr marL="3885797" indent="-2285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7" r:id="rId1"/>
  </p:sldLayoutIdLst>
  <p:transition/>
  <p:txStyles>
    <p:titleStyle>
      <a:lvl1pPr marL="17461" indent="-17461" algn="ctr" defTabSz="642872" rtl="0" eaLnBrk="0" fontAlgn="base" hangingPunct="0">
        <a:lnSpc>
          <a:spcPts val="3024"/>
        </a:lnSpc>
        <a:spcBef>
          <a:spcPct val="0"/>
        </a:spcBef>
        <a:spcAft>
          <a:spcPts val="138"/>
        </a:spcAft>
        <a:defRPr sz="2500">
          <a:solidFill>
            <a:schemeClr val="tx1"/>
          </a:solidFill>
          <a:latin typeface="+mj-lt"/>
          <a:ea typeface="ＭＳ Ｐゴシック" charset="-128"/>
          <a:cs typeface="ＭＳ Ｐゴシック" charset="-128"/>
        </a:defRPr>
      </a:lvl1pPr>
      <a:lvl2pPr marL="17461" indent="-17461" algn="ctr" defTabSz="642872" rtl="0" eaLnBrk="0" fontAlgn="base" hangingPunct="0">
        <a:lnSpc>
          <a:spcPts val="3024"/>
        </a:lnSpc>
        <a:spcBef>
          <a:spcPct val="0"/>
        </a:spcBef>
        <a:spcAft>
          <a:spcPts val="138"/>
        </a:spcAft>
        <a:defRPr sz="2500">
          <a:solidFill>
            <a:schemeClr val="tx1"/>
          </a:solidFill>
          <a:latin typeface="Times" pitchFamily="-110" charset="0"/>
          <a:ea typeface="ＭＳ Ｐゴシック" charset="-128"/>
          <a:cs typeface="ＭＳ Ｐゴシック" charset="-128"/>
        </a:defRPr>
      </a:lvl2pPr>
      <a:lvl3pPr marL="17461" indent="-17461" algn="ctr" defTabSz="642872" rtl="0" eaLnBrk="0" fontAlgn="base" hangingPunct="0">
        <a:lnSpc>
          <a:spcPts val="3024"/>
        </a:lnSpc>
        <a:spcBef>
          <a:spcPct val="0"/>
        </a:spcBef>
        <a:spcAft>
          <a:spcPts val="138"/>
        </a:spcAft>
        <a:defRPr sz="2500">
          <a:solidFill>
            <a:schemeClr val="tx1"/>
          </a:solidFill>
          <a:latin typeface="Times" pitchFamily="-110" charset="0"/>
          <a:ea typeface="ＭＳ Ｐゴシック" charset="-128"/>
          <a:cs typeface="ＭＳ Ｐゴシック" charset="-128"/>
        </a:defRPr>
      </a:lvl3pPr>
      <a:lvl4pPr marL="17461" indent="-17461" algn="ctr" defTabSz="642872" rtl="0" eaLnBrk="0" fontAlgn="base" hangingPunct="0">
        <a:lnSpc>
          <a:spcPts val="3024"/>
        </a:lnSpc>
        <a:spcBef>
          <a:spcPct val="0"/>
        </a:spcBef>
        <a:spcAft>
          <a:spcPts val="138"/>
        </a:spcAft>
        <a:defRPr sz="2500">
          <a:solidFill>
            <a:schemeClr val="tx1"/>
          </a:solidFill>
          <a:latin typeface="Times" pitchFamily="-110" charset="0"/>
          <a:ea typeface="ＭＳ Ｐゴシック" charset="-128"/>
          <a:cs typeface="ＭＳ Ｐゴシック" charset="-128"/>
        </a:defRPr>
      </a:lvl4pPr>
      <a:lvl5pPr marL="17461" indent="-17461" algn="ctr" defTabSz="642872" rtl="0" eaLnBrk="0" fontAlgn="base" hangingPunct="0">
        <a:lnSpc>
          <a:spcPts val="3024"/>
        </a:lnSpc>
        <a:spcBef>
          <a:spcPct val="0"/>
        </a:spcBef>
        <a:spcAft>
          <a:spcPts val="138"/>
        </a:spcAft>
        <a:defRPr sz="2500">
          <a:solidFill>
            <a:schemeClr val="tx1"/>
          </a:solidFill>
          <a:latin typeface="Times" pitchFamily="-110" charset="0"/>
          <a:ea typeface="ＭＳ Ｐゴシック" charset="-128"/>
          <a:cs typeface="ＭＳ Ｐゴシック" charset="-128"/>
        </a:defRPr>
      </a:lvl5pPr>
      <a:lvl6pPr marL="474614" algn="ctr" defTabSz="642872" rtl="0" fontAlgn="base">
        <a:lnSpc>
          <a:spcPts val="3024"/>
        </a:lnSpc>
        <a:spcBef>
          <a:spcPct val="0"/>
        </a:spcBef>
        <a:spcAft>
          <a:spcPts val="138"/>
        </a:spcAft>
        <a:defRPr sz="2500">
          <a:solidFill>
            <a:schemeClr val="tx1"/>
          </a:solidFill>
          <a:latin typeface="Times" pitchFamily="-110" charset="0"/>
        </a:defRPr>
      </a:lvl6pPr>
      <a:lvl7pPr marL="931767" algn="ctr" defTabSz="642872" rtl="0" fontAlgn="base">
        <a:lnSpc>
          <a:spcPts val="3024"/>
        </a:lnSpc>
        <a:spcBef>
          <a:spcPct val="0"/>
        </a:spcBef>
        <a:spcAft>
          <a:spcPts val="138"/>
        </a:spcAft>
        <a:defRPr sz="2500">
          <a:solidFill>
            <a:schemeClr val="tx1"/>
          </a:solidFill>
          <a:latin typeface="Times" pitchFamily="-110" charset="0"/>
        </a:defRPr>
      </a:lvl7pPr>
      <a:lvl8pPr marL="1388919" algn="ctr" defTabSz="642872" rtl="0" fontAlgn="base">
        <a:lnSpc>
          <a:spcPts val="3024"/>
        </a:lnSpc>
        <a:spcBef>
          <a:spcPct val="0"/>
        </a:spcBef>
        <a:spcAft>
          <a:spcPts val="138"/>
        </a:spcAft>
        <a:defRPr sz="2500">
          <a:solidFill>
            <a:schemeClr val="tx1"/>
          </a:solidFill>
          <a:latin typeface="Times" pitchFamily="-110" charset="0"/>
        </a:defRPr>
      </a:lvl8pPr>
      <a:lvl9pPr marL="1846072" algn="ctr" defTabSz="642872" rtl="0" fontAlgn="base">
        <a:lnSpc>
          <a:spcPts val="3024"/>
        </a:lnSpc>
        <a:spcBef>
          <a:spcPct val="0"/>
        </a:spcBef>
        <a:spcAft>
          <a:spcPts val="138"/>
        </a:spcAft>
        <a:defRPr sz="2500">
          <a:solidFill>
            <a:schemeClr val="tx1"/>
          </a:solidFill>
          <a:latin typeface="Times" pitchFamily="-110" charset="0"/>
        </a:defRPr>
      </a:lvl9pPr>
    </p:titleStyle>
    <p:bodyStyle>
      <a:lvl1pPr marL="309531" indent="-292070" algn="l" defTabSz="642872" rtl="0" eaLnBrk="0" fontAlgn="base" hangingPunct="0">
        <a:lnSpc>
          <a:spcPts val="2675"/>
        </a:lnSpc>
        <a:spcBef>
          <a:spcPct val="0"/>
        </a:spcBef>
        <a:spcAft>
          <a:spcPts val="563"/>
        </a:spcAft>
        <a:buSzPct val="100000"/>
        <a:buFont typeface="Times" pitchFamily="-1" charset="0"/>
        <a:buChar char="•"/>
        <a:defRPr sz="2200">
          <a:solidFill>
            <a:schemeClr val="tx1"/>
          </a:solidFill>
          <a:latin typeface="+mn-lt"/>
          <a:ea typeface="ＭＳ Ｐゴシック" charset="-128"/>
          <a:cs typeface="ＭＳ Ｐゴシック" charset="-128"/>
        </a:defRPr>
      </a:lvl1pPr>
      <a:lvl2pPr marL="569854" indent="-241275" algn="l" defTabSz="642872" rtl="0" eaLnBrk="0" fontAlgn="base" hangingPunct="0">
        <a:lnSpc>
          <a:spcPts val="2387"/>
        </a:lnSpc>
        <a:spcBef>
          <a:spcPct val="0"/>
        </a:spcBef>
        <a:spcAft>
          <a:spcPts val="425"/>
        </a:spcAft>
        <a:buSzPct val="100000"/>
        <a:buFont typeface="Times" pitchFamily="-1" charset="0"/>
        <a:buChar char="–"/>
        <a:defRPr sz="2000">
          <a:solidFill>
            <a:schemeClr val="tx1"/>
          </a:solidFill>
          <a:latin typeface="+mn-lt"/>
          <a:ea typeface="ＭＳ Ｐゴシック" pitchFamily="-110" charset="-128"/>
        </a:defRPr>
      </a:lvl2pPr>
      <a:lvl3pPr marL="884147" indent="-241275" algn="l" defTabSz="642872" rtl="0" eaLnBrk="0" fontAlgn="base" hangingPunct="0">
        <a:lnSpc>
          <a:spcPts val="2037"/>
        </a:lnSpc>
        <a:spcBef>
          <a:spcPct val="0"/>
        </a:spcBef>
        <a:spcAft>
          <a:spcPts val="425"/>
        </a:spcAft>
        <a:buSzPct val="100000"/>
        <a:buFont typeface="Times" pitchFamily="-1" charset="0"/>
        <a:buChar char="•"/>
        <a:defRPr sz="1700">
          <a:solidFill>
            <a:schemeClr val="tx1"/>
          </a:solidFill>
          <a:latin typeface="+mn-lt"/>
          <a:ea typeface="ＭＳ Ｐゴシック" pitchFamily="-110" charset="-128"/>
        </a:defRPr>
      </a:lvl3pPr>
      <a:lvl4pPr marL="1204788" indent="-241275" algn="l" defTabSz="642872" rtl="0" eaLnBrk="0" fontAlgn="base" hangingPunct="0">
        <a:spcBef>
          <a:spcPct val="0"/>
        </a:spcBef>
        <a:spcAft>
          <a:spcPts val="350"/>
        </a:spcAft>
        <a:buSzPct val="100000"/>
        <a:buFont typeface="Times" pitchFamily="-1" charset="0"/>
        <a:buChar char="–"/>
        <a:defRPr sz="1400">
          <a:solidFill>
            <a:schemeClr val="tx1"/>
          </a:solidFill>
          <a:latin typeface="+mn-lt"/>
          <a:ea typeface="ＭＳ Ｐゴシック" pitchFamily="-110" charset="-128"/>
        </a:defRPr>
      </a:lvl4pPr>
      <a:lvl5pPr marL="1527017" indent="-241275" algn="l" defTabSz="642872" rtl="0" eaLnBrk="0" fontAlgn="base" hangingPunct="0">
        <a:spcBef>
          <a:spcPct val="0"/>
        </a:spcBef>
        <a:spcAft>
          <a:spcPct val="0"/>
        </a:spcAft>
        <a:buSzPct val="100000"/>
        <a:buFont typeface="Times" pitchFamily="-1" charset="0"/>
        <a:buChar char="»"/>
        <a:defRPr sz="1400">
          <a:solidFill>
            <a:schemeClr val="tx1"/>
          </a:solidFill>
          <a:latin typeface="+mn-lt"/>
          <a:ea typeface="ＭＳ Ｐゴシック" pitchFamily="-110" charset="-128"/>
        </a:defRPr>
      </a:lvl5pPr>
      <a:lvl6pPr marL="1984170" indent="-241275" algn="l" defTabSz="642872" rtl="0" fontAlgn="base">
        <a:spcBef>
          <a:spcPct val="0"/>
        </a:spcBef>
        <a:spcAft>
          <a:spcPct val="0"/>
        </a:spcAft>
        <a:buSzPct val="100000"/>
        <a:buFont typeface="Times" pitchFamily="-110" charset="0"/>
        <a:buChar char="»"/>
        <a:defRPr sz="1400">
          <a:solidFill>
            <a:schemeClr val="tx1"/>
          </a:solidFill>
          <a:latin typeface="+mn-lt"/>
          <a:ea typeface="ＭＳ Ｐゴシック" pitchFamily="-110" charset="-128"/>
        </a:defRPr>
      </a:lvl6pPr>
      <a:lvl7pPr marL="2441322" indent="-241275" algn="l" defTabSz="642872" rtl="0" fontAlgn="base">
        <a:spcBef>
          <a:spcPct val="0"/>
        </a:spcBef>
        <a:spcAft>
          <a:spcPct val="0"/>
        </a:spcAft>
        <a:buSzPct val="100000"/>
        <a:buFont typeface="Times" pitchFamily="-110" charset="0"/>
        <a:buChar char="»"/>
        <a:defRPr sz="1400">
          <a:solidFill>
            <a:schemeClr val="tx1"/>
          </a:solidFill>
          <a:latin typeface="+mn-lt"/>
          <a:ea typeface="ＭＳ Ｐゴシック" pitchFamily="-110" charset="-128"/>
        </a:defRPr>
      </a:lvl7pPr>
      <a:lvl8pPr marL="2898475" indent="-241275" algn="l" defTabSz="642872" rtl="0" fontAlgn="base">
        <a:spcBef>
          <a:spcPct val="0"/>
        </a:spcBef>
        <a:spcAft>
          <a:spcPct val="0"/>
        </a:spcAft>
        <a:buSzPct val="100000"/>
        <a:buFont typeface="Times" pitchFamily="-110" charset="0"/>
        <a:buChar char="»"/>
        <a:defRPr sz="1400">
          <a:solidFill>
            <a:schemeClr val="tx1"/>
          </a:solidFill>
          <a:latin typeface="+mn-lt"/>
          <a:ea typeface="ＭＳ Ｐゴシック" pitchFamily="-110" charset="-128"/>
        </a:defRPr>
      </a:lvl8pPr>
      <a:lvl9pPr marL="3355627" indent="-241275" algn="l" defTabSz="642872" rtl="0" fontAlgn="base">
        <a:spcBef>
          <a:spcPct val="0"/>
        </a:spcBef>
        <a:spcAft>
          <a:spcPct val="0"/>
        </a:spcAft>
        <a:buSzPct val="100000"/>
        <a:buFont typeface="Times" pitchFamily="-110" charset="0"/>
        <a:buChar char="»"/>
        <a:defRPr sz="1400">
          <a:solidFill>
            <a:schemeClr val="tx1"/>
          </a:solidFill>
          <a:latin typeface="+mn-lt"/>
          <a:ea typeface="ＭＳ Ｐゴシック" pitchFamily="-110"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71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defTabSz="914305" eaLnBrk="1" fontAlgn="base" hangingPunct="1">
              <a:spcBef>
                <a:spcPct val="0"/>
              </a:spcBef>
              <a:spcAft>
                <a:spcPct val="0"/>
              </a:spcAft>
              <a:defRPr sz="1400" b="0">
                <a:latin typeface="Arial" pitchFamily="-108" charset="0"/>
                <a:ea typeface="MS PGothic" pitchFamily="34" charset="-128"/>
                <a:cs typeface="MS PGothic" pitchFamily="34" charset="-128"/>
              </a:defRPr>
            </a:lvl1pPr>
          </a:lstStyle>
          <a:p>
            <a:pPr>
              <a:defRPr/>
            </a:pPr>
            <a:endParaRPr lang="en-US" dirty="0">
              <a:solidFill>
                <a:srgbClr val="000000"/>
              </a:solidFill>
            </a:endParaRPr>
          </a:p>
        </p:txBody>
      </p:sp>
      <p:sp>
        <p:nvSpPr>
          <p:cNvPr id="4771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defTabSz="914305" eaLnBrk="1" fontAlgn="base" hangingPunct="1">
              <a:spcBef>
                <a:spcPct val="0"/>
              </a:spcBef>
              <a:spcAft>
                <a:spcPct val="0"/>
              </a:spcAft>
              <a:defRPr sz="1400" b="0">
                <a:latin typeface="Arial" pitchFamily="-108" charset="0"/>
                <a:ea typeface="MS PGothic" pitchFamily="34" charset="-128"/>
                <a:cs typeface="MS PGothic" pitchFamily="34" charset="-128"/>
              </a:defRPr>
            </a:lvl1pPr>
          </a:lstStyle>
          <a:p>
            <a:pPr>
              <a:defRPr/>
            </a:pPr>
            <a:endParaRPr lang="en-US" dirty="0">
              <a:solidFill>
                <a:srgbClr val="000000"/>
              </a:solidFill>
            </a:endParaRPr>
          </a:p>
        </p:txBody>
      </p:sp>
      <p:sp>
        <p:nvSpPr>
          <p:cNvPr id="4771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defTabSz="914305" eaLnBrk="1" fontAlgn="base" hangingPunct="1">
              <a:spcBef>
                <a:spcPct val="0"/>
              </a:spcBef>
              <a:spcAft>
                <a:spcPct val="0"/>
              </a:spcAft>
              <a:defRPr sz="1400" b="0">
                <a:latin typeface="Arial" pitchFamily="-108" charset="0"/>
                <a:ea typeface="MS PGothic" pitchFamily="34" charset="-128"/>
                <a:cs typeface="MS PGothic" pitchFamily="34" charset="-128"/>
              </a:defRPr>
            </a:lvl1pPr>
          </a:lstStyle>
          <a:p>
            <a:pPr>
              <a:defRPr/>
            </a:pPr>
            <a:fld id="{3C7F1A58-3D60-CA4A-BE41-147D8107217D}" type="slidenum">
              <a:rPr lang="en-US" smtClean="0">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5pPr>
      <a:lvl6pPr marL="457153" algn="ctr" rtl="0" fontAlgn="base">
        <a:spcBef>
          <a:spcPct val="0"/>
        </a:spcBef>
        <a:spcAft>
          <a:spcPct val="0"/>
        </a:spcAft>
        <a:defRPr sz="4400">
          <a:solidFill>
            <a:schemeClr val="tx2"/>
          </a:solidFill>
          <a:latin typeface="Arial" pitchFamily="-108" charset="0"/>
        </a:defRPr>
      </a:lvl6pPr>
      <a:lvl7pPr marL="914305" algn="ctr" rtl="0" fontAlgn="base">
        <a:spcBef>
          <a:spcPct val="0"/>
        </a:spcBef>
        <a:spcAft>
          <a:spcPct val="0"/>
        </a:spcAft>
        <a:defRPr sz="4400">
          <a:solidFill>
            <a:schemeClr val="tx2"/>
          </a:solidFill>
          <a:latin typeface="Arial" pitchFamily="-108" charset="0"/>
        </a:defRPr>
      </a:lvl7pPr>
      <a:lvl8pPr marL="1371458" algn="ctr" rtl="0" fontAlgn="base">
        <a:spcBef>
          <a:spcPct val="0"/>
        </a:spcBef>
        <a:spcAft>
          <a:spcPct val="0"/>
        </a:spcAft>
        <a:defRPr sz="4400">
          <a:solidFill>
            <a:schemeClr val="tx2"/>
          </a:solidFill>
          <a:latin typeface="Arial" pitchFamily="-108" charset="0"/>
        </a:defRPr>
      </a:lvl8pPr>
      <a:lvl9pPr marL="1828610" algn="ctr" rtl="0" fontAlgn="base">
        <a:spcBef>
          <a:spcPct val="0"/>
        </a:spcBef>
        <a:spcAft>
          <a:spcPct val="0"/>
        </a:spcAft>
        <a:defRPr sz="4400">
          <a:solidFill>
            <a:schemeClr val="tx2"/>
          </a:solidFill>
          <a:latin typeface="Arial" pitchFamily="-108" charset="0"/>
        </a:defRPr>
      </a:lvl9pPr>
    </p:titleStyle>
    <p:bodyStyle>
      <a:lvl1pPr marL="342865" indent="-342865"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873" indent="-28572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882" indent="-228577"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034" indent="-228577"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187" indent="-228577"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340" indent="-228577" algn="l" rtl="0" fontAlgn="base">
        <a:spcBef>
          <a:spcPct val="20000"/>
        </a:spcBef>
        <a:spcAft>
          <a:spcPct val="0"/>
        </a:spcAft>
        <a:buChar char="»"/>
        <a:defRPr sz="2000">
          <a:solidFill>
            <a:schemeClr val="tx1"/>
          </a:solidFill>
          <a:latin typeface="+mn-lt"/>
          <a:ea typeface="ＭＳ Ｐゴシック" pitchFamily="-108" charset="-128"/>
        </a:defRPr>
      </a:lvl6pPr>
      <a:lvl7pPr marL="2971492" indent="-228577" algn="l" rtl="0" fontAlgn="base">
        <a:spcBef>
          <a:spcPct val="20000"/>
        </a:spcBef>
        <a:spcAft>
          <a:spcPct val="0"/>
        </a:spcAft>
        <a:buChar char="»"/>
        <a:defRPr sz="2000">
          <a:solidFill>
            <a:schemeClr val="tx1"/>
          </a:solidFill>
          <a:latin typeface="+mn-lt"/>
          <a:ea typeface="ＭＳ Ｐゴシック" pitchFamily="-108" charset="-128"/>
        </a:defRPr>
      </a:lvl7pPr>
      <a:lvl8pPr marL="3428645" indent="-228577" algn="l" rtl="0" fontAlgn="base">
        <a:spcBef>
          <a:spcPct val="20000"/>
        </a:spcBef>
        <a:spcAft>
          <a:spcPct val="0"/>
        </a:spcAft>
        <a:buChar char="»"/>
        <a:defRPr sz="2000">
          <a:solidFill>
            <a:schemeClr val="tx1"/>
          </a:solidFill>
          <a:latin typeface="+mn-lt"/>
          <a:ea typeface="ＭＳ Ｐゴシック" pitchFamily="-108" charset="-128"/>
        </a:defRPr>
      </a:lvl8pPr>
      <a:lvl9pPr marL="3885797" indent="-228577"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71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defTabSz="914305" eaLnBrk="1" fontAlgn="base" hangingPunct="1">
              <a:spcBef>
                <a:spcPct val="0"/>
              </a:spcBef>
              <a:spcAft>
                <a:spcPct val="0"/>
              </a:spcAft>
              <a:defRPr sz="1400" b="0">
                <a:latin typeface="Arial" pitchFamily="-108" charset="0"/>
                <a:ea typeface="MS PGothic" pitchFamily="34" charset="-128"/>
                <a:cs typeface="MS PGothic" pitchFamily="34" charset="-128"/>
              </a:defRPr>
            </a:lvl1pPr>
          </a:lstStyle>
          <a:p>
            <a:pPr>
              <a:defRPr/>
            </a:pPr>
            <a:endParaRPr lang="en-US" dirty="0">
              <a:solidFill>
                <a:srgbClr val="000000"/>
              </a:solidFill>
            </a:endParaRPr>
          </a:p>
        </p:txBody>
      </p:sp>
      <p:sp>
        <p:nvSpPr>
          <p:cNvPr id="4771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defTabSz="914305" eaLnBrk="1" fontAlgn="base" hangingPunct="1">
              <a:spcBef>
                <a:spcPct val="0"/>
              </a:spcBef>
              <a:spcAft>
                <a:spcPct val="0"/>
              </a:spcAft>
              <a:defRPr sz="1400" b="0">
                <a:latin typeface="Arial" pitchFamily="-108" charset="0"/>
                <a:ea typeface="MS PGothic" pitchFamily="34" charset="-128"/>
                <a:cs typeface="MS PGothic" pitchFamily="34" charset="-128"/>
              </a:defRPr>
            </a:lvl1pPr>
          </a:lstStyle>
          <a:p>
            <a:pPr>
              <a:defRPr/>
            </a:pPr>
            <a:endParaRPr lang="en-US" dirty="0">
              <a:solidFill>
                <a:srgbClr val="000000"/>
              </a:solidFill>
            </a:endParaRPr>
          </a:p>
        </p:txBody>
      </p:sp>
      <p:sp>
        <p:nvSpPr>
          <p:cNvPr id="4771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defTabSz="914305" eaLnBrk="1" fontAlgn="base" hangingPunct="1">
              <a:spcBef>
                <a:spcPct val="0"/>
              </a:spcBef>
              <a:spcAft>
                <a:spcPct val="0"/>
              </a:spcAft>
              <a:defRPr sz="1400" b="0">
                <a:latin typeface="Arial" pitchFamily="-108" charset="0"/>
                <a:ea typeface="MS PGothic" pitchFamily="34" charset="-128"/>
                <a:cs typeface="MS PGothic" pitchFamily="34" charset="-128"/>
              </a:defRPr>
            </a:lvl1pPr>
          </a:lstStyle>
          <a:p>
            <a:pPr>
              <a:defRPr/>
            </a:pPr>
            <a:fld id="{3C7F1A58-3D60-CA4A-BE41-147D8107217D}" type="slidenum">
              <a:rPr lang="en-US" smtClean="0">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5pPr>
      <a:lvl6pPr marL="457153" algn="ctr" rtl="0" fontAlgn="base">
        <a:spcBef>
          <a:spcPct val="0"/>
        </a:spcBef>
        <a:spcAft>
          <a:spcPct val="0"/>
        </a:spcAft>
        <a:defRPr sz="4400">
          <a:solidFill>
            <a:schemeClr val="tx2"/>
          </a:solidFill>
          <a:latin typeface="Arial" pitchFamily="-108" charset="0"/>
        </a:defRPr>
      </a:lvl6pPr>
      <a:lvl7pPr marL="914305" algn="ctr" rtl="0" fontAlgn="base">
        <a:spcBef>
          <a:spcPct val="0"/>
        </a:spcBef>
        <a:spcAft>
          <a:spcPct val="0"/>
        </a:spcAft>
        <a:defRPr sz="4400">
          <a:solidFill>
            <a:schemeClr val="tx2"/>
          </a:solidFill>
          <a:latin typeface="Arial" pitchFamily="-108" charset="0"/>
        </a:defRPr>
      </a:lvl7pPr>
      <a:lvl8pPr marL="1371458" algn="ctr" rtl="0" fontAlgn="base">
        <a:spcBef>
          <a:spcPct val="0"/>
        </a:spcBef>
        <a:spcAft>
          <a:spcPct val="0"/>
        </a:spcAft>
        <a:defRPr sz="4400">
          <a:solidFill>
            <a:schemeClr val="tx2"/>
          </a:solidFill>
          <a:latin typeface="Arial" pitchFamily="-108" charset="0"/>
        </a:defRPr>
      </a:lvl8pPr>
      <a:lvl9pPr marL="1828610" algn="ctr" rtl="0" fontAlgn="base">
        <a:spcBef>
          <a:spcPct val="0"/>
        </a:spcBef>
        <a:spcAft>
          <a:spcPct val="0"/>
        </a:spcAft>
        <a:defRPr sz="4400">
          <a:solidFill>
            <a:schemeClr val="tx2"/>
          </a:solidFill>
          <a:latin typeface="Arial" pitchFamily="-108" charset="0"/>
        </a:defRPr>
      </a:lvl9pPr>
    </p:titleStyle>
    <p:bodyStyle>
      <a:lvl1pPr marL="342865" indent="-342865"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873" indent="-28572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882" indent="-228577"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034" indent="-228577"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187" indent="-228577"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340" indent="-228577" algn="l" rtl="0" fontAlgn="base">
        <a:spcBef>
          <a:spcPct val="20000"/>
        </a:spcBef>
        <a:spcAft>
          <a:spcPct val="0"/>
        </a:spcAft>
        <a:buChar char="»"/>
        <a:defRPr sz="2000">
          <a:solidFill>
            <a:schemeClr val="tx1"/>
          </a:solidFill>
          <a:latin typeface="+mn-lt"/>
          <a:ea typeface="ＭＳ Ｐゴシック" pitchFamily="-108" charset="-128"/>
        </a:defRPr>
      </a:lvl6pPr>
      <a:lvl7pPr marL="2971492" indent="-228577" algn="l" rtl="0" fontAlgn="base">
        <a:spcBef>
          <a:spcPct val="20000"/>
        </a:spcBef>
        <a:spcAft>
          <a:spcPct val="0"/>
        </a:spcAft>
        <a:buChar char="»"/>
        <a:defRPr sz="2000">
          <a:solidFill>
            <a:schemeClr val="tx1"/>
          </a:solidFill>
          <a:latin typeface="+mn-lt"/>
          <a:ea typeface="ＭＳ Ｐゴシック" pitchFamily="-108" charset="-128"/>
        </a:defRPr>
      </a:lvl7pPr>
      <a:lvl8pPr marL="3428645" indent="-228577" algn="l" rtl="0" fontAlgn="base">
        <a:spcBef>
          <a:spcPct val="20000"/>
        </a:spcBef>
        <a:spcAft>
          <a:spcPct val="0"/>
        </a:spcAft>
        <a:buChar char="»"/>
        <a:defRPr sz="2000">
          <a:solidFill>
            <a:schemeClr val="tx1"/>
          </a:solidFill>
          <a:latin typeface="+mn-lt"/>
          <a:ea typeface="ＭＳ Ｐゴシック" pitchFamily="-108" charset="-128"/>
        </a:defRPr>
      </a:lvl8pPr>
      <a:lvl9pPr marL="3885797" indent="-228577"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71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defTabSz="914305" eaLnBrk="1" fontAlgn="base" hangingPunct="1">
              <a:spcBef>
                <a:spcPct val="0"/>
              </a:spcBef>
              <a:spcAft>
                <a:spcPct val="0"/>
              </a:spcAft>
              <a:defRPr sz="1400" b="0">
                <a:latin typeface="Arial" pitchFamily="-108" charset="0"/>
                <a:ea typeface="MS PGothic" pitchFamily="34" charset="-128"/>
                <a:cs typeface="MS PGothic" pitchFamily="34" charset="-128"/>
              </a:defRPr>
            </a:lvl1pPr>
          </a:lstStyle>
          <a:p>
            <a:pPr>
              <a:defRPr/>
            </a:pPr>
            <a:endParaRPr lang="en-US" dirty="0">
              <a:solidFill>
                <a:srgbClr val="000000"/>
              </a:solidFill>
            </a:endParaRPr>
          </a:p>
        </p:txBody>
      </p:sp>
      <p:sp>
        <p:nvSpPr>
          <p:cNvPr id="4771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defTabSz="914305" eaLnBrk="1" fontAlgn="base" hangingPunct="1">
              <a:spcBef>
                <a:spcPct val="0"/>
              </a:spcBef>
              <a:spcAft>
                <a:spcPct val="0"/>
              </a:spcAft>
              <a:defRPr sz="1400" b="0">
                <a:latin typeface="Arial" pitchFamily="-108" charset="0"/>
                <a:ea typeface="MS PGothic" pitchFamily="34" charset="-128"/>
                <a:cs typeface="MS PGothic" pitchFamily="34" charset="-128"/>
              </a:defRPr>
            </a:lvl1pPr>
          </a:lstStyle>
          <a:p>
            <a:pPr>
              <a:defRPr/>
            </a:pPr>
            <a:endParaRPr lang="en-US" dirty="0">
              <a:solidFill>
                <a:srgbClr val="000000"/>
              </a:solidFill>
            </a:endParaRPr>
          </a:p>
        </p:txBody>
      </p:sp>
      <p:sp>
        <p:nvSpPr>
          <p:cNvPr id="4771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defTabSz="914305" eaLnBrk="1" fontAlgn="base" hangingPunct="1">
              <a:spcBef>
                <a:spcPct val="0"/>
              </a:spcBef>
              <a:spcAft>
                <a:spcPct val="0"/>
              </a:spcAft>
              <a:defRPr sz="1400" b="0">
                <a:latin typeface="Arial" pitchFamily="-108" charset="0"/>
                <a:ea typeface="MS PGothic" pitchFamily="34" charset="-128"/>
                <a:cs typeface="MS PGothic" pitchFamily="34" charset="-128"/>
              </a:defRPr>
            </a:lvl1pPr>
          </a:lstStyle>
          <a:p>
            <a:pPr>
              <a:defRPr/>
            </a:pPr>
            <a:fld id="{3C7F1A58-3D60-CA4A-BE41-147D8107217D}" type="slidenum">
              <a:rPr lang="en-US" smtClean="0">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10" charset="-128"/>
          <a:cs typeface="ＭＳ Ｐゴシック" pitchFamily="-110" charset="-128"/>
        </a:defRPr>
      </a:lvl5pPr>
      <a:lvl6pPr marL="457153" algn="ctr" rtl="0" fontAlgn="base">
        <a:spcBef>
          <a:spcPct val="0"/>
        </a:spcBef>
        <a:spcAft>
          <a:spcPct val="0"/>
        </a:spcAft>
        <a:defRPr sz="4400">
          <a:solidFill>
            <a:schemeClr val="tx2"/>
          </a:solidFill>
          <a:latin typeface="Arial" pitchFamily="-108" charset="0"/>
        </a:defRPr>
      </a:lvl6pPr>
      <a:lvl7pPr marL="914305" algn="ctr" rtl="0" fontAlgn="base">
        <a:spcBef>
          <a:spcPct val="0"/>
        </a:spcBef>
        <a:spcAft>
          <a:spcPct val="0"/>
        </a:spcAft>
        <a:defRPr sz="4400">
          <a:solidFill>
            <a:schemeClr val="tx2"/>
          </a:solidFill>
          <a:latin typeface="Arial" pitchFamily="-108" charset="0"/>
        </a:defRPr>
      </a:lvl7pPr>
      <a:lvl8pPr marL="1371458" algn="ctr" rtl="0" fontAlgn="base">
        <a:spcBef>
          <a:spcPct val="0"/>
        </a:spcBef>
        <a:spcAft>
          <a:spcPct val="0"/>
        </a:spcAft>
        <a:defRPr sz="4400">
          <a:solidFill>
            <a:schemeClr val="tx2"/>
          </a:solidFill>
          <a:latin typeface="Arial" pitchFamily="-108" charset="0"/>
        </a:defRPr>
      </a:lvl8pPr>
      <a:lvl9pPr marL="1828610" algn="ctr" rtl="0" fontAlgn="base">
        <a:spcBef>
          <a:spcPct val="0"/>
        </a:spcBef>
        <a:spcAft>
          <a:spcPct val="0"/>
        </a:spcAft>
        <a:defRPr sz="4400">
          <a:solidFill>
            <a:schemeClr val="tx2"/>
          </a:solidFill>
          <a:latin typeface="Arial" pitchFamily="-108" charset="0"/>
        </a:defRPr>
      </a:lvl9pPr>
    </p:titleStyle>
    <p:bodyStyle>
      <a:lvl1pPr marL="342865" indent="-342865"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873" indent="-28572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882" indent="-228577"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034" indent="-228577"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187" indent="-228577"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340" indent="-228577" algn="l" rtl="0" fontAlgn="base">
        <a:spcBef>
          <a:spcPct val="20000"/>
        </a:spcBef>
        <a:spcAft>
          <a:spcPct val="0"/>
        </a:spcAft>
        <a:buChar char="»"/>
        <a:defRPr sz="2000">
          <a:solidFill>
            <a:schemeClr val="tx1"/>
          </a:solidFill>
          <a:latin typeface="+mn-lt"/>
          <a:ea typeface="ＭＳ Ｐゴシック" pitchFamily="-108" charset="-128"/>
        </a:defRPr>
      </a:lvl6pPr>
      <a:lvl7pPr marL="2971492" indent="-228577" algn="l" rtl="0" fontAlgn="base">
        <a:spcBef>
          <a:spcPct val="20000"/>
        </a:spcBef>
        <a:spcAft>
          <a:spcPct val="0"/>
        </a:spcAft>
        <a:buChar char="»"/>
        <a:defRPr sz="2000">
          <a:solidFill>
            <a:schemeClr val="tx1"/>
          </a:solidFill>
          <a:latin typeface="+mn-lt"/>
          <a:ea typeface="ＭＳ Ｐゴシック" pitchFamily="-108" charset="-128"/>
        </a:defRPr>
      </a:lvl7pPr>
      <a:lvl8pPr marL="3428645" indent="-228577" algn="l" rtl="0" fontAlgn="base">
        <a:spcBef>
          <a:spcPct val="20000"/>
        </a:spcBef>
        <a:spcAft>
          <a:spcPct val="0"/>
        </a:spcAft>
        <a:buChar char="»"/>
        <a:defRPr sz="2000">
          <a:solidFill>
            <a:schemeClr val="tx1"/>
          </a:solidFill>
          <a:latin typeface="+mn-lt"/>
          <a:ea typeface="ＭＳ Ｐゴシック" pitchFamily="-108" charset="-128"/>
        </a:defRPr>
      </a:lvl8pPr>
      <a:lvl9pPr marL="3885797" indent="-228577"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5" r:id="rId1"/>
  </p:sldLayoutIdLst>
  <p:transition/>
  <p:txStyles>
    <p:titleStyle>
      <a:lvl1pPr marL="17461" indent="-17461" algn="ctr" defTabSz="642872" rtl="0" eaLnBrk="0" fontAlgn="base" hangingPunct="0">
        <a:lnSpc>
          <a:spcPts val="3024"/>
        </a:lnSpc>
        <a:spcBef>
          <a:spcPct val="0"/>
        </a:spcBef>
        <a:spcAft>
          <a:spcPts val="138"/>
        </a:spcAft>
        <a:defRPr sz="2500">
          <a:solidFill>
            <a:schemeClr val="tx1"/>
          </a:solidFill>
          <a:latin typeface="+mj-lt"/>
          <a:ea typeface="ＭＳ Ｐゴシック" charset="-128"/>
          <a:cs typeface="ＭＳ Ｐゴシック" charset="-128"/>
        </a:defRPr>
      </a:lvl1pPr>
      <a:lvl2pPr marL="17461" indent="-17461" algn="ctr" defTabSz="642872" rtl="0" eaLnBrk="0" fontAlgn="base" hangingPunct="0">
        <a:lnSpc>
          <a:spcPts val="3024"/>
        </a:lnSpc>
        <a:spcBef>
          <a:spcPct val="0"/>
        </a:spcBef>
        <a:spcAft>
          <a:spcPts val="138"/>
        </a:spcAft>
        <a:defRPr sz="2500">
          <a:solidFill>
            <a:schemeClr val="tx1"/>
          </a:solidFill>
          <a:latin typeface="Times" pitchFamily="-107" charset="0"/>
          <a:ea typeface="ＭＳ Ｐゴシック" charset="-128"/>
          <a:cs typeface="ＭＳ Ｐゴシック" charset="-128"/>
        </a:defRPr>
      </a:lvl2pPr>
      <a:lvl3pPr marL="17461" indent="-17461" algn="ctr" defTabSz="642872" rtl="0" eaLnBrk="0" fontAlgn="base" hangingPunct="0">
        <a:lnSpc>
          <a:spcPts val="3024"/>
        </a:lnSpc>
        <a:spcBef>
          <a:spcPct val="0"/>
        </a:spcBef>
        <a:spcAft>
          <a:spcPts val="138"/>
        </a:spcAft>
        <a:defRPr sz="2500">
          <a:solidFill>
            <a:schemeClr val="tx1"/>
          </a:solidFill>
          <a:latin typeface="Times" pitchFamily="-107" charset="0"/>
          <a:ea typeface="ＭＳ Ｐゴシック" charset="-128"/>
          <a:cs typeface="ＭＳ Ｐゴシック" charset="-128"/>
        </a:defRPr>
      </a:lvl3pPr>
      <a:lvl4pPr marL="17461" indent="-17461" algn="ctr" defTabSz="642872" rtl="0" eaLnBrk="0" fontAlgn="base" hangingPunct="0">
        <a:lnSpc>
          <a:spcPts val="3024"/>
        </a:lnSpc>
        <a:spcBef>
          <a:spcPct val="0"/>
        </a:spcBef>
        <a:spcAft>
          <a:spcPts val="138"/>
        </a:spcAft>
        <a:defRPr sz="2500">
          <a:solidFill>
            <a:schemeClr val="tx1"/>
          </a:solidFill>
          <a:latin typeface="Times" pitchFamily="-107" charset="0"/>
          <a:ea typeface="ＭＳ Ｐゴシック" charset="-128"/>
          <a:cs typeface="ＭＳ Ｐゴシック" charset="-128"/>
        </a:defRPr>
      </a:lvl4pPr>
      <a:lvl5pPr marL="17461" indent="-17461" algn="ctr" defTabSz="642872" rtl="0" eaLnBrk="0" fontAlgn="base" hangingPunct="0">
        <a:lnSpc>
          <a:spcPts val="3024"/>
        </a:lnSpc>
        <a:spcBef>
          <a:spcPct val="0"/>
        </a:spcBef>
        <a:spcAft>
          <a:spcPts val="138"/>
        </a:spcAft>
        <a:defRPr sz="2500">
          <a:solidFill>
            <a:schemeClr val="tx1"/>
          </a:solidFill>
          <a:latin typeface="Times" pitchFamily="-107" charset="0"/>
          <a:ea typeface="ＭＳ Ｐゴシック" charset="-128"/>
          <a:cs typeface="ＭＳ Ｐゴシック" charset="-128"/>
        </a:defRPr>
      </a:lvl5pPr>
      <a:lvl6pPr marL="474614" algn="ctr" defTabSz="642872" rtl="0" fontAlgn="base">
        <a:lnSpc>
          <a:spcPts val="3024"/>
        </a:lnSpc>
        <a:spcBef>
          <a:spcPct val="0"/>
        </a:spcBef>
        <a:spcAft>
          <a:spcPts val="138"/>
        </a:spcAft>
        <a:defRPr sz="2500">
          <a:solidFill>
            <a:schemeClr val="tx1"/>
          </a:solidFill>
          <a:latin typeface="Times" pitchFamily="-107" charset="0"/>
        </a:defRPr>
      </a:lvl6pPr>
      <a:lvl7pPr marL="931767" algn="ctr" defTabSz="642872" rtl="0" fontAlgn="base">
        <a:lnSpc>
          <a:spcPts val="3024"/>
        </a:lnSpc>
        <a:spcBef>
          <a:spcPct val="0"/>
        </a:spcBef>
        <a:spcAft>
          <a:spcPts val="138"/>
        </a:spcAft>
        <a:defRPr sz="2500">
          <a:solidFill>
            <a:schemeClr val="tx1"/>
          </a:solidFill>
          <a:latin typeface="Times" pitchFamily="-107" charset="0"/>
        </a:defRPr>
      </a:lvl7pPr>
      <a:lvl8pPr marL="1388919" algn="ctr" defTabSz="642872" rtl="0" fontAlgn="base">
        <a:lnSpc>
          <a:spcPts val="3024"/>
        </a:lnSpc>
        <a:spcBef>
          <a:spcPct val="0"/>
        </a:spcBef>
        <a:spcAft>
          <a:spcPts val="138"/>
        </a:spcAft>
        <a:defRPr sz="2500">
          <a:solidFill>
            <a:schemeClr val="tx1"/>
          </a:solidFill>
          <a:latin typeface="Times" pitchFamily="-107" charset="0"/>
        </a:defRPr>
      </a:lvl8pPr>
      <a:lvl9pPr marL="1846072" algn="ctr" defTabSz="642872" rtl="0" fontAlgn="base">
        <a:lnSpc>
          <a:spcPts val="3024"/>
        </a:lnSpc>
        <a:spcBef>
          <a:spcPct val="0"/>
        </a:spcBef>
        <a:spcAft>
          <a:spcPts val="138"/>
        </a:spcAft>
        <a:defRPr sz="2500">
          <a:solidFill>
            <a:schemeClr val="tx1"/>
          </a:solidFill>
          <a:latin typeface="Times" pitchFamily="-107" charset="0"/>
        </a:defRPr>
      </a:lvl9pPr>
    </p:titleStyle>
    <p:bodyStyle>
      <a:lvl1pPr marL="309531" indent="-292070" algn="l" defTabSz="642872" rtl="0" eaLnBrk="0" fontAlgn="base" hangingPunct="0">
        <a:lnSpc>
          <a:spcPts val="2675"/>
        </a:lnSpc>
        <a:spcBef>
          <a:spcPct val="0"/>
        </a:spcBef>
        <a:spcAft>
          <a:spcPts val="563"/>
        </a:spcAft>
        <a:buSzPct val="100000"/>
        <a:buFont typeface="Times" pitchFamily="-1" charset="0"/>
        <a:buChar char="•"/>
        <a:defRPr sz="2200">
          <a:solidFill>
            <a:schemeClr val="tx1"/>
          </a:solidFill>
          <a:latin typeface="+mn-lt"/>
          <a:ea typeface="ＭＳ Ｐゴシック" charset="-128"/>
          <a:cs typeface="ＭＳ Ｐゴシック" charset="-128"/>
        </a:defRPr>
      </a:lvl1pPr>
      <a:lvl2pPr marL="569854" indent="-241275" algn="l" defTabSz="642872" rtl="0" eaLnBrk="0" fontAlgn="base" hangingPunct="0">
        <a:lnSpc>
          <a:spcPts val="2387"/>
        </a:lnSpc>
        <a:spcBef>
          <a:spcPct val="0"/>
        </a:spcBef>
        <a:spcAft>
          <a:spcPts val="425"/>
        </a:spcAft>
        <a:buSzPct val="100000"/>
        <a:buFont typeface="Times" pitchFamily="-1" charset="0"/>
        <a:buChar char="–"/>
        <a:defRPr sz="2000">
          <a:solidFill>
            <a:schemeClr val="tx1"/>
          </a:solidFill>
          <a:latin typeface="+mn-lt"/>
          <a:ea typeface="ＭＳ Ｐゴシック" pitchFamily="-107" charset="-128"/>
        </a:defRPr>
      </a:lvl2pPr>
      <a:lvl3pPr marL="884147" indent="-241275" algn="l" defTabSz="642872" rtl="0" eaLnBrk="0" fontAlgn="base" hangingPunct="0">
        <a:lnSpc>
          <a:spcPts val="2037"/>
        </a:lnSpc>
        <a:spcBef>
          <a:spcPct val="0"/>
        </a:spcBef>
        <a:spcAft>
          <a:spcPts val="425"/>
        </a:spcAft>
        <a:buSzPct val="100000"/>
        <a:buFont typeface="Times" pitchFamily="-1" charset="0"/>
        <a:buChar char="•"/>
        <a:defRPr sz="1700">
          <a:solidFill>
            <a:schemeClr val="tx1"/>
          </a:solidFill>
          <a:latin typeface="+mn-lt"/>
          <a:ea typeface="ＭＳ Ｐゴシック" pitchFamily="-107" charset="-128"/>
        </a:defRPr>
      </a:lvl3pPr>
      <a:lvl4pPr marL="1204788" indent="-241275" algn="l" defTabSz="642872" rtl="0" eaLnBrk="0" fontAlgn="base" hangingPunct="0">
        <a:spcBef>
          <a:spcPct val="0"/>
        </a:spcBef>
        <a:spcAft>
          <a:spcPts val="350"/>
        </a:spcAft>
        <a:buSzPct val="100000"/>
        <a:buFont typeface="Times" pitchFamily="-1" charset="0"/>
        <a:buChar char="–"/>
        <a:defRPr sz="1400">
          <a:solidFill>
            <a:schemeClr val="tx1"/>
          </a:solidFill>
          <a:latin typeface="+mn-lt"/>
          <a:ea typeface="ＭＳ Ｐゴシック" pitchFamily="-107" charset="-128"/>
        </a:defRPr>
      </a:lvl4pPr>
      <a:lvl5pPr marL="1527017" indent="-241275" algn="l" defTabSz="642872" rtl="0" eaLnBrk="0" fontAlgn="base" hangingPunct="0">
        <a:spcBef>
          <a:spcPct val="0"/>
        </a:spcBef>
        <a:spcAft>
          <a:spcPct val="0"/>
        </a:spcAft>
        <a:buSzPct val="100000"/>
        <a:buFont typeface="Times" pitchFamily="-1" charset="0"/>
        <a:buChar char="»"/>
        <a:defRPr sz="1400">
          <a:solidFill>
            <a:schemeClr val="tx1"/>
          </a:solidFill>
          <a:latin typeface="+mn-lt"/>
          <a:ea typeface="ＭＳ Ｐゴシック" pitchFamily="-107" charset="-128"/>
        </a:defRPr>
      </a:lvl5pPr>
      <a:lvl6pPr marL="1984170" indent="-241275" algn="l" defTabSz="642872" rtl="0" fontAlgn="base">
        <a:spcBef>
          <a:spcPct val="0"/>
        </a:spcBef>
        <a:spcAft>
          <a:spcPct val="0"/>
        </a:spcAft>
        <a:buSzPct val="100000"/>
        <a:buFont typeface="Times" pitchFamily="-107" charset="0"/>
        <a:buChar char="»"/>
        <a:defRPr sz="1400">
          <a:solidFill>
            <a:schemeClr val="tx1"/>
          </a:solidFill>
          <a:latin typeface="+mn-lt"/>
          <a:ea typeface="ＭＳ Ｐゴシック" pitchFamily="-107" charset="-128"/>
        </a:defRPr>
      </a:lvl6pPr>
      <a:lvl7pPr marL="2441322" indent="-241275" algn="l" defTabSz="642872" rtl="0" fontAlgn="base">
        <a:spcBef>
          <a:spcPct val="0"/>
        </a:spcBef>
        <a:spcAft>
          <a:spcPct val="0"/>
        </a:spcAft>
        <a:buSzPct val="100000"/>
        <a:buFont typeface="Times" pitchFamily="-107" charset="0"/>
        <a:buChar char="»"/>
        <a:defRPr sz="1400">
          <a:solidFill>
            <a:schemeClr val="tx1"/>
          </a:solidFill>
          <a:latin typeface="+mn-lt"/>
          <a:ea typeface="ＭＳ Ｐゴシック" pitchFamily="-107" charset="-128"/>
        </a:defRPr>
      </a:lvl7pPr>
      <a:lvl8pPr marL="2898475" indent="-241275" algn="l" defTabSz="642872" rtl="0" fontAlgn="base">
        <a:spcBef>
          <a:spcPct val="0"/>
        </a:spcBef>
        <a:spcAft>
          <a:spcPct val="0"/>
        </a:spcAft>
        <a:buSzPct val="100000"/>
        <a:buFont typeface="Times" pitchFamily="-107" charset="0"/>
        <a:buChar char="»"/>
        <a:defRPr sz="1400">
          <a:solidFill>
            <a:schemeClr val="tx1"/>
          </a:solidFill>
          <a:latin typeface="+mn-lt"/>
          <a:ea typeface="ＭＳ Ｐゴシック" pitchFamily="-107" charset="-128"/>
        </a:defRPr>
      </a:lvl8pPr>
      <a:lvl9pPr marL="3355627" indent="-241275" algn="l" defTabSz="642872" rtl="0" fontAlgn="base">
        <a:spcBef>
          <a:spcPct val="0"/>
        </a:spcBef>
        <a:spcAft>
          <a:spcPct val="0"/>
        </a:spcAft>
        <a:buSzPct val="100000"/>
        <a:buFont typeface="Times" pitchFamily="-107" charset="0"/>
        <a:buChar char="»"/>
        <a:defRPr sz="1400">
          <a:solidFill>
            <a:schemeClr val="tx1"/>
          </a:solidFill>
          <a:latin typeface="+mn-lt"/>
          <a:ea typeface="ＭＳ Ｐゴシック" pitchFamily="-107"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wmf"/></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4.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9.xml"/><Relationship Id="rId4" Type="http://schemas.openxmlformats.org/officeDocument/2006/relationships/image" Target="../media/image54.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56.png"/><Relationship Id="rId5" Type="http://schemas.openxmlformats.org/officeDocument/2006/relationships/image" Target="../media/image55.emf"/><Relationship Id="rId4" Type="http://schemas.openxmlformats.org/officeDocument/2006/relationships/package" Target="../embeddings/Microsoft_Excel_Worksheet1.xlsx"/></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63.jpe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6.png"/><Relationship Id="rId2" Type="http://schemas.openxmlformats.org/officeDocument/2006/relationships/slideLayout" Target="../slideLayouts/slideLayout22.xml"/><Relationship Id="rId1" Type="http://schemas.openxmlformats.org/officeDocument/2006/relationships/vmlDrawing" Target="../drawings/vmlDrawing2.vml"/><Relationship Id="rId6" Type="http://schemas.openxmlformats.org/officeDocument/2006/relationships/image" Target="../media/image65.png"/><Relationship Id="rId5" Type="http://schemas.openxmlformats.org/officeDocument/2006/relationships/image" Target="../media/image64.w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7.xml"/><Relationship Id="rId5" Type="http://schemas.openxmlformats.org/officeDocument/2006/relationships/image" Target="../media/image70.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8.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77.png"/><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1.xml"/><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jpeg"/><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81000" y="1589088"/>
            <a:ext cx="8382000" cy="2697651"/>
          </a:xfrm>
          <a:prstGeom prst="rect">
            <a:avLst/>
          </a:prstGeom>
          <a:noFill/>
          <a:ln w="9525">
            <a:noFill/>
            <a:miter lim="800000"/>
            <a:headEnd/>
            <a:tailEnd/>
          </a:ln>
        </p:spPr>
        <p:txBody>
          <a:bodyPr wrap="square" lIns="91430" tIns="45715" rIns="91430" bIns="45715">
            <a:prstTxWarp prst="textNoShape">
              <a:avLst/>
            </a:prstTxWarp>
            <a:spAutoFit/>
          </a:bodyPr>
          <a:lstStyle/>
          <a:p>
            <a:pPr algn="ctr" eaLnBrk="0" hangingPunct="0"/>
            <a:r>
              <a:rPr lang="en-US" sz="2000" b="1" dirty="0">
                <a:solidFill>
                  <a:srgbClr val="FFFFFF"/>
                </a:solidFill>
                <a:ea typeface="MS PGothic" pitchFamily="32" charset="0"/>
                <a:cs typeface="MS PGothic" pitchFamily="32" charset="0"/>
              </a:rPr>
              <a:t>Shuyi S. Chen, Mark </a:t>
            </a:r>
            <a:r>
              <a:rPr lang="en-US" sz="2000" b="1" dirty="0" err="1">
                <a:solidFill>
                  <a:srgbClr val="FFFFFF"/>
                </a:solidFill>
                <a:ea typeface="MS PGothic" pitchFamily="32" charset="0"/>
                <a:cs typeface="MS PGothic" pitchFamily="32" charset="0"/>
              </a:rPr>
              <a:t>Donelan</a:t>
            </a:r>
            <a:r>
              <a:rPr lang="en-US" sz="2000" b="1" dirty="0">
                <a:solidFill>
                  <a:srgbClr val="FFFFFF"/>
                </a:solidFill>
                <a:ea typeface="MS PGothic" pitchFamily="32" charset="0"/>
                <a:cs typeface="MS PGothic" pitchFamily="32" charset="0"/>
              </a:rPr>
              <a:t>, Milan </a:t>
            </a:r>
            <a:r>
              <a:rPr lang="en-US" sz="2000" b="1" dirty="0" err="1">
                <a:solidFill>
                  <a:srgbClr val="FFFFFF"/>
                </a:solidFill>
                <a:ea typeface="MS PGothic" pitchFamily="32" charset="0"/>
                <a:cs typeface="MS PGothic" pitchFamily="32" charset="0"/>
              </a:rPr>
              <a:t>Curcic</a:t>
            </a:r>
            <a:r>
              <a:rPr lang="en-US" sz="2000" b="1" dirty="0">
                <a:solidFill>
                  <a:srgbClr val="FFFFFF"/>
                </a:solidFill>
                <a:ea typeface="MS PGothic" pitchFamily="32" charset="0"/>
                <a:cs typeface="MS PGothic" pitchFamily="32" charset="0"/>
              </a:rPr>
              <a:t>, </a:t>
            </a:r>
            <a:r>
              <a:rPr lang="en-US" sz="2000" b="1" dirty="0" err="1">
                <a:solidFill>
                  <a:srgbClr val="FFFFFF"/>
                </a:solidFill>
                <a:ea typeface="MS PGothic" pitchFamily="32" charset="0"/>
                <a:cs typeface="MS PGothic" pitchFamily="32" charset="0"/>
              </a:rPr>
              <a:t>Chiaying</a:t>
            </a:r>
            <a:r>
              <a:rPr lang="en-US" sz="2000" b="1" dirty="0">
                <a:solidFill>
                  <a:srgbClr val="FFFFFF"/>
                </a:solidFill>
                <a:ea typeface="MS PGothic" pitchFamily="32" charset="0"/>
                <a:cs typeface="MS PGothic" pitchFamily="32" charset="0"/>
              </a:rPr>
              <a:t> Lee</a:t>
            </a:r>
          </a:p>
          <a:p>
            <a:pPr algn="ctr" eaLnBrk="0" hangingPunct="0">
              <a:lnSpc>
                <a:spcPct val="80000"/>
              </a:lnSpc>
              <a:spcBef>
                <a:spcPct val="20000"/>
              </a:spcBef>
            </a:pPr>
            <a:r>
              <a:rPr lang="en-US" sz="2000" dirty="0">
                <a:solidFill>
                  <a:srgbClr val="D6D6F5"/>
                </a:solidFill>
                <a:ea typeface="MS PGothic" pitchFamily="32" charset="0"/>
                <a:cs typeface="MS PGothic" pitchFamily="32" charset="0"/>
              </a:rPr>
              <a:t>RSMAS/University of Miami</a:t>
            </a:r>
          </a:p>
          <a:p>
            <a:pPr algn="ctr" eaLnBrk="0" hangingPunct="0">
              <a:lnSpc>
                <a:spcPct val="80000"/>
              </a:lnSpc>
              <a:spcBef>
                <a:spcPct val="20000"/>
              </a:spcBef>
            </a:pPr>
            <a:r>
              <a:rPr lang="en-US" sz="2000" b="1" dirty="0">
                <a:solidFill>
                  <a:srgbClr val="FFFFFF"/>
                </a:solidFill>
                <a:ea typeface="MS PGothic" pitchFamily="32" charset="0"/>
                <a:cs typeface="MS PGothic" pitchFamily="32" charset="0"/>
              </a:rPr>
              <a:t>Sue Chen, James Doyle, </a:t>
            </a:r>
            <a:r>
              <a:rPr lang="en-US" sz="2000" b="1" dirty="0" err="1">
                <a:solidFill>
                  <a:srgbClr val="FFFFFF"/>
                </a:solidFill>
                <a:ea typeface="MS PGothic" pitchFamily="32" charset="0"/>
                <a:cs typeface="MS PGothic" pitchFamily="32" charset="0"/>
              </a:rPr>
              <a:t>Saša</a:t>
            </a:r>
            <a:r>
              <a:rPr lang="en-US" sz="2000" b="1" dirty="0">
                <a:solidFill>
                  <a:srgbClr val="FFFFFF"/>
                </a:solidFill>
                <a:ea typeface="MS PGothic" pitchFamily="32" charset="0"/>
                <a:cs typeface="MS PGothic" pitchFamily="32" charset="0"/>
              </a:rPr>
              <a:t> </a:t>
            </a:r>
            <a:r>
              <a:rPr lang="en-US" sz="2000" b="1" dirty="0" err="1">
                <a:solidFill>
                  <a:srgbClr val="FFFFFF"/>
                </a:solidFill>
                <a:ea typeface="MS PGothic" pitchFamily="32" charset="0"/>
                <a:cs typeface="MS PGothic" pitchFamily="32" charset="0"/>
              </a:rPr>
              <a:t>Gaberšek</a:t>
            </a:r>
            <a:r>
              <a:rPr lang="en-US" sz="2000" b="1" dirty="0">
                <a:solidFill>
                  <a:srgbClr val="FFFFFF"/>
                </a:solidFill>
                <a:ea typeface="MS PGothic" pitchFamily="32" charset="0"/>
                <a:cs typeface="MS PGothic" pitchFamily="32" charset="0"/>
              </a:rPr>
              <a:t>, </a:t>
            </a:r>
            <a:r>
              <a:rPr lang="en-US" sz="2000" b="1" dirty="0" err="1">
                <a:solidFill>
                  <a:srgbClr val="FFFFFF"/>
                </a:solidFill>
                <a:ea typeface="MS PGothic" pitchFamily="32" charset="0"/>
                <a:cs typeface="MS PGothic" pitchFamily="32" charset="0"/>
              </a:rPr>
              <a:t>Shouping</a:t>
            </a:r>
            <a:r>
              <a:rPr lang="en-US" sz="2000" b="1" dirty="0">
                <a:solidFill>
                  <a:srgbClr val="FFFFFF"/>
                </a:solidFill>
                <a:ea typeface="MS PGothic" pitchFamily="32" charset="0"/>
                <a:cs typeface="MS PGothic" pitchFamily="32" charset="0"/>
              </a:rPr>
              <a:t> Wang</a:t>
            </a:r>
          </a:p>
          <a:p>
            <a:pPr algn="ctr" eaLnBrk="0" hangingPunct="0">
              <a:lnSpc>
                <a:spcPct val="80000"/>
              </a:lnSpc>
              <a:spcBef>
                <a:spcPct val="20000"/>
              </a:spcBef>
            </a:pPr>
            <a:r>
              <a:rPr lang="en-US" sz="2000" dirty="0">
                <a:solidFill>
                  <a:srgbClr val="FFFFFF"/>
                </a:solidFill>
                <a:ea typeface="MS PGothic" pitchFamily="32" charset="0"/>
                <a:cs typeface="MS PGothic" pitchFamily="32" charset="0"/>
              </a:rPr>
              <a:t>  </a:t>
            </a:r>
            <a:r>
              <a:rPr lang="en-US" sz="2000" dirty="0">
                <a:solidFill>
                  <a:srgbClr val="D6D6F5"/>
                </a:solidFill>
                <a:ea typeface="MS PGothic" pitchFamily="32" charset="0"/>
                <a:cs typeface="MS PGothic" pitchFamily="32" charset="0"/>
              </a:rPr>
              <a:t>Naval Research Laboratory, Monterey</a:t>
            </a:r>
          </a:p>
          <a:p>
            <a:pPr algn="ctr" eaLnBrk="0" hangingPunct="0">
              <a:lnSpc>
                <a:spcPct val="80000"/>
              </a:lnSpc>
              <a:spcBef>
                <a:spcPct val="20000"/>
              </a:spcBef>
            </a:pPr>
            <a:r>
              <a:rPr lang="en-US" sz="2000" b="1" dirty="0">
                <a:solidFill>
                  <a:srgbClr val="FFFFFF"/>
                </a:solidFill>
                <a:ea typeface="MS PGothic" pitchFamily="32" charset="0"/>
                <a:cs typeface="MS PGothic" pitchFamily="32" charset="0"/>
              </a:rPr>
              <a:t>Rick Allard, Tim Campbell, and Travis Smith</a:t>
            </a:r>
          </a:p>
          <a:p>
            <a:pPr algn="ctr" eaLnBrk="0" hangingPunct="0">
              <a:lnSpc>
                <a:spcPct val="80000"/>
              </a:lnSpc>
              <a:spcBef>
                <a:spcPct val="20000"/>
              </a:spcBef>
            </a:pPr>
            <a:r>
              <a:rPr lang="en-US" sz="2000" dirty="0">
                <a:solidFill>
                  <a:srgbClr val="D6D6F5"/>
                </a:solidFill>
                <a:ea typeface="MS PGothic" pitchFamily="32" charset="0"/>
                <a:cs typeface="MS PGothic" pitchFamily="32" charset="0"/>
              </a:rPr>
              <a:t>Naval Research Laboratory, </a:t>
            </a:r>
            <a:r>
              <a:rPr lang="en-US" sz="2000" dirty="0" err="1">
                <a:solidFill>
                  <a:srgbClr val="D6D6F5"/>
                </a:solidFill>
                <a:ea typeface="MS PGothic" pitchFamily="32" charset="0"/>
                <a:cs typeface="MS PGothic" pitchFamily="32" charset="0"/>
              </a:rPr>
              <a:t>Stennis</a:t>
            </a:r>
            <a:endParaRPr lang="en-US" sz="2000" dirty="0">
              <a:solidFill>
                <a:srgbClr val="D6D6F5"/>
              </a:solidFill>
              <a:ea typeface="MS PGothic" pitchFamily="32" charset="0"/>
              <a:cs typeface="MS PGothic" pitchFamily="32" charset="0"/>
            </a:endParaRPr>
          </a:p>
          <a:p>
            <a:pPr algn="ctr" eaLnBrk="0" hangingPunct="0">
              <a:lnSpc>
                <a:spcPct val="80000"/>
              </a:lnSpc>
              <a:spcBef>
                <a:spcPct val="20000"/>
              </a:spcBef>
            </a:pPr>
            <a:r>
              <a:rPr lang="en-US" sz="2000" b="1" dirty="0">
                <a:solidFill>
                  <a:srgbClr val="FFFFFF"/>
                </a:solidFill>
                <a:ea typeface="MS PGothic" pitchFamily="32" charset="0"/>
                <a:cs typeface="MS PGothic" pitchFamily="32" charset="0"/>
              </a:rPr>
              <a:t>John </a:t>
            </a:r>
            <a:r>
              <a:rPr lang="en-US" sz="2000" b="1" dirty="0" err="1">
                <a:solidFill>
                  <a:srgbClr val="FFFFFF"/>
                </a:solidFill>
                <a:ea typeface="MS PGothic" pitchFamily="32" charset="0"/>
                <a:cs typeface="MS PGothic" pitchFamily="32" charset="0"/>
              </a:rPr>
              <a:t>Michalakes</a:t>
            </a:r>
            <a:r>
              <a:rPr lang="en-US" sz="2000" dirty="0">
                <a:solidFill>
                  <a:srgbClr val="FFFFFF"/>
                </a:solidFill>
                <a:ea typeface="MS PGothic" pitchFamily="32" charset="0"/>
                <a:cs typeface="MS PGothic" pitchFamily="32" charset="0"/>
              </a:rPr>
              <a:t>, </a:t>
            </a:r>
            <a:r>
              <a:rPr lang="en-US" sz="2000" dirty="0">
                <a:solidFill>
                  <a:srgbClr val="D6D6F5"/>
                </a:solidFill>
                <a:ea typeface="MS PGothic" pitchFamily="32" charset="0"/>
                <a:cs typeface="MS PGothic" pitchFamily="32" charset="0"/>
              </a:rPr>
              <a:t>National Renewal Energy Lab</a:t>
            </a:r>
          </a:p>
          <a:p>
            <a:pPr algn="ctr" eaLnBrk="0" hangingPunct="0">
              <a:lnSpc>
                <a:spcPct val="80000"/>
              </a:lnSpc>
              <a:spcBef>
                <a:spcPct val="20000"/>
              </a:spcBef>
            </a:pPr>
            <a:r>
              <a:rPr lang="en-US" sz="2000" b="1" dirty="0">
                <a:solidFill>
                  <a:srgbClr val="FFFFFF"/>
                </a:solidFill>
                <a:ea typeface="MS PGothic" pitchFamily="32" charset="0"/>
                <a:cs typeface="MS PGothic" pitchFamily="32" charset="0"/>
              </a:rPr>
              <a:t>Ralph Foster</a:t>
            </a:r>
            <a:r>
              <a:rPr lang="en-US" sz="2000" dirty="0">
                <a:solidFill>
                  <a:srgbClr val="FFFFFF"/>
                </a:solidFill>
                <a:ea typeface="MS PGothic" pitchFamily="32" charset="0"/>
                <a:cs typeface="MS PGothic" pitchFamily="32" charset="0"/>
              </a:rPr>
              <a:t>, </a:t>
            </a:r>
            <a:r>
              <a:rPr lang="en-US" sz="2000" dirty="0">
                <a:solidFill>
                  <a:srgbClr val="D6D6F5"/>
                </a:solidFill>
                <a:ea typeface="MS PGothic" pitchFamily="32" charset="0"/>
                <a:cs typeface="MS PGothic" pitchFamily="32" charset="0"/>
              </a:rPr>
              <a:t>APL/University of Washington</a:t>
            </a:r>
          </a:p>
          <a:p>
            <a:pPr algn="ctr" eaLnBrk="0" hangingPunct="0">
              <a:lnSpc>
                <a:spcPct val="80000"/>
              </a:lnSpc>
              <a:spcBef>
                <a:spcPct val="20000"/>
              </a:spcBef>
            </a:pPr>
            <a:r>
              <a:rPr lang="en-US" sz="800" b="1" dirty="0">
                <a:solidFill>
                  <a:srgbClr val="000000"/>
                </a:solidFill>
                <a:ea typeface="MS PGothic" pitchFamily="32" charset="0"/>
                <a:cs typeface="MS PGothic" pitchFamily="32" charset="0"/>
              </a:rPr>
              <a:t> </a:t>
            </a:r>
          </a:p>
        </p:txBody>
      </p:sp>
      <p:sp>
        <p:nvSpPr>
          <p:cNvPr id="4" name="Text Box 4"/>
          <p:cNvSpPr txBox="1">
            <a:spLocks noChangeArrowheads="1"/>
          </p:cNvSpPr>
          <p:nvPr/>
        </p:nvSpPr>
        <p:spPr bwMode="auto">
          <a:xfrm>
            <a:off x="471547" y="152401"/>
            <a:ext cx="8252791" cy="1231096"/>
          </a:xfrm>
          <a:prstGeom prst="rect">
            <a:avLst/>
          </a:prstGeom>
          <a:noFill/>
          <a:ln w="9525">
            <a:noFill/>
            <a:miter lim="800000"/>
            <a:headEnd/>
            <a:tailEnd/>
          </a:ln>
          <a:effectLst/>
        </p:spPr>
        <p:txBody>
          <a:bodyPr wrap="square" lIns="91430" tIns="45715" rIns="91430" bIns="45715">
            <a:prstTxWarp prst="textNoShape">
              <a:avLst/>
            </a:prstTxWarp>
            <a:spAutoFit/>
          </a:bodyPr>
          <a:lstStyle/>
          <a:p>
            <a:pPr algn="ctr" eaLnBrk="0" hangingPunct="0">
              <a:defRPr/>
            </a:pPr>
            <a:r>
              <a:rPr lang="en-US" sz="2400" b="1" dirty="0">
                <a:solidFill>
                  <a:srgbClr val="CCECFF"/>
                </a:solidFill>
                <a:effectLst>
                  <a:outerShdw blurRad="38100" dist="38100" dir="2700000" algn="tl">
                    <a:srgbClr val="000000"/>
                  </a:outerShdw>
                </a:effectLst>
                <a:latin typeface="Arial" pitchFamily="-108" charset="0"/>
              </a:rPr>
              <a:t>A Unified Air-Sea Interface for Fully Coupled Atmosphere-Wave-Ocean Models for </a:t>
            </a:r>
          </a:p>
          <a:p>
            <a:pPr algn="ctr" eaLnBrk="0" hangingPunct="0">
              <a:defRPr/>
            </a:pPr>
            <a:r>
              <a:rPr lang="en-US" sz="2400" b="1" dirty="0">
                <a:solidFill>
                  <a:srgbClr val="CCECFF"/>
                </a:solidFill>
                <a:effectLst>
                  <a:outerShdw blurRad="38100" dist="38100" dir="2700000" algn="tl">
                    <a:srgbClr val="000000"/>
                  </a:outerShdw>
                </a:effectLst>
                <a:latin typeface="Arial" pitchFamily="-108" charset="0"/>
              </a:rPr>
              <a:t>Improving Intensity Prediction of Tropical Cyclones</a:t>
            </a:r>
          </a:p>
        </p:txBody>
      </p:sp>
      <p:sp>
        <p:nvSpPr>
          <p:cNvPr id="5" name="Text Box 3"/>
          <p:cNvSpPr txBox="1">
            <a:spLocks noChangeArrowheads="1"/>
          </p:cNvSpPr>
          <p:nvPr/>
        </p:nvSpPr>
        <p:spPr bwMode="auto">
          <a:xfrm>
            <a:off x="2884695" y="4116961"/>
            <a:ext cx="3003664" cy="307766"/>
          </a:xfrm>
          <a:prstGeom prst="rect">
            <a:avLst/>
          </a:prstGeom>
          <a:noFill/>
          <a:ln w="9525">
            <a:noFill/>
            <a:miter lim="800000"/>
            <a:headEnd/>
            <a:tailEnd/>
          </a:ln>
        </p:spPr>
        <p:txBody>
          <a:bodyPr wrap="none" lIns="91430" tIns="45715" rIns="91430" bIns="45715">
            <a:prstTxWarp prst="textNoShape">
              <a:avLst/>
            </a:prstTxWarp>
            <a:spAutoFit/>
          </a:bodyPr>
          <a:lstStyle/>
          <a:p>
            <a:pPr eaLnBrk="0" hangingPunct="0"/>
            <a:r>
              <a:rPr lang="en-US" sz="1400" dirty="0">
                <a:solidFill>
                  <a:srgbClr val="FFFF00"/>
                </a:solidFill>
                <a:ea typeface="MS PGothic" pitchFamily="32" charset="0"/>
                <a:cs typeface="MS PGothic" pitchFamily="32" charset="0"/>
              </a:rPr>
              <a:t>(NOPP Review, Miami, 1 March 2012)</a:t>
            </a:r>
          </a:p>
        </p:txBody>
      </p:sp>
      <p:pic>
        <p:nvPicPr>
          <p:cNvPr id="6" name="Picture 6" descr="NOPP_logo-194x2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1320" y="4924068"/>
            <a:ext cx="1454781" cy="187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ONR blue r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3567" y="5080002"/>
            <a:ext cx="258509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stretch>
            <a:fillRect/>
          </a:stretch>
        </p:blipFill>
        <p:spPr>
          <a:xfrm>
            <a:off x="935216" y="4925724"/>
            <a:ext cx="1870433" cy="1870433"/>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be 4"/>
          <p:cNvSpPr>
            <a:spLocks noChangeAspect="1"/>
          </p:cNvSpPr>
          <p:nvPr/>
        </p:nvSpPr>
        <p:spPr>
          <a:xfrm>
            <a:off x="427036" y="311476"/>
            <a:ext cx="3336963" cy="2890193"/>
          </a:xfrm>
          <a:prstGeom prst="cube">
            <a:avLst>
              <a:gd name="adj" fmla="val 23001"/>
            </a:avLst>
          </a:prstGeom>
          <a:gradFill flip="none" rotWithShape="1">
            <a:gsLst>
              <a:gs pos="0">
                <a:schemeClr val="accent1">
                  <a:tint val="50000"/>
                  <a:satMod val="300000"/>
                  <a:alpha val="68000"/>
                </a:schemeClr>
              </a:gs>
              <a:gs pos="35000">
                <a:schemeClr val="accent1">
                  <a:tint val="37000"/>
                  <a:satMod val="300000"/>
                  <a:alpha val="68000"/>
                </a:schemeClr>
              </a:gs>
              <a:gs pos="100000">
                <a:schemeClr val="accent1">
                  <a:tint val="15000"/>
                  <a:satMod val="350000"/>
                  <a:alpha val="68000"/>
                </a:schemeClr>
              </a:gs>
            </a:gsLst>
            <a:lin ang="16200000" scaled="1"/>
            <a:tileRect/>
          </a:gradFill>
          <a:ln>
            <a:solidFill>
              <a:schemeClr val="accent1">
                <a:lumMod val="20000"/>
                <a:lumOff val="80000"/>
                <a:alpha val="0"/>
              </a:schemeClr>
            </a:solidFill>
          </a:ln>
          <a:effectLst/>
        </p:spPr>
        <p:style>
          <a:lnRef idx="1">
            <a:schemeClr val="accent1"/>
          </a:lnRef>
          <a:fillRef idx="2">
            <a:schemeClr val="accent1"/>
          </a:fillRef>
          <a:effectRef idx="1">
            <a:schemeClr val="accent1"/>
          </a:effectRef>
          <a:fontRef idx="minor">
            <a:schemeClr val="dk1"/>
          </a:fontRef>
        </p:style>
        <p:txBody>
          <a:bodyPr lIns="91430" tIns="45715" rIns="91430" bIns="45715" rtlCol="0" anchor="ctr"/>
          <a:lstStyle/>
          <a:p>
            <a:pPr algn="ctr"/>
            <a:r>
              <a:rPr lang="en-US" dirty="0">
                <a:solidFill>
                  <a:prstClr val="black"/>
                </a:solidFill>
              </a:rPr>
              <a:t>Atmosphere Model</a:t>
            </a:r>
          </a:p>
        </p:txBody>
      </p:sp>
      <p:sp>
        <p:nvSpPr>
          <p:cNvPr id="9" name="Cube 8"/>
          <p:cNvSpPr>
            <a:spLocks noChangeAspect="1"/>
          </p:cNvSpPr>
          <p:nvPr/>
        </p:nvSpPr>
        <p:spPr>
          <a:xfrm>
            <a:off x="427036" y="3678120"/>
            <a:ext cx="3336963" cy="2962483"/>
          </a:xfrm>
          <a:prstGeom prst="cube">
            <a:avLst>
              <a:gd name="adj" fmla="val 26396"/>
            </a:avLst>
          </a:prstGeom>
          <a:solidFill>
            <a:schemeClr val="accent1">
              <a:lumMod val="75000"/>
              <a:alpha val="53000"/>
            </a:schemeClr>
          </a:solidFill>
          <a:ln>
            <a:solidFill>
              <a:schemeClr val="accent1">
                <a:lumMod val="20000"/>
                <a:lumOff val="80000"/>
                <a:alpha val="0"/>
              </a:schemeClr>
            </a:solidFill>
          </a:ln>
          <a:effectLst>
            <a:outerShdw blurRad="40000" dist="20000" dir="5400000" rotWithShape="0">
              <a:schemeClr val="accent1">
                <a:lumMod val="20000"/>
                <a:lumOff val="80000"/>
                <a:alpha val="38000"/>
              </a:schemeClr>
            </a:outerShdw>
          </a:effectLst>
        </p:spPr>
        <p:style>
          <a:lnRef idx="1">
            <a:schemeClr val="accent1"/>
          </a:lnRef>
          <a:fillRef idx="2">
            <a:schemeClr val="accent1"/>
          </a:fillRef>
          <a:effectRef idx="1">
            <a:schemeClr val="accent1"/>
          </a:effectRef>
          <a:fontRef idx="minor">
            <a:schemeClr val="dk1"/>
          </a:fontRef>
        </p:style>
        <p:txBody>
          <a:bodyPr lIns="91430" tIns="45715" rIns="91430" bIns="45715" rtlCol="0" anchor="ctr"/>
          <a:lstStyle/>
          <a:p>
            <a:pPr algn="ctr"/>
            <a:r>
              <a:rPr lang="en-US" dirty="0">
                <a:solidFill>
                  <a:prstClr val="black"/>
                </a:solidFill>
              </a:rPr>
              <a:t>Ocean Model</a:t>
            </a:r>
          </a:p>
        </p:txBody>
      </p:sp>
      <p:sp>
        <p:nvSpPr>
          <p:cNvPr id="10" name="TextBox 9"/>
          <p:cNvSpPr txBox="1"/>
          <p:nvPr/>
        </p:nvSpPr>
        <p:spPr>
          <a:xfrm>
            <a:off x="442891" y="3302090"/>
            <a:ext cx="2864887" cy="369332"/>
          </a:xfrm>
          <a:prstGeom prst="rect">
            <a:avLst/>
          </a:prstGeom>
          <a:noFill/>
        </p:spPr>
        <p:txBody>
          <a:bodyPr wrap="none" lIns="91430" tIns="45715" rIns="91430" bIns="45715" rtlCol="0">
            <a:spAutoFit/>
          </a:bodyPr>
          <a:lstStyle/>
          <a:p>
            <a:r>
              <a:rPr lang="en-US" dirty="0">
                <a:solidFill>
                  <a:prstClr val="black"/>
                </a:solidFill>
              </a:rPr>
              <a:t>S</a:t>
            </a:r>
            <a:r>
              <a:rPr lang="en-US" dirty="0" smtClean="0">
                <a:solidFill>
                  <a:prstClr val="black"/>
                </a:solidFill>
              </a:rPr>
              <a:t>urface boundary conditions</a:t>
            </a:r>
            <a:endParaRPr lang="en-US" dirty="0">
              <a:solidFill>
                <a:prstClr val="black"/>
              </a:solidFill>
            </a:endParaRPr>
          </a:p>
        </p:txBody>
      </p:sp>
      <p:grpSp>
        <p:nvGrpSpPr>
          <p:cNvPr id="2" name="Group 37"/>
          <p:cNvGrpSpPr/>
          <p:nvPr/>
        </p:nvGrpSpPr>
        <p:grpSpPr>
          <a:xfrm>
            <a:off x="495683" y="2820895"/>
            <a:ext cx="2577411" cy="1982809"/>
            <a:chOff x="495682" y="2820894"/>
            <a:chExt cx="2577411" cy="1982809"/>
          </a:xfrm>
        </p:grpSpPr>
        <p:sp>
          <p:nvSpPr>
            <p:cNvPr id="11" name="TextBox 10"/>
            <p:cNvSpPr txBox="1"/>
            <p:nvPr/>
          </p:nvSpPr>
          <p:spPr>
            <a:xfrm>
              <a:off x="789410" y="4434371"/>
              <a:ext cx="2023436" cy="369332"/>
            </a:xfrm>
            <a:prstGeom prst="rect">
              <a:avLst/>
            </a:prstGeom>
            <a:noFill/>
          </p:spPr>
          <p:txBody>
            <a:bodyPr wrap="none" rtlCol="0">
              <a:spAutoFit/>
            </a:bodyPr>
            <a:lstStyle/>
            <a:p>
              <a:r>
                <a:rPr lang="en-US" dirty="0">
                  <a:solidFill>
                    <a:prstClr val="black"/>
                  </a:solidFill>
                </a:rPr>
                <a:t>Ocean surface layer</a:t>
              </a:r>
            </a:p>
          </p:txBody>
        </p:sp>
        <p:sp>
          <p:nvSpPr>
            <p:cNvPr id="12" name="TextBox 11"/>
            <p:cNvSpPr txBox="1"/>
            <p:nvPr/>
          </p:nvSpPr>
          <p:spPr>
            <a:xfrm>
              <a:off x="495682" y="2820894"/>
              <a:ext cx="2577411" cy="369332"/>
            </a:xfrm>
            <a:prstGeom prst="rect">
              <a:avLst/>
            </a:prstGeom>
            <a:noFill/>
          </p:spPr>
          <p:txBody>
            <a:bodyPr wrap="none" rtlCol="0">
              <a:spAutoFit/>
            </a:bodyPr>
            <a:lstStyle/>
            <a:p>
              <a:r>
                <a:rPr lang="en-US" dirty="0">
                  <a:solidFill>
                    <a:prstClr val="black"/>
                  </a:solidFill>
                </a:rPr>
                <a:t>Atmosphere surface layer</a:t>
              </a:r>
            </a:p>
          </p:txBody>
        </p:sp>
      </p:grpSp>
      <p:cxnSp>
        <p:nvCxnSpPr>
          <p:cNvPr id="14" name="Straight Arrow Connector 13"/>
          <p:cNvCxnSpPr/>
          <p:nvPr/>
        </p:nvCxnSpPr>
        <p:spPr>
          <a:xfrm rot="5400000">
            <a:off x="1869090" y="3798000"/>
            <a:ext cx="32180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5400000" flipH="1" flipV="1">
            <a:off x="1918928" y="3305757"/>
            <a:ext cx="2081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 name="Group 36"/>
          <p:cNvGrpSpPr/>
          <p:nvPr/>
        </p:nvGrpSpPr>
        <p:grpSpPr>
          <a:xfrm>
            <a:off x="4194718" y="1186771"/>
            <a:ext cx="4903519" cy="3616933"/>
            <a:chOff x="4194717" y="1186770"/>
            <a:chExt cx="4903519" cy="3616933"/>
          </a:xfrm>
        </p:grpSpPr>
        <p:sp>
          <p:nvSpPr>
            <p:cNvPr id="23" name="Frame 22"/>
            <p:cNvSpPr/>
            <p:nvPr/>
          </p:nvSpPr>
          <p:spPr>
            <a:xfrm>
              <a:off x="4194717" y="1716288"/>
              <a:ext cx="4903519" cy="3087415"/>
            </a:xfrm>
            <a:prstGeom prst="frame">
              <a:avLst>
                <a:gd name="adj1" fmla="val 525"/>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24" name="TextBox 23"/>
            <p:cNvSpPr txBox="1"/>
            <p:nvPr/>
          </p:nvSpPr>
          <p:spPr>
            <a:xfrm>
              <a:off x="5091115" y="1186770"/>
              <a:ext cx="3294892" cy="461665"/>
            </a:xfrm>
            <a:prstGeom prst="rect">
              <a:avLst/>
            </a:prstGeom>
            <a:noFill/>
          </p:spPr>
          <p:txBody>
            <a:bodyPr wrap="none" rtlCol="0">
              <a:spAutoFit/>
            </a:bodyPr>
            <a:lstStyle/>
            <a:p>
              <a:r>
                <a:rPr lang="en-US" sz="2400" dirty="0">
                  <a:solidFill>
                    <a:srgbClr val="000090"/>
                  </a:solidFill>
                </a:rPr>
                <a:t>Air-Sea Interface Module</a:t>
              </a:r>
            </a:p>
          </p:txBody>
        </p:sp>
      </p:grpSp>
      <p:grpSp>
        <p:nvGrpSpPr>
          <p:cNvPr id="7" name="Group 35"/>
          <p:cNvGrpSpPr/>
          <p:nvPr/>
        </p:nvGrpSpPr>
        <p:grpSpPr>
          <a:xfrm>
            <a:off x="2812846" y="1943066"/>
            <a:ext cx="6218182" cy="2721741"/>
            <a:chOff x="2812846" y="1943065"/>
            <a:chExt cx="6218182" cy="2721741"/>
          </a:xfrm>
        </p:grpSpPr>
        <p:sp>
          <p:nvSpPr>
            <p:cNvPr id="6" name="Cube 5"/>
            <p:cNvSpPr>
              <a:spLocks noChangeAspect="1"/>
            </p:cNvSpPr>
            <p:nvPr/>
          </p:nvSpPr>
          <p:spPr>
            <a:xfrm>
              <a:off x="4251922" y="3293205"/>
              <a:ext cx="4717812" cy="1371600"/>
            </a:xfrm>
            <a:prstGeom prst="cube">
              <a:avLst>
                <a:gd name="adj" fmla="val 72285"/>
              </a:avLst>
            </a:prstGeom>
            <a:solidFill>
              <a:schemeClr val="accent1">
                <a:lumMod val="75000"/>
                <a:alpha val="53000"/>
              </a:schemeClr>
            </a:solidFill>
            <a:ln>
              <a:solidFill>
                <a:schemeClr val="accent1">
                  <a:lumMod val="20000"/>
                  <a:lumOff val="80000"/>
                  <a:alpha val="0"/>
                </a:schemeClr>
              </a:solidFill>
            </a:ln>
            <a:effectLst>
              <a:outerShdw blurRad="40000" dist="20000" dir="5400000" rotWithShape="0">
                <a:schemeClr val="accent1">
                  <a:lumMod val="20000"/>
                  <a:lumOff val="80000"/>
                  <a:alpha val="38000"/>
                </a:scheme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prstClr val="black"/>
                  </a:solidFill>
                </a:rPr>
                <a:t>Ocean surface layer</a:t>
              </a:r>
            </a:p>
          </p:txBody>
        </p:sp>
        <p:sp>
          <p:nvSpPr>
            <p:cNvPr id="4" name="Cube 3"/>
            <p:cNvSpPr>
              <a:spLocks noChangeAspect="1"/>
            </p:cNvSpPr>
            <p:nvPr/>
          </p:nvSpPr>
          <p:spPr>
            <a:xfrm>
              <a:off x="4313216" y="2471452"/>
              <a:ext cx="4717812" cy="1371600"/>
            </a:xfrm>
            <a:prstGeom prst="cube">
              <a:avLst>
                <a:gd name="adj" fmla="val 97999"/>
              </a:avLst>
            </a:prstGeom>
            <a:solidFill>
              <a:schemeClr val="tx2">
                <a:lumMod val="40000"/>
                <a:lumOff val="60000"/>
                <a:alpha val="69000"/>
              </a:schemeClr>
            </a:solidFill>
            <a:ln w="38100" cap="flat" cmpd="sng" algn="ctr">
              <a:solidFill>
                <a:schemeClr val="accent1">
                  <a:shade val="95000"/>
                  <a:satMod val="105000"/>
                </a:schemeClr>
              </a:solidFill>
              <a:prstDash val="dashDot"/>
              <a:round/>
              <a:headEnd type="none" w="med" len="med"/>
              <a:tailEnd type="none" w="med" len="med"/>
            </a:ln>
            <a:effectLst>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prstClr val="black"/>
                  </a:solidFill>
                </a:rPr>
                <a:t>Interface (waves)</a:t>
              </a:r>
            </a:p>
          </p:txBody>
        </p:sp>
        <p:sp>
          <p:nvSpPr>
            <p:cNvPr id="8" name="Cube 7"/>
            <p:cNvSpPr>
              <a:spLocks noChangeAspect="1"/>
            </p:cNvSpPr>
            <p:nvPr/>
          </p:nvSpPr>
          <p:spPr>
            <a:xfrm>
              <a:off x="4297668" y="1943065"/>
              <a:ext cx="4717812" cy="1371600"/>
            </a:xfrm>
            <a:prstGeom prst="cube">
              <a:avLst>
                <a:gd name="adj" fmla="val 72285"/>
              </a:avLst>
            </a:prstGeom>
            <a:gradFill flip="none" rotWithShape="1">
              <a:gsLst>
                <a:gs pos="0">
                  <a:schemeClr val="accent1">
                    <a:tint val="50000"/>
                    <a:satMod val="300000"/>
                    <a:alpha val="68000"/>
                  </a:schemeClr>
                </a:gs>
                <a:gs pos="35000">
                  <a:schemeClr val="accent1">
                    <a:tint val="37000"/>
                    <a:satMod val="300000"/>
                    <a:alpha val="68000"/>
                  </a:schemeClr>
                </a:gs>
                <a:gs pos="100000">
                  <a:schemeClr val="accent1">
                    <a:tint val="15000"/>
                    <a:satMod val="350000"/>
                    <a:alpha val="68000"/>
                  </a:schemeClr>
                </a:gs>
              </a:gsLst>
              <a:lin ang="16200000" scaled="1"/>
              <a:tileRect/>
            </a:gradFill>
            <a:ln>
              <a:solidFill>
                <a:schemeClr val="accent1">
                  <a:lumMod val="20000"/>
                  <a:lumOff val="80000"/>
                  <a:alpha val="0"/>
                </a:schemeClr>
              </a:solidFill>
            </a:ln>
            <a:effectLst>
              <a:outerShdw blurRad="40000" dist="20000" dir="5400000" rotWithShape="0">
                <a:schemeClr val="accent1">
                  <a:lumMod val="20000"/>
                  <a:lumOff val="80000"/>
                  <a:alpha val="38000"/>
                </a:scheme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prstClr val="black"/>
                  </a:solidFill>
                </a:rPr>
                <a:t>Atmosphere surface layer</a:t>
              </a:r>
            </a:p>
          </p:txBody>
        </p:sp>
        <p:cxnSp>
          <p:nvCxnSpPr>
            <p:cNvPr id="26" name="Straight Arrow Connector 25"/>
            <p:cNvCxnSpPr/>
            <p:nvPr/>
          </p:nvCxnSpPr>
          <p:spPr>
            <a:xfrm flipV="1">
              <a:off x="2812846" y="4474736"/>
              <a:ext cx="1381871" cy="1900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050211" y="3075806"/>
              <a:ext cx="1121624" cy="1029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3"/>
          <p:cNvGrpSpPr>
            <a:grpSpLocks/>
          </p:cNvGrpSpPr>
          <p:nvPr/>
        </p:nvGrpSpPr>
        <p:grpSpPr bwMode="auto">
          <a:xfrm>
            <a:off x="381000" y="533400"/>
            <a:ext cx="8458200" cy="5908675"/>
            <a:chOff x="192" y="315"/>
            <a:chExt cx="5328" cy="3421"/>
          </a:xfrm>
        </p:grpSpPr>
        <p:sp>
          <p:nvSpPr>
            <p:cNvPr id="55309" name="Text Box 2"/>
            <p:cNvSpPr txBox="1">
              <a:spLocks noChangeArrowheads="1"/>
            </p:cNvSpPr>
            <p:nvPr/>
          </p:nvSpPr>
          <p:spPr bwMode="auto">
            <a:xfrm>
              <a:off x="192" y="315"/>
              <a:ext cx="2256" cy="232"/>
            </a:xfrm>
            <a:prstGeom prst="rect">
              <a:avLst/>
            </a:prstGeom>
            <a:noFill/>
            <a:ln w="28575">
              <a:solidFill>
                <a:schemeClr val="tx1"/>
              </a:solidFill>
              <a:miter lim="800000"/>
              <a:headEnd/>
              <a:tailEnd/>
            </a:ln>
          </p:spPr>
          <p:txBody>
            <a:bodyPr>
              <a:prstTxWarp prst="textNoShape">
                <a:avLst/>
              </a:prstTxWarp>
              <a:spAutoFit/>
            </a:bodyPr>
            <a:lstStyle/>
            <a:p>
              <a:pPr algn="ctr" defTabSz="914305" eaLnBrk="0" fontAlgn="base" hangingPunct="0">
                <a:spcBef>
                  <a:spcPct val="20000"/>
                </a:spcBef>
                <a:spcAft>
                  <a:spcPct val="0"/>
                </a:spcAft>
              </a:pPr>
              <a:r>
                <a:rPr lang="en-US" altLang="zh-CN" sz="2000" b="1" dirty="0">
                  <a:solidFill>
                    <a:srgbClr val="000000"/>
                  </a:solidFill>
                  <a:latin typeface="Arial" pitchFamily="-1" charset="0"/>
                  <a:ea typeface="SimSun" pitchFamily="2" charset="-122"/>
                  <a:cs typeface="SimSun" pitchFamily="2" charset="-122"/>
                </a:rPr>
                <a:t>ATMOSPHERE MODEL</a:t>
              </a:r>
            </a:p>
          </p:txBody>
        </p:sp>
        <p:sp>
          <p:nvSpPr>
            <p:cNvPr id="55310" name="Text Box 3"/>
            <p:cNvSpPr txBox="1">
              <a:spLocks noChangeArrowheads="1"/>
            </p:cNvSpPr>
            <p:nvPr/>
          </p:nvSpPr>
          <p:spPr bwMode="auto">
            <a:xfrm>
              <a:off x="3216" y="315"/>
              <a:ext cx="2304" cy="232"/>
            </a:xfrm>
            <a:prstGeom prst="rect">
              <a:avLst/>
            </a:prstGeom>
            <a:noFill/>
            <a:ln w="28575">
              <a:solidFill>
                <a:schemeClr val="tx1"/>
              </a:solidFill>
              <a:miter lim="800000"/>
              <a:headEnd/>
              <a:tailEnd/>
            </a:ln>
          </p:spPr>
          <p:txBody>
            <a:bodyPr>
              <a:prstTxWarp prst="textNoShape">
                <a:avLst/>
              </a:prstTxWarp>
              <a:spAutoFit/>
            </a:bodyPr>
            <a:lstStyle/>
            <a:p>
              <a:pPr algn="ctr" defTabSz="914305" eaLnBrk="0" fontAlgn="base" hangingPunct="0">
                <a:spcBef>
                  <a:spcPct val="20000"/>
                </a:spcBef>
                <a:spcAft>
                  <a:spcPct val="0"/>
                </a:spcAft>
              </a:pPr>
              <a:r>
                <a:rPr lang="en-US" altLang="zh-CN" sz="2000" b="1" dirty="0">
                  <a:solidFill>
                    <a:srgbClr val="000000"/>
                  </a:solidFill>
                  <a:latin typeface="Arial" pitchFamily="-1" charset="0"/>
                  <a:ea typeface="SimSun" pitchFamily="2" charset="-122"/>
                  <a:cs typeface="SimSun" pitchFamily="2" charset="-122"/>
                </a:rPr>
                <a:t>OCEAN MODEL</a:t>
              </a:r>
              <a:endParaRPr lang="en-US" altLang="zh-CN" b="1" dirty="0">
                <a:solidFill>
                  <a:srgbClr val="000000"/>
                </a:solidFill>
                <a:latin typeface="Arial" pitchFamily="-1" charset="0"/>
                <a:ea typeface="SimSun" pitchFamily="2" charset="-122"/>
                <a:cs typeface="SimSun" pitchFamily="2" charset="-122"/>
              </a:endParaRPr>
            </a:p>
          </p:txBody>
        </p:sp>
        <p:sp>
          <p:nvSpPr>
            <p:cNvPr id="55311" name="Text Box 4"/>
            <p:cNvSpPr txBox="1">
              <a:spLocks noChangeArrowheads="1"/>
            </p:cNvSpPr>
            <p:nvPr/>
          </p:nvSpPr>
          <p:spPr bwMode="auto">
            <a:xfrm>
              <a:off x="1680" y="3504"/>
              <a:ext cx="2544" cy="232"/>
            </a:xfrm>
            <a:prstGeom prst="rect">
              <a:avLst/>
            </a:prstGeom>
            <a:noFill/>
            <a:ln w="28575">
              <a:solidFill>
                <a:schemeClr val="tx1"/>
              </a:solidFill>
              <a:miter lim="800000"/>
              <a:headEnd/>
              <a:tailEnd/>
            </a:ln>
          </p:spPr>
          <p:txBody>
            <a:bodyPr>
              <a:prstTxWarp prst="textNoShape">
                <a:avLst/>
              </a:prstTxWarp>
              <a:spAutoFit/>
            </a:bodyPr>
            <a:lstStyle/>
            <a:p>
              <a:pPr algn="ctr" defTabSz="914305" eaLnBrk="0" fontAlgn="base" hangingPunct="0">
                <a:spcBef>
                  <a:spcPct val="20000"/>
                </a:spcBef>
                <a:spcAft>
                  <a:spcPct val="0"/>
                </a:spcAft>
              </a:pPr>
              <a:r>
                <a:rPr lang="en-US" altLang="zh-CN" sz="2000" b="1" dirty="0">
                  <a:solidFill>
                    <a:srgbClr val="000000"/>
                  </a:solidFill>
                  <a:latin typeface="Arial" pitchFamily="-1" charset="0"/>
                  <a:ea typeface="SimSun" pitchFamily="2" charset="-122"/>
                  <a:cs typeface="SimSun" pitchFamily="2" charset="-122"/>
                </a:rPr>
                <a:t>WAVE MODEL</a:t>
              </a:r>
              <a:endParaRPr lang="en-US" altLang="zh-CN" b="1" dirty="0">
                <a:solidFill>
                  <a:srgbClr val="000000"/>
                </a:solidFill>
                <a:latin typeface="Arial" pitchFamily="-1" charset="0"/>
                <a:ea typeface="SimSun" pitchFamily="2" charset="-122"/>
                <a:cs typeface="SimSun" pitchFamily="2" charset="-122"/>
              </a:endParaRPr>
            </a:p>
          </p:txBody>
        </p:sp>
        <p:sp>
          <p:nvSpPr>
            <p:cNvPr id="55312" name="Line 9"/>
            <p:cNvSpPr>
              <a:spLocks noChangeShapeType="1"/>
            </p:cNvSpPr>
            <p:nvPr/>
          </p:nvSpPr>
          <p:spPr bwMode="auto">
            <a:xfrm>
              <a:off x="2688" y="2911"/>
              <a:ext cx="0" cy="580"/>
            </a:xfrm>
            <a:prstGeom prst="line">
              <a:avLst/>
            </a:prstGeom>
            <a:noFill/>
            <a:ln w="57150">
              <a:solidFill>
                <a:srgbClr val="0000FF"/>
              </a:solidFill>
              <a:round/>
              <a:headEnd/>
              <a:tailEnd type="triangle" w="med" len="med"/>
            </a:ln>
          </p:spPr>
          <p:txBody>
            <a:bodyPr>
              <a:prstTxWarp prst="textNoShape">
                <a:avLst/>
              </a:prstTxWarp>
            </a:bodyPr>
            <a:lstStyle/>
            <a:p>
              <a:pPr defTabSz="914305" fontAlgn="base">
                <a:spcBef>
                  <a:spcPct val="0"/>
                </a:spcBef>
                <a:spcAft>
                  <a:spcPct val="0"/>
                </a:spcAft>
              </a:pPr>
              <a:endParaRPr lang="en-US" dirty="0">
                <a:solidFill>
                  <a:srgbClr val="000000"/>
                </a:solidFill>
                <a:latin typeface="Arial" pitchFamily="-1" charset="0"/>
              </a:endParaRPr>
            </a:p>
          </p:txBody>
        </p:sp>
        <p:sp>
          <p:nvSpPr>
            <p:cNvPr id="55313" name="Line 10"/>
            <p:cNvSpPr>
              <a:spLocks noChangeShapeType="1"/>
            </p:cNvSpPr>
            <p:nvPr/>
          </p:nvSpPr>
          <p:spPr bwMode="auto">
            <a:xfrm flipV="1">
              <a:off x="2928" y="2911"/>
              <a:ext cx="0" cy="563"/>
            </a:xfrm>
            <a:prstGeom prst="line">
              <a:avLst/>
            </a:prstGeom>
            <a:noFill/>
            <a:ln w="57150">
              <a:solidFill>
                <a:schemeClr val="tx1"/>
              </a:solidFill>
              <a:round/>
              <a:headEnd/>
              <a:tailEnd type="triangle" w="med" len="med"/>
            </a:ln>
          </p:spPr>
          <p:txBody>
            <a:bodyPr>
              <a:prstTxWarp prst="textNoShape">
                <a:avLst/>
              </a:prstTxWarp>
            </a:bodyPr>
            <a:lstStyle/>
            <a:p>
              <a:pPr defTabSz="914305" fontAlgn="base">
                <a:spcBef>
                  <a:spcPct val="0"/>
                </a:spcBef>
                <a:spcAft>
                  <a:spcPct val="0"/>
                </a:spcAft>
              </a:pPr>
              <a:endParaRPr lang="en-US" dirty="0">
                <a:solidFill>
                  <a:srgbClr val="000000"/>
                </a:solidFill>
                <a:latin typeface="Arial" pitchFamily="-1" charset="0"/>
              </a:endParaRPr>
            </a:p>
          </p:txBody>
        </p:sp>
        <p:sp>
          <p:nvSpPr>
            <p:cNvPr id="55314" name="Text Box 11"/>
            <p:cNvSpPr txBox="1">
              <a:spLocks noChangeArrowheads="1"/>
            </p:cNvSpPr>
            <p:nvPr/>
          </p:nvSpPr>
          <p:spPr bwMode="auto">
            <a:xfrm>
              <a:off x="736" y="3182"/>
              <a:ext cx="1952" cy="214"/>
            </a:xfrm>
            <a:prstGeom prst="rect">
              <a:avLst/>
            </a:prstGeom>
            <a:noFill/>
            <a:ln w="9525">
              <a:noFill/>
              <a:miter lim="800000"/>
              <a:headEnd/>
              <a:tailEnd/>
            </a:ln>
          </p:spPr>
          <p:txBody>
            <a:bodyPr>
              <a:prstTxWarp prst="textNoShape">
                <a:avLst/>
              </a:prstTxWarp>
              <a:spAutoFit/>
            </a:bodyPr>
            <a:lstStyle/>
            <a:p>
              <a:pPr algn="ctr" defTabSz="914305" eaLnBrk="0" fontAlgn="base" hangingPunct="0">
                <a:spcBef>
                  <a:spcPct val="50000"/>
                </a:spcBef>
                <a:spcAft>
                  <a:spcPct val="0"/>
                </a:spcAft>
              </a:pPr>
              <a:r>
                <a:rPr lang="en-US" altLang="zh-CN" b="1" dirty="0" err="1">
                  <a:solidFill>
                    <a:srgbClr val="0000FF"/>
                  </a:solidFill>
                  <a:ea typeface="SimSun" pitchFamily="2" charset="-122"/>
                  <a:cs typeface="SimSun" pitchFamily="2" charset="-122"/>
                </a:rPr>
                <a:t>U</a:t>
              </a:r>
              <a:r>
                <a:rPr lang="en-US" altLang="zh-CN" b="1" baseline="-25000" dirty="0" err="1">
                  <a:solidFill>
                    <a:srgbClr val="0000FF"/>
                  </a:solidFill>
                  <a:ea typeface="SimSun" pitchFamily="2" charset="-122"/>
                  <a:cs typeface="SimSun" pitchFamily="2" charset="-122"/>
                </a:rPr>
                <a:t>a</a:t>
              </a:r>
              <a:r>
                <a:rPr lang="en-US" altLang="zh-CN" b="1" dirty="0">
                  <a:solidFill>
                    <a:srgbClr val="0000FF"/>
                  </a:solidFill>
                  <a:ea typeface="SimSun" pitchFamily="2" charset="-122"/>
                  <a:cs typeface="SimSun" pitchFamily="2" charset="-122"/>
                </a:rPr>
                <a:t>, T</a:t>
              </a:r>
              <a:r>
                <a:rPr lang="en-US" altLang="zh-CN" b="1" baseline="-25000" dirty="0">
                  <a:solidFill>
                    <a:srgbClr val="0000FF"/>
                  </a:solidFill>
                  <a:ea typeface="SimSun" pitchFamily="2" charset="-122"/>
                  <a:cs typeface="SimSun" pitchFamily="2" charset="-122"/>
                </a:rPr>
                <a:t>a</a:t>
              </a:r>
              <a:r>
                <a:rPr lang="en-US" altLang="zh-CN" b="1" dirty="0">
                  <a:solidFill>
                    <a:srgbClr val="0000FF"/>
                  </a:solidFill>
                  <a:ea typeface="SimSun" pitchFamily="2" charset="-122"/>
                  <a:cs typeface="SimSun" pitchFamily="2" charset="-122"/>
                </a:rPr>
                <a:t>, </a:t>
              </a:r>
              <a:r>
                <a:rPr lang="en-US" altLang="zh-CN" b="1" dirty="0" err="1">
                  <a:solidFill>
                    <a:srgbClr val="0000FF"/>
                  </a:solidFill>
                  <a:ea typeface="SimSun" pitchFamily="2" charset="-122"/>
                  <a:cs typeface="SimSun" pitchFamily="2" charset="-122"/>
                </a:rPr>
                <a:t>m</a:t>
              </a:r>
              <a:r>
                <a:rPr lang="en-US" altLang="zh-CN" b="1" baseline="-25000" dirty="0" err="1">
                  <a:solidFill>
                    <a:srgbClr val="0000FF"/>
                  </a:solidFill>
                  <a:ea typeface="SimSun" pitchFamily="2" charset="-122"/>
                  <a:cs typeface="SimSun" pitchFamily="2" charset="-122"/>
                </a:rPr>
                <a:t>spray</a:t>
              </a:r>
              <a:r>
                <a:rPr lang="en-US" altLang="zh-CN" b="1" dirty="0">
                  <a:solidFill>
                    <a:srgbClr val="0000FF"/>
                  </a:solidFill>
                  <a:ea typeface="SimSun" pitchFamily="2" charset="-122"/>
                  <a:cs typeface="SimSun" pitchFamily="2" charset="-122"/>
                </a:rPr>
                <a:t>, SST, SSH, SSC</a:t>
              </a:r>
            </a:p>
          </p:txBody>
        </p:sp>
        <p:sp>
          <p:nvSpPr>
            <p:cNvPr id="55315" name="Text Box 12"/>
            <p:cNvSpPr txBox="1">
              <a:spLocks noChangeArrowheads="1"/>
            </p:cNvSpPr>
            <p:nvPr/>
          </p:nvSpPr>
          <p:spPr bwMode="auto">
            <a:xfrm>
              <a:off x="3048" y="3145"/>
              <a:ext cx="2448" cy="374"/>
            </a:xfrm>
            <a:prstGeom prst="rect">
              <a:avLst/>
            </a:prstGeom>
            <a:noFill/>
            <a:ln w="9525">
              <a:noFill/>
              <a:miter lim="800000"/>
              <a:headEnd/>
              <a:tailEnd/>
            </a:ln>
          </p:spPr>
          <p:txBody>
            <a:bodyPr>
              <a:prstTxWarp prst="textNoShape">
                <a:avLst/>
              </a:prstTxWarp>
              <a:spAutoFit/>
            </a:bodyPr>
            <a:lstStyle/>
            <a:p>
              <a:pPr defTabSz="914305" fontAlgn="base">
                <a:spcBef>
                  <a:spcPct val="0"/>
                </a:spcBef>
                <a:spcAft>
                  <a:spcPct val="0"/>
                </a:spcAft>
              </a:pPr>
              <a:r>
                <a:rPr lang="en-US" b="1" dirty="0" err="1">
                  <a:solidFill>
                    <a:srgbClr val="000000"/>
                  </a:solidFill>
                  <a:latin typeface="Symbol" pitchFamily="-1" charset="2"/>
                </a:rPr>
                <a:t>t</a:t>
              </a:r>
              <a:r>
                <a:rPr lang="en-US" b="1" baseline="-25000" dirty="0" err="1">
                  <a:solidFill>
                    <a:srgbClr val="000000"/>
                  </a:solidFill>
                  <a:latin typeface="Calibri" pitchFamily="-1" charset="0"/>
                </a:rPr>
                <a:t>wx</a:t>
              </a:r>
              <a:r>
                <a:rPr lang="en-US" b="1" baseline="-25000" dirty="0">
                  <a:solidFill>
                    <a:srgbClr val="000000"/>
                  </a:solidFill>
                  <a:latin typeface="Calibri" pitchFamily="-1" charset="0"/>
                </a:rPr>
                <a:t>,</a:t>
              </a:r>
              <a:r>
                <a:rPr lang="en-US" b="1" dirty="0">
                  <a:solidFill>
                    <a:srgbClr val="000000"/>
                  </a:solidFill>
                  <a:latin typeface="Symbol" pitchFamily="-1" charset="2"/>
                </a:rPr>
                <a:t> </a:t>
              </a:r>
              <a:r>
                <a:rPr lang="en-US" b="1" dirty="0" err="1">
                  <a:solidFill>
                    <a:srgbClr val="000000"/>
                  </a:solidFill>
                  <a:latin typeface="Symbol" pitchFamily="-1" charset="2"/>
                </a:rPr>
                <a:t>t</a:t>
              </a:r>
              <a:r>
                <a:rPr lang="en-US" b="1" baseline="-25000" dirty="0" err="1">
                  <a:solidFill>
                    <a:srgbClr val="000000"/>
                  </a:solidFill>
                  <a:latin typeface="Calibri" pitchFamily="-1" charset="0"/>
                </a:rPr>
                <a:t>wy</a:t>
              </a:r>
              <a:r>
                <a:rPr lang="en-US" baseline="-25000" dirty="0">
                  <a:solidFill>
                    <a:srgbClr val="000000"/>
                  </a:solidFill>
                </a:rPr>
                <a:t>, </a:t>
              </a:r>
              <a:r>
                <a:rPr lang="en-US" b="1" dirty="0">
                  <a:solidFill>
                    <a:srgbClr val="000000"/>
                  </a:solidFill>
                </a:rPr>
                <a:t>SWH</a:t>
              </a:r>
              <a:r>
                <a:rPr lang="en-US" b="1" i="1" dirty="0">
                  <a:solidFill>
                    <a:srgbClr val="000000"/>
                  </a:solidFill>
                </a:rPr>
                <a:t>, C</a:t>
              </a:r>
              <a:r>
                <a:rPr lang="en-US" dirty="0">
                  <a:solidFill>
                    <a:srgbClr val="000000"/>
                  </a:solidFill>
                </a:rPr>
                <a:t>, </a:t>
              </a:r>
              <a:r>
                <a:rPr lang="en-US" altLang="zh-CN" b="1" dirty="0">
                  <a:solidFill>
                    <a:srgbClr val="000000"/>
                  </a:solidFill>
                  <a:ea typeface="SimSun" pitchFamily="2" charset="-122"/>
                  <a:cs typeface="SimSun" pitchFamily="2" charset="-122"/>
                </a:rPr>
                <a:t>spectra (</a:t>
              </a:r>
              <a:r>
                <a:rPr lang="en-US" altLang="zh-CN" b="1" dirty="0" err="1">
                  <a:solidFill>
                    <a:srgbClr val="000000"/>
                  </a:solidFill>
                  <a:ea typeface="SimSun" pitchFamily="2" charset="-122"/>
                  <a:cs typeface="SimSun" pitchFamily="2" charset="-122"/>
                </a:rPr>
                <a:t>k,</a:t>
              </a:r>
              <a:r>
                <a:rPr lang="en-US" altLang="zh-CN" b="1" dirty="0" err="1">
                  <a:solidFill>
                    <a:srgbClr val="000000"/>
                  </a:solidFill>
                  <a:latin typeface="Symbol" pitchFamily="-1" charset="2"/>
                  <a:ea typeface="Symbol" pitchFamily="-1" charset="2"/>
                  <a:cs typeface="Symbol" pitchFamily="-1" charset="2"/>
                </a:rPr>
                <a:t>q</a:t>
              </a:r>
              <a:r>
                <a:rPr lang="en-US" altLang="zh-CN" b="1" dirty="0">
                  <a:solidFill>
                    <a:srgbClr val="000000"/>
                  </a:solidFill>
                  <a:latin typeface="Symbol" pitchFamily="-1" charset="2"/>
                  <a:ea typeface="Symbol" pitchFamily="-1" charset="2"/>
                  <a:cs typeface="Symbol" pitchFamily="-1" charset="2"/>
                </a:rPr>
                <a:t>),</a:t>
              </a:r>
              <a:r>
                <a:rPr lang="en-US" altLang="zh-CN" b="1" dirty="0" smtClean="0">
                  <a:solidFill>
                    <a:srgbClr val="000000"/>
                  </a:solidFill>
                  <a:ea typeface="Symbol" pitchFamily="-1" charset="2"/>
                  <a:cs typeface="Symbol" pitchFamily="-1" charset="2"/>
                </a:rPr>
                <a:t> </a:t>
              </a:r>
            </a:p>
            <a:p>
              <a:pPr defTabSz="914305" fontAlgn="base">
                <a:spcBef>
                  <a:spcPct val="0"/>
                </a:spcBef>
                <a:spcAft>
                  <a:spcPct val="0"/>
                </a:spcAft>
              </a:pPr>
              <a:r>
                <a:rPr lang="en-US" altLang="zh-CN" b="1" dirty="0" smtClean="0">
                  <a:solidFill>
                    <a:srgbClr val="000000"/>
                  </a:solidFill>
                  <a:ea typeface="Symbol" pitchFamily="-1" charset="2"/>
                  <a:cs typeface="Symbol" pitchFamily="-1" charset="2"/>
                </a:rPr>
                <a:t>wave dissipation</a:t>
              </a:r>
              <a:r>
                <a:rPr lang="en-US" altLang="zh-CN" b="1" dirty="0" smtClean="0">
                  <a:solidFill>
                    <a:srgbClr val="000000"/>
                  </a:solidFill>
                  <a:ea typeface="SimSun" pitchFamily="2" charset="-122"/>
                  <a:cs typeface="SimSun" pitchFamily="2" charset="-122"/>
                </a:rPr>
                <a:t> </a:t>
              </a:r>
              <a:endParaRPr lang="en-US" altLang="zh-CN" b="1" dirty="0">
                <a:solidFill>
                  <a:srgbClr val="000000"/>
                </a:solidFill>
                <a:ea typeface="SimSun" pitchFamily="2" charset="-122"/>
                <a:cs typeface="SimSun" pitchFamily="2" charset="-122"/>
              </a:endParaRPr>
            </a:p>
          </p:txBody>
        </p:sp>
        <p:sp>
          <p:nvSpPr>
            <p:cNvPr id="1172499" name="Text Box 19"/>
            <p:cNvSpPr txBox="1">
              <a:spLocks noChangeArrowheads="1"/>
            </p:cNvSpPr>
            <p:nvPr/>
          </p:nvSpPr>
          <p:spPr bwMode="auto">
            <a:xfrm>
              <a:off x="840" y="1458"/>
              <a:ext cx="3992" cy="1497"/>
            </a:xfrm>
            <a:prstGeom prst="rect">
              <a:avLst/>
            </a:prstGeom>
            <a:noFill/>
            <a:ln w="9525">
              <a:noFill/>
              <a:miter lim="800000"/>
              <a:headEnd/>
              <a:tailEnd/>
            </a:ln>
            <a:effectLst/>
          </p:spPr>
          <p:txBody>
            <a:bodyPr>
              <a:prstTxWarp prst="textNoShape">
                <a:avLst/>
              </a:prstTxWarp>
              <a:spAutoFit/>
            </a:bodyPr>
            <a:lstStyle/>
            <a:p>
              <a:pPr marL="342865" indent="-342865" defTabSz="914305" eaLnBrk="0" fontAlgn="base" hangingPunct="0">
                <a:spcBef>
                  <a:spcPct val="0"/>
                </a:spcBef>
                <a:spcAft>
                  <a:spcPct val="0"/>
                </a:spcAft>
                <a:defRPr/>
              </a:pPr>
              <a:r>
                <a:rPr lang="en-US" b="1" dirty="0" smtClean="0">
                  <a:solidFill>
                    <a:srgbClr val="0000FF"/>
                  </a:solidFill>
                  <a:latin typeface="Arial" pitchFamily="-110" charset="0"/>
                </a:rPr>
                <a:t>1) Common exchange grid and coupling control</a:t>
              </a:r>
            </a:p>
            <a:p>
              <a:pPr marL="342865" indent="-342865" defTabSz="914305" eaLnBrk="0" fontAlgn="base" hangingPunct="0">
                <a:spcBef>
                  <a:spcPct val="0"/>
                </a:spcBef>
                <a:spcAft>
                  <a:spcPct val="0"/>
                </a:spcAft>
                <a:defRPr/>
              </a:pPr>
              <a:endParaRPr lang="en-US" b="1" dirty="0" smtClean="0">
                <a:solidFill>
                  <a:srgbClr val="0000FF"/>
                </a:solidFill>
                <a:latin typeface="Arial" pitchFamily="-110" charset="0"/>
              </a:endParaRPr>
            </a:p>
            <a:p>
              <a:pPr marL="342865" indent="-342865" defTabSz="914305" eaLnBrk="0" fontAlgn="base" hangingPunct="0">
                <a:spcBef>
                  <a:spcPct val="0"/>
                </a:spcBef>
                <a:spcAft>
                  <a:spcPct val="0"/>
                </a:spcAft>
                <a:defRPr/>
              </a:pPr>
              <a:r>
                <a:rPr lang="en-US" b="1" dirty="0" smtClean="0">
                  <a:solidFill>
                    <a:srgbClr val="0000FF"/>
                  </a:solidFill>
                  <a:latin typeface="Arial" pitchFamily="-110" charset="0"/>
                </a:rPr>
                <a:t>2) Calculation </a:t>
              </a:r>
              <a:r>
                <a:rPr lang="en-US" b="1" dirty="0">
                  <a:solidFill>
                    <a:srgbClr val="0000FF"/>
                  </a:solidFill>
                  <a:latin typeface="Arial" pitchFamily="-110" charset="0"/>
                </a:rPr>
                <a:t>of air-sea interface </a:t>
              </a:r>
              <a:r>
                <a:rPr lang="en-US" b="1" dirty="0" smtClean="0">
                  <a:solidFill>
                    <a:srgbClr val="0000FF"/>
                  </a:solidFill>
                  <a:latin typeface="Arial" pitchFamily="-110" charset="0"/>
                </a:rPr>
                <a:t>physics:</a:t>
              </a:r>
            </a:p>
            <a:p>
              <a:pPr marL="342865" indent="-342865" defTabSz="914305" eaLnBrk="0" fontAlgn="base" hangingPunct="0">
                <a:spcBef>
                  <a:spcPct val="0"/>
                </a:spcBef>
                <a:spcAft>
                  <a:spcPct val="0"/>
                </a:spcAft>
                <a:defRPr/>
              </a:pPr>
              <a:r>
                <a:rPr lang="en-US" altLang="zh-CN" b="1" dirty="0">
                  <a:solidFill>
                    <a:srgbClr val="0000FF"/>
                  </a:solidFill>
                  <a:ea typeface="Symbol" pitchFamily="-110" charset="2"/>
                  <a:cs typeface="Symbol" pitchFamily="-110" charset="2"/>
                </a:rPr>
                <a:t>    </a:t>
              </a:r>
              <a:r>
                <a:rPr lang="en-US" altLang="zh-CN" b="1" dirty="0" smtClean="0">
                  <a:solidFill>
                    <a:srgbClr val="0000FF"/>
                  </a:solidFill>
                  <a:ea typeface="Symbol" pitchFamily="-110" charset="2"/>
                  <a:cs typeface="Symbol" pitchFamily="-110" charset="2"/>
                </a:rPr>
                <a:t> </a:t>
              </a:r>
              <a:r>
                <a:rPr lang="en-US" altLang="zh-CN" b="1" dirty="0" smtClean="0">
                  <a:solidFill>
                    <a:srgbClr val="0000FF"/>
                  </a:solidFill>
                  <a:latin typeface="Symbol" pitchFamily="-110" charset="2"/>
                  <a:ea typeface="Symbol" pitchFamily="-110" charset="2"/>
                  <a:cs typeface="Symbol" pitchFamily="-110" charset="2"/>
                </a:rPr>
                <a:t>(</a:t>
              </a:r>
              <a:r>
                <a:rPr lang="en-US" altLang="zh-CN" b="1" dirty="0">
                  <a:solidFill>
                    <a:srgbClr val="0000FF"/>
                  </a:solidFill>
                  <a:latin typeface="Symbol" pitchFamily="-110" charset="2"/>
                  <a:ea typeface="Symbol" pitchFamily="-110" charset="2"/>
                  <a:cs typeface="Symbol" pitchFamily="-110" charset="2"/>
                </a:rPr>
                <a:t>t</a:t>
              </a:r>
              <a:r>
                <a:rPr lang="en-US" altLang="zh-CN" b="1" baseline="-25000" dirty="0">
                  <a:solidFill>
                    <a:srgbClr val="0000FF"/>
                  </a:solidFill>
                  <a:latin typeface="Arial" pitchFamily="-110" charset="0"/>
                  <a:ea typeface="Symbol" pitchFamily="-110" charset="2"/>
                  <a:cs typeface="Symbol" pitchFamily="-110" charset="2"/>
                </a:rPr>
                <a:t>ax</a:t>
              </a:r>
              <a:r>
                <a:rPr lang="en-US" altLang="zh-CN" b="1" dirty="0">
                  <a:solidFill>
                    <a:srgbClr val="0000FF"/>
                  </a:solidFill>
                  <a:latin typeface="Symbol" pitchFamily="-110" charset="2"/>
                  <a:ea typeface="Symbol" pitchFamily="-110" charset="2"/>
                  <a:cs typeface="Symbol" pitchFamily="-110" charset="2"/>
                </a:rPr>
                <a:t>, </a:t>
              </a:r>
              <a:r>
                <a:rPr lang="en-US" altLang="zh-CN" b="1" dirty="0" err="1">
                  <a:solidFill>
                    <a:srgbClr val="0000FF"/>
                  </a:solidFill>
                  <a:latin typeface="Symbol" pitchFamily="-110" charset="2"/>
                  <a:ea typeface="Symbol" pitchFamily="-110" charset="2"/>
                  <a:cs typeface="Symbol" pitchFamily="-110" charset="2"/>
                </a:rPr>
                <a:t>t</a:t>
              </a:r>
              <a:r>
                <a:rPr lang="en-US" altLang="zh-CN" b="1" baseline="-25000" dirty="0" err="1">
                  <a:solidFill>
                    <a:srgbClr val="0000FF"/>
                  </a:solidFill>
                  <a:latin typeface="Arial" pitchFamily="-110" charset="0"/>
                  <a:ea typeface="Symbol" pitchFamily="-110" charset="2"/>
                  <a:cs typeface="Symbol" pitchFamily="-110" charset="2"/>
                </a:rPr>
                <a:t>ay</a:t>
              </a:r>
              <a:r>
                <a:rPr lang="en-US" altLang="zh-CN" b="1" dirty="0">
                  <a:solidFill>
                    <a:srgbClr val="0000FF"/>
                  </a:solidFill>
                  <a:latin typeface="Arial" pitchFamily="-110" charset="0"/>
                  <a:ea typeface="Symbol" pitchFamily="-110" charset="2"/>
                  <a:cs typeface="Symbol" pitchFamily="-110" charset="2"/>
                </a:rPr>
                <a:t>)</a:t>
              </a:r>
              <a:r>
                <a:rPr lang="en-US" altLang="zh-CN" b="1" baseline="-25000" dirty="0">
                  <a:solidFill>
                    <a:srgbClr val="0000FF"/>
                  </a:solidFill>
                  <a:latin typeface="Arial" pitchFamily="-110" charset="0"/>
                  <a:ea typeface="Symbol" pitchFamily="-110" charset="2"/>
                  <a:cs typeface="Symbol" pitchFamily="-110" charset="2"/>
                </a:rPr>
                <a:t> </a:t>
              </a:r>
              <a:r>
                <a:rPr lang="en-US" altLang="zh-CN" b="1" dirty="0">
                  <a:solidFill>
                    <a:srgbClr val="0000FF"/>
                  </a:solidFill>
                  <a:latin typeface="Arial" pitchFamily="-110" charset="0"/>
                  <a:ea typeface="Symbol" pitchFamily="-110" charset="2"/>
                  <a:cs typeface="Symbol" pitchFamily="-110" charset="2"/>
                </a:rPr>
                <a:t>= (</a:t>
              </a:r>
              <a:r>
                <a:rPr lang="en-US" altLang="zh-CN" b="1" dirty="0" err="1">
                  <a:solidFill>
                    <a:srgbClr val="0000FF"/>
                  </a:solidFill>
                  <a:latin typeface="Symbol" pitchFamily="-110" charset="2"/>
                  <a:ea typeface="Symbol" pitchFamily="-110" charset="2"/>
                  <a:cs typeface="Symbol" pitchFamily="-110" charset="2"/>
                </a:rPr>
                <a:t>t</a:t>
              </a:r>
              <a:r>
                <a:rPr lang="en-US" altLang="zh-CN" b="1" baseline="-25000" dirty="0" err="1">
                  <a:solidFill>
                    <a:srgbClr val="0000FF"/>
                  </a:solidFill>
                  <a:latin typeface="Arial" pitchFamily="-110" charset="0"/>
                  <a:ea typeface="SimSun" pitchFamily="2" charset="-122"/>
                  <a:cs typeface="SimSun" pitchFamily="2" charset="-122"/>
                </a:rPr>
                <a:t>wx</a:t>
              </a:r>
              <a:r>
                <a:rPr lang="en-US" altLang="zh-CN" b="1" dirty="0">
                  <a:solidFill>
                    <a:srgbClr val="0000FF"/>
                  </a:solidFill>
                  <a:latin typeface="Symbol" pitchFamily="-110" charset="2"/>
                  <a:ea typeface="Symbol" pitchFamily="-110" charset="2"/>
                  <a:cs typeface="Symbol" pitchFamily="-110" charset="2"/>
                </a:rPr>
                <a:t>, </a:t>
              </a:r>
              <a:r>
                <a:rPr lang="en-US" altLang="zh-CN" b="1" dirty="0" err="1">
                  <a:solidFill>
                    <a:srgbClr val="0000FF"/>
                  </a:solidFill>
                  <a:latin typeface="Symbol" pitchFamily="-110" charset="2"/>
                  <a:ea typeface="Symbol" pitchFamily="-110" charset="2"/>
                  <a:cs typeface="Symbol" pitchFamily="-110" charset="2"/>
                </a:rPr>
                <a:t>t</a:t>
              </a:r>
              <a:r>
                <a:rPr lang="en-US" altLang="zh-CN" b="1" baseline="-25000" dirty="0" err="1">
                  <a:solidFill>
                    <a:srgbClr val="0000FF"/>
                  </a:solidFill>
                  <a:latin typeface="Arial" pitchFamily="-110" charset="0"/>
                  <a:ea typeface="SimSun" pitchFamily="2" charset="-122"/>
                  <a:cs typeface="SimSun" pitchFamily="2" charset="-122"/>
                </a:rPr>
                <a:t>wy</a:t>
              </a:r>
              <a:r>
                <a:rPr lang="en-US" altLang="zh-CN" b="1" dirty="0" err="1">
                  <a:solidFill>
                    <a:srgbClr val="0000FF"/>
                  </a:solidFill>
                  <a:ea typeface="Symbol" pitchFamily="-110" charset="2"/>
                  <a:cs typeface="Symbol" pitchFamily="-110" charset="2"/>
                </a:rPr>
                <a:t>)+</a:t>
              </a:r>
              <a:r>
                <a:rPr lang="en-US" altLang="zh-CN" b="1" dirty="0" err="1">
                  <a:solidFill>
                    <a:srgbClr val="0000FF"/>
                  </a:solidFill>
                  <a:latin typeface="Arial" pitchFamily="-110" charset="0"/>
                  <a:ea typeface="Symbol" pitchFamily="-110" charset="2"/>
                  <a:cs typeface="Symbol" pitchFamily="-110" charset="2"/>
                </a:rPr>
                <a:t>(</a:t>
              </a:r>
              <a:r>
                <a:rPr lang="en-US" altLang="zh-CN" b="1" dirty="0" err="1">
                  <a:solidFill>
                    <a:srgbClr val="0000FF"/>
                  </a:solidFill>
                  <a:latin typeface="Symbol" pitchFamily="-110" charset="2"/>
                  <a:ea typeface="Symbol" pitchFamily="-110" charset="2"/>
                  <a:cs typeface="Symbol" pitchFamily="-110" charset="2"/>
                </a:rPr>
                <a:t>t</a:t>
              </a:r>
              <a:r>
                <a:rPr lang="en-US" altLang="zh-CN" b="1" baseline="-25000" dirty="0" err="1">
                  <a:solidFill>
                    <a:srgbClr val="0000FF"/>
                  </a:solidFill>
                  <a:latin typeface="Arial" pitchFamily="-110" charset="0"/>
                  <a:ea typeface="SimSun" pitchFamily="2" charset="-122"/>
                  <a:cs typeface="SimSun" pitchFamily="2" charset="-122"/>
                </a:rPr>
                <a:t>tx</a:t>
              </a:r>
              <a:r>
                <a:rPr lang="en-US" altLang="zh-CN" b="1" dirty="0">
                  <a:solidFill>
                    <a:srgbClr val="0000FF"/>
                  </a:solidFill>
                  <a:latin typeface="Symbol" pitchFamily="-110" charset="2"/>
                  <a:ea typeface="Symbol" pitchFamily="-110" charset="2"/>
                  <a:cs typeface="Symbol" pitchFamily="-110" charset="2"/>
                </a:rPr>
                <a:t>, </a:t>
              </a:r>
              <a:r>
                <a:rPr lang="en-US" altLang="zh-CN" b="1" dirty="0" err="1">
                  <a:solidFill>
                    <a:srgbClr val="0000FF"/>
                  </a:solidFill>
                  <a:latin typeface="Symbol" pitchFamily="-110" charset="2"/>
                  <a:ea typeface="Symbol" pitchFamily="-110" charset="2"/>
                  <a:cs typeface="Symbol" pitchFamily="-110" charset="2"/>
                </a:rPr>
                <a:t>t</a:t>
              </a:r>
              <a:r>
                <a:rPr lang="en-US" altLang="zh-CN" b="1" baseline="-25000" dirty="0" err="1">
                  <a:solidFill>
                    <a:srgbClr val="0000FF"/>
                  </a:solidFill>
                  <a:latin typeface="Arial" pitchFamily="-110" charset="0"/>
                  <a:ea typeface="SimSun" pitchFamily="2" charset="-122"/>
                  <a:cs typeface="SimSun" pitchFamily="2" charset="-122"/>
                </a:rPr>
                <a:t>ty</a:t>
              </a:r>
              <a:r>
                <a:rPr lang="en-US" altLang="zh-CN" b="1" dirty="0" err="1">
                  <a:solidFill>
                    <a:srgbClr val="0000FF"/>
                  </a:solidFill>
                  <a:ea typeface="Symbol" pitchFamily="-110" charset="2"/>
                  <a:cs typeface="Symbol" pitchFamily="-110" charset="2"/>
                </a:rPr>
                <a:t>)+</a:t>
              </a:r>
              <a:r>
                <a:rPr lang="en-US" altLang="zh-CN" b="1" dirty="0" err="1" smtClean="0">
                  <a:solidFill>
                    <a:srgbClr val="0000FF"/>
                  </a:solidFill>
                  <a:ea typeface="Symbol" pitchFamily="-110" charset="2"/>
                  <a:cs typeface="Symbol" pitchFamily="-110" charset="2"/>
                </a:rPr>
                <a:t>(</a:t>
              </a:r>
              <a:r>
                <a:rPr lang="en-US" altLang="zh-CN" b="1" dirty="0" err="1">
                  <a:solidFill>
                    <a:srgbClr val="0000FF"/>
                  </a:solidFill>
                  <a:latin typeface="Symbol" pitchFamily="-110" charset="2"/>
                  <a:ea typeface="Symbol" pitchFamily="-110" charset="2"/>
                  <a:cs typeface="Symbol" pitchFamily="-110" charset="2"/>
                </a:rPr>
                <a:t>t</a:t>
              </a:r>
              <a:r>
                <a:rPr lang="en-US" altLang="zh-CN" b="1" dirty="0" err="1" smtClean="0">
                  <a:solidFill>
                    <a:srgbClr val="0000FF"/>
                  </a:solidFill>
                  <a:ea typeface="Symbol" pitchFamily="-110" charset="2"/>
                  <a:cs typeface="Symbol" pitchFamily="-110" charset="2"/>
                </a:rPr>
                <a:t>)</a:t>
              </a:r>
              <a:r>
                <a:rPr lang="en-US" altLang="zh-CN" b="1" dirty="0" err="1">
                  <a:solidFill>
                    <a:srgbClr val="0000FF"/>
                  </a:solidFill>
                  <a:ea typeface="Symbol" pitchFamily="-110" charset="2"/>
                  <a:cs typeface="Symbol" pitchFamily="-110" charset="2"/>
                </a:rPr>
                <a:t>|</a:t>
              </a:r>
              <a:r>
                <a:rPr lang="en-US" altLang="zh-CN" b="1" baseline="-25000" dirty="0" err="1">
                  <a:solidFill>
                    <a:srgbClr val="0000FF"/>
                  </a:solidFill>
                  <a:ea typeface="Symbol" pitchFamily="-110" charset="2"/>
                  <a:cs typeface="Symbol" pitchFamily="-110" charset="2"/>
                </a:rPr>
                <a:t>sea</a:t>
              </a:r>
              <a:r>
                <a:rPr lang="en-US" altLang="zh-CN" b="1" baseline="-25000" dirty="0">
                  <a:solidFill>
                    <a:srgbClr val="0000FF"/>
                  </a:solidFill>
                  <a:ea typeface="Symbol" pitchFamily="-110" charset="2"/>
                  <a:cs typeface="Symbol" pitchFamily="-110" charset="2"/>
                </a:rPr>
                <a:t> spray</a:t>
              </a:r>
              <a:r>
                <a:rPr lang="en-US" altLang="zh-CN" b="1" dirty="0">
                  <a:solidFill>
                    <a:srgbClr val="0000FF"/>
                  </a:solidFill>
                  <a:ea typeface="Symbol" pitchFamily="-110" charset="2"/>
                  <a:cs typeface="Symbol" pitchFamily="-110" charset="2"/>
                </a:rPr>
                <a:t> </a:t>
              </a:r>
              <a:r>
                <a:rPr lang="en-US" altLang="zh-CN" b="1" dirty="0" smtClean="0">
                  <a:solidFill>
                    <a:srgbClr val="0000FF"/>
                  </a:solidFill>
                  <a:ea typeface="Symbol" pitchFamily="-110" charset="2"/>
                  <a:cs typeface="Symbol" pitchFamily="-110" charset="2"/>
                </a:rPr>
                <a:t>,</a:t>
              </a:r>
            </a:p>
            <a:p>
              <a:pPr marL="342865" indent="-342865" defTabSz="914305" eaLnBrk="0" fontAlgn="base" hangingPunct="0">
                <a:spcBef>
                  <a:spcPct val="0"/>
                </a:spcBef>
                <a:spcAft>
                  <a:spcPct val="0"/>
                </a:spcAft>
                <a:defRPr/>
              </a:pPr>
              <a:r>
                <a:rPr lang="en-US" altLang="zh-CN" b="1" dirty="0" smtClean="0">
                  <a:solidFill>
                    <a:srgbClr val="0000FF"/>
                  </a:solidFill>
                  <a:ea typeface="Symbol" pitchFamily="-110" charset="2"/>
                  <a:cs typeface="Symbol" pitchFamily="-110" charset="2"/>
                </a:rPr>
                <a:t> 	</a:t>
              </a:r>
              <a:r>
                <a:rPr lang="en-US" altLang="zh-CN" b="1" dirty="0" smtClean="0">
                  <a:solidFill>
                    <a:srgbClr val="0000FF"/>
                  </a:solidFill>
                  <a:latin typeface="Symbol" pitchFamily="-110" charset="2"/>
                  <a:ea typeface="Symbol" pitchFamily="-110" charset="2"/>
                  <a:cs typeface="Symbol" pitchFamily="-110" charset="2"/>
                </a:rPr>
                <a:t>(</a:t>
              </a:r>
              <a:r>
                <a:rPr lang="en-US" altLang="zh-CN" b="1" dirty="0" err="1" smtClean="0">
                  <a:solidFill>
                    <a:srgbClr val="0000FF"/>
                  </a:solidFill>
                  <a:latin typeface="Symbol" pitchFamily="-110" charset="2"/>
                  <a:ea typeface="Symbol" pitchFamily="-110" charset="2"/>
                  <a:cs typeface="Symbol" pitchFamily="-110" charset="2"/>
                </a:rPr>
                <a:t>t</a:t>
              </a:r>
              <a:r>
                <a:rPr lang="en-US" altLang="zh-CN" b="1" baseline="-25000" dirty="0" err="1" smtClean="0">
                  <a:solidFill>
                    <a:srgbClr val="0000FF"/>
                  </a:solidFill>
                  <a:latin typeface="Arial" pitchFamily="-110" charset="0"/>
                  <a:ea typeface="Symbol" pitchFamily="-110" charset="2"/>
                  <a:cs typeface="Symbol" pitchFamily="-110" charset="2"/>
                </a:rPr>
                <a:t>cx</a:t>
              </a:r>
              <a:r>
                <a:rPr lang="en-US" altLang="zh-CN" b="1" dirty="0">
                  <a:solidFill>
                    <a:srgbClr val="0000FF"/>
                  </a:solidFill>
                  <a:latin typeface="Symbol" pitchFamily="-110" charset="2"/>
                  <a:ea typeface="Symbol" pitchFamily="-110" charset="2"/>
                  <a:cs typeface="Symbol" pitchFamily="-110" charset="2"/>
                </a:rPr>
                <a:t>, </a:t>
              </a:r>
              <a:r>
                <a:rPr lang="en-US" altLang="zh-CN" b="1" dirty="0" err="1" smtClean="0">
                  <a:solidFill>
                    <a:srgbClr val="0000FF"/>
                  </a:solidFill>
                  <a:latin typeface="Symbol" pitchFamily="-110" charset="2"/>
                  <a:ea typeface="Symbol" pitchFamily="-110" charset="2"/>
                  <a:cs typeface="Symbol" pitchFamily="-110" charset="2"/>
                </a:rPr>
                <a:t>t</a:t>
              </a:r>
              <a:r>
                <a:rPr lang="en-US" altLang="zh-CN" b="1" baseline="-25000" dirty="0" err="1" smtClean="0">
                  <a:solidFill>
                    <a:srgbClr val="0000FF"/>
                  </a:solidFill>
                  <a:latin typeface="Arial" pitchFamily="-110" charset="0"/>
                  <a:ea typeface="Symbol" pitchFamily="-110" charset="2"/>
                  <a:cs typeface="Symbol" pitchFamily="-110" charset="2"/>
                </a:rPr>
                <a:t>cy</a:t>
              </a:r>
              <a:r>
                <a:rPr lang="en-US" altLang="zh-CN" b="1" dirty="0" smtClean="0">
                  <a:solidFill>
                    <a:srgbClr val="0000FF"/>
                  </a:solidFill>
                  <a:latin typeface="Arial" pitchFamily="-110" charset="0"/>
                  <a:ea typeface="Symbol" pitchFamily="-110" charset="2"/>
                  <a:cs typeface="Symbol" pitchFamily="-110" charset="2"/>
                </a:rPr>
                <a:t>) = wave dissipation</a:t>
              </a:r>
              <a:endParaRPr lang="en-US" altLang="zh-CN" b="1" dirty="0" smtClean="0">
                <a:solidFill>
                  <a:srgbClr val="0000FF"/>
                </a:solidFill>
                <a:ea typeface="Symbol" pitchFamily="-110" charset="2"/>
                <a:cs typeface="Symbol" pitchFamily="-110" charset="2"/>
              </a:endParaRPr>
            </a:p>
            <a:p>
              <a:pPr marL="342865" indent="-342865" defTabSz="914305" eaLnBrk="0" fontAlgn="base" hangingPunct="0">
                <a:spcBef>
                  <a:spcPct val="0"/>
                </a:spcBef>
                <a:spcAft>
                  <a:spcPct val="0"/>
                </a:spcAft>
                <a:defRPr/>
              </a:pPr>
              <a:r>
                <a:rPr lang="en-US" altLang="zh-CN" b="1" dirty="0" smtClean="0">
                  <a:solidFill>
                    <a:srgbClr val="0000FF"/>
                  </a:solidFill>
                  <a:ea typeface="Symbol" pitchFamily="-110" charset="2"/>
                  <a:cs typeface="Symbol" pitchFamily="-110" charset="2"/>
                </a:rPr>
                <a:t>	SH and LH fluxes</a:t>
              </a:r>
            </a:p>
            <a:p>
              <a:pPr marL="342865" indent="-342865" defTabSz="914305" eaLnBrk="0" fontAlgn="base" hangingPunct="0">
                <a:spcBef>
                  <a:spcPct val="0"/>
                </a:spcBef>
                <a:spcAft>
                  <a:spcPct val="0"/>
                </a:spcAft>
                <a:defRPr/>
              </a:pPr>
              <a:r>
                <a:rPr lang="en-US" altLang="zh-CN" b="1" dirty="0" smtClean="0">
                  <a:solidFill>
                    <a:srgbClr val="0000FF"/>
                  </a:solidFill>
                  <a:ea typeface="Symbol" pitchFamily="-110" charset="2"/>
                  <a:cs typeface="Symbol" pitchFamily="-110" charset="2"/>
                </a:rPr>
                <a:t>	spray</a:t>
              </a:r>
              <a:r>
                <a:rPr lang="en-US" altLang="zh-CN" b="1" dirty="0">
                  <a:solidFill>
                    <a:srgbClr val="0000FF"/>
                  </a:solidFill>
                  <a:ea typeface="Symbol" pitchFamily="-110" charset="2"/>
                  <a:cs typeface="Symbol" pitchFamily="-110" charset="2"/>
                </a:rPr>
                <a:t>/bubble generation and effects </a:t>
              </a:r>
              <a:r>
                <a:rPr lang="en-US" altLang="zh-CN" b="1" dirty="0" smtClean="0">
                  <a:solidFill>
                    <a:srgbClr val="0000FF"/>
                  </a:solidFill>
                  <a:ea typeface="Symbol" pitchFamily="-110" charset="2"/>
                  <a:cs typeface="Symbol" pitchFamily="-110" charset="2"/>
                </a:rPr>
                <a:t>on momentum, SH</a:t>
              </a:r>
              <a:r>
                <a:rPr lang="en-US" altLang="zh-CN" b="1" dirty="0">
                  <a:solidFill>
                    <a:srgbClr val="0000FF"/>
                  </a:solidFill>
                  <a:ea typeface="Symbol" pitchFamily="-110" charset="2"/>
                  <a:cs typeface="Symbol" pitchFamily="-110" charset="2"/>
                </a:rPr>
                <a:t>, </a:t>
              </a:r>
              <a:r>
                <a:rPr lang="en-US" altLang="zh-CN" b="1" dirty="0" smtClean="0">
                  <a:solidFill>
                    <a:srgbClr val="0000FF"/>
                  </a:solidFill>
                  <a:ea typeface="Symbol" pitchFamily="-110" charset="2"/>
                  <a:cs typeface="Symbol" pitchFamily="-110" charset="2"/>
                </a:rPr>
                <a:t>LH fluxes, </a:t>
              </a:r>
              <a:r>
                <a:rPr lang="en-US" altLang="zh-CN" b="1" dirty="0">
                  <a:solidFill>
                    <a:srgbClr val="0000FF"/>
                  </a:solidFill>
                  <a:ea typeface="Symbol" pitchFamily="-110" charset="2"/>
                  <a:cs typeface="Symbol" pitchFamily="-110" charset="2"/>
                </a:rPr>
                <a:t>etc.</a:t>
              </a:r>
              <a:endParaRPr lang="en-US" altLang="zh-CN" b="1" baseline="-25000" dirty="0">
                <a:solidFill>
                  <a:srgbClr val="0000FF"/>
                </a:solidFill>
                <a:ea typeface="Symbol" pitchFamily="-110" charset="2"/>
                <a:cs typeface="Symbol" pitchFamily="-110" charset="2"/>
              </a:endParaRPr>
            </a:p>
            <a:p>
              <a:pPr marL="342865" indent="-342865" defTabSz="914305" eaLnBrk="0" fontAlgn="base" hangingPunct="0">
                <a:spcBef>
                  <a:spcPct val="0"/>
                </a:spcBef>
                <a:spcAft>
                  <a:spcPct val="0"/>
                </a:spcAft>
                <a:defRPr/>
              </a:pPr>
              <a:endParaRPr lang="en-US" b="1" dirty="0">
                <a:solidFill>
                  <a:srgbClr val="0000FF"/>
                </a:solidFill>
                <a:latin typeface="Arial" pitchFamily="-110" charset="0"/>
              </a:endParaRPr>
            </a:p>
          </p:txBody>
        </p:sp>
      </p:grpSp>
      <p:sp>
        <p:nvSpPr>
          <p:cNvPr id="55300" name="Line 9"/>
          <p:cNvSpPr>
            <a:spLocks noChangeShapeType="1"/>
          </p:cNvSpPr>
          <p:nvPr/>
        </p:nvSpPr>
        <p:spPr bwMode="auto">
          <a:xfrm flipV="1">
            <a:off x="2286000" y="990600"/>
            <a:ext cx="0" cy="838200"/>
          </a:xfrm>
          <a:prstGeom prst="line">
            <a:avLst/>
          </a:prstGeom>
          <a:noFill/>
          <a:ln w="57150">
            <a:solidFill>
              <a:srgbClr val="0000FF"/>
            </a:solidFill>
            <a:round/>
            <a:headEnd/>
            <a:tailEnd type="triangle" w="med" len="med"/>
          </a:ln>
        </p:spPr>
        <p:txBody>
          <a:bodyPr lIns="91430" tIns="45715" rIns="91430" bIns="45715">
            <a:prstTxWarp prst="textNoShape">
              <a:avLst/>
            </a:prstTxWarp>
          </a:bodyPr>
          <a:lstStyle/>
          <a:p>
            <a:pPr defTabSz="914305" fontAlgn="base">
              <a:spcBef>
                <a:spcPct val="0"/>
              </a:spcBef>
              <a:spcAft>
                <a:spcPct val="0"/>
              </a:spcAft>
            </a:pPr>
            <a:endParaRPr lang="en-US" dirty="0">
              <a:solidFill>
                <a:srgbClr val="000000"/>
              </a:solidFill>
              <a:latin typeface="Arial" pitchFamily="-1" charset="0"/>
            </a:endParaRPr>
          </a:p>
        </p:txBody>
      </p:sp>
      <p:sp>
        <p:nvSpPr>
          <p:cNvPr id="55301" name="Text Box 11"/>
          <p:cNvSpPr txBox="1">
            <a:spLocks noChangeArrowheads="1"/>
          </p:cNvSpPr>
          <p:nvPr/>
        </p:nvSpPr>
        <p:spPr bwMode="auto">
          <a:xfrm>
            <a:off x="-152400" y="1066800"/>
            <a:ext cx="2667000" cy="369888"/>
          </a:xfrm>
          <a:prstGeom prst="rect">
            <a:avLst/>
          </a:prstGeom>
          <a:noFill/>
          <a:ln w="9525">
            <a:noFill/>
            <a:miter lim="800000"/>
            <a:headEnd/>
            <a:tailEnd/>
          </a:ln>
        </p:spPr>
        <p:txBody>
          <a:bodyPr lIns="91430" tIns="45715" rIns="91430" bIns="45715">
            <a:prstTxWarp prst="textNoShape">
              <a:avLst/>
            </a:prstTxWarp>
            <a:spAutoFit/>
          </a:bodyPr>
          <a:lstStyle/>
          <a:p>
            <a:pPr algn="ctr" defTabSz="914305" eaLnBrk="0" fontAlgn="base" hangingPunct="0">
              <a:spcBef>
                <a:spcPct val="50000"/>
              </a:spcBef>
              <a:spcAft>
                <a:spcPct val="0"/>
              </a:spcAft>
            </a:pPr>
            <a:r>
              <a:rPr lang="en-US" altLang="zh-CN" b="1" dirty="0">
                <a:solidFill>
                  <a:srgbClr val="0000FF"/>
                </a:solidFill>
                <a:latin typeface="Symbol" pitchFamily="-1" charset="2"/>
                <a:ea typeface="Symbol" pitchFamily="-1" charset="2"/>
                <a:cs typeface="Symbol" pitchFamily="-1" charset="2"/>
              </a:rPr>
              <a:t>t</a:t>
            </a:r>
            <a:r>
              <a:rPr lang="en-US" altLang="zh-CN" b="1" baseline="-25000" dirty="0">
                <a:solidFill>
                  <a:srgbClr val="0000FF"/>
                </a:solidFill>
                <a:latin typeface="Arial" pitchFamily="-1" charset="0"/>
                <a:ea typeface="Symbol" pitchFamily="-1" charset="2"/>
                <a:cs typeface="Symbol" pitchFamily="-1" charset="2"/>
              </a:rPr>
              <a:t>ax</a:t>
            </a:r>
            <a:r>
              <a:rPr lang="en-US" altLang="zh-CN" b="1" dirty="0">
                <a:solidFill>
                  <a:srgbClr val="0000FF"/>
                </a:solidFill>
                <a:latin typeface="Symbol" pitchFamily="-1" charset="2"/>
                <a:ea typeface="Symbol" pitchFamily="-1" charset="2"/>
                <a:cs typeface="Symbol" pitchFamily="-1" charset="2"/>
              </a:rPr>
              <a:t>, </a:t>
            </a:r>
            <a:r>
              <a:rPr lang="en-US" altLang="zh-CN" b="1" dirty="0" err="1">
                <a:solidFill>
                  <a:srgbClr val="0000FF"/>
                </a:solidFill>
                <a:latin typeface="Symbol" pitchFamily="-1" charset="2"/>
                <a:ea typeface="Symbol" pitchFamily="-1" charset="2"/>
                <a:cs typeface="Symbol" pitchFamily="-1" charset="2"/>
              </a:rPr>
              <a:t>t</a:t>
            </a:r>
            <a:r>
              <a:rPr lang="en-US" altLang="zh-CN" b="1" baseline="-25000" dirty="0" err="1">
                <a:solidFill>
                  <a:srgbClr val="0000FF"/>
                </a:solidFill>
                <a:latin typeface="Arial" pitchFamily="-1" charset="0"/>
                <a:ea typeface="Symbol" pitchFamily="-1" charset="2"/>
                <a:cs typeface="Symbol" pitchFamily="-1" charset="2"/>
              </a:rPr>
              <a:t>ay</a:t>
            </a:r>
            <a:r>
              <a:rPr lang="en-US" altLang="zh-CN" b="1" dirty="0">
                <a:solidFill>
                  <a:srgbClr val="0000FF"/>
                </a:solidFill>
                <a:latin typeface="Symbol" pitchFamily="-1" charset="2"/>
                <a:ea typeface="Symbol" pitchFamily="-1" charset="2"/>
                <a:cs typeface="Symbol" pitchFamily="-1" charset="2"/>
              </a:rPr>
              <a:t>,</a:t>
            </a:r>
            <a:r>
              <a:rPr lang="en-US" altLang="zh-CN" b="1" dirty="0">
                <a:solidFill>
                  <a:srgbClr val="0000FF"/>
                </a:solidFill>
                <a:latin typeface="Arial" pitchFamily="-1" charset="0"/>
                <a:ea typeface="SimSun" pitchFamily="2" charset="-122"/>
                <a:cs typeface="SimSun" pitchFamily="2" charset="-122"/>
              </a:rPr>
              <a:t> </a:t>
            </a:r>
            <a:r>
              <a:rPr lang="en-US" altLang="zh-CN" b="1" dirty="0">
                <a:solidFill>
                  <a:srgbClr val="0000FF"/>
                </a:solidFill>
                <a:ea typeface="SimSun" pitchFamily="2" charset="-122"/>
                <a:cs typeface="SimSun" pitchFamily="2" charset="-122"/>
              </a:rPr>
              <a:t>SH, LH, SST </a:t>
            </a:r>
          </a:p>
        </p:txBody>
      </p:sp>
      <p:sp>
        <p:nvSpPr>
          <p:cNvPr id="55302" name="Line 10"/>
          <p:cNvSpPr>
            <a:spLocks noChangeShapeType="1"/>
          </p:cNvSpPr>
          <p:nvPr/>
        </p:nvSpPr>
        <p:spPr bwMode="auto">
          <a:xfrm>
            <a:off x="2514600" y="990600"/>
            <a:ext cx="0" cy="838200"/>
          </a:xfrm>
          <a:prstGeom prst="line">
            <a:avLst/>
          </a:prstGeom>
          <a:noFill/>
          <a:ln w="57150">
            <a:solidFill>
              <a:schemeClr val="tx1"/>
            </a:solidFill>
            <a:round/>
            <a:headEnd/>
            <a:tailEnd type="triangle" w="med" len="med"/>
          </a:ln>
        </p:spPr>
        <p:txBody>
          <a:bodyPr lIns="91430" tIns="45715" rIns="91430" bIns="45715">
            <a:prstTxWarp prst="textNoShape">
              <a:avLst/>
            </a:prstTxWarp>
          </a:bodyPr>
          <a:lstStyle/>
          <a:p>
            <a:pPr defTabSz="914305" fontAlgn="base">
              <a:spcBef>
                <a:spcPct val="0"/>
              </a:spcBef>
              <a:spcAft>
                <a:spcPct val="0"/>
              </a:spcAft>
            </a:pPr>
            <a:endParaRPr lang="en-US" dirty="0">
              <a:solidFill>
                <a:srgbClr val="000000"/>
              </a:solidFill>
              <a:latin typeface="Arial" pitchFamily="-1" charset="0"/>
            </a:endParaRPr>
          </a:p>
        </p:txBody>
      </p:sp>
      <p:sp>
        <p:nvSpPr>
          <p:cNvPr id="55303" name="Text Box 11"/>
          <p:cNvSpPr txBox="1">
            <a:spLocks noChangeArrowheads="1"/>
          </p:cNvSpPr>
          <p:nvPr/>
        </p:nvSpPr>
        <p:spPr bwMode="auto">
          <a:xfrm>
            <a:off x="2514601" y="1077914"/>
            <a:ext cx="2590800" cy="369887"/>
          </a:xfrm>
          <a:prstGeom prst="rect">
            <a:avLst/>
          </a:prstGeom>
          <a:noFill/>
          <a:ln w="9525">
            <a:noFill/>
            <a:miter lim="800000"/>
            <a:headEnd/>
            <a:tailEnd/>
          </a:ln>
        </p:spPr>
        <p:txBody>
          <a:bodyPr lIns="91430" tIns="45715" rIns="91430" bIns="45715">
            <a:prstTxWarp prst="textNoShape">
              <a:avLst/>
            </a:prstTxWarp>
            <a:spAutoFit/>
          </a:bodyPr>
          <a:lstStyle/>
          <a:p>
            <a:pPr algn="ctr" defTabSz="914305" eaLnBrk="0" fontAlgn="base" hangingPunct="0">
              <a:spcBef>
                <a:spcPct val="50000"/>
              </a:spcBef>
              <a:spcAft>
                <a:spcPct val="0"/>
              </a:spcAft>
            </a:pPr>
            <a:r>
              <a:rPr lang="en-US" altLang="zh-CN" b="1" dirty="0" err="1">
                <a:solidFill>
                  <a:srgbClr val="000000"/>
                </a:solidFill>
                <a:ea typeface="SimSun" pitchFamily="2" charset="-122"/>
                <a:cs typeface="SimSun" pitchFamily="2" charset="-122"/>
              </a:rPr>
              <a:t>u</a:t>
            </a:r>
            <a:r>
              <a:rPr lang="en-US" altLang="zh-CN" b="1" dirty="0">
                <a:solidFill>
                  <a:srgbClr val="000000"/>
                </a:solidFill>
                <a:ea typeface="SimSun" pitchFamily="2" charset="-122"/>
                <a:cs typeface="SimSun" pitchFamily="2" charset="-122"/>
              </a:rPr>
              <a:t>, </a:t>
            </a:r>
            <a:r>
              <a:rPr lang="en-US" altLang="zh-CN" b="1" dirty="0" err="1">
                <a:solidFill>
                  <a:srgbClr val="000000"/>
                </a:solidFill>
                <a:ea typeface="SimSun" pitchFamily="2" charset="-122"/>
                <a:cs typeface="SimSun" pitchFamily="2" charset="-122"/>
              </a:rPr>
              <a:t>v</a:t>
            </a:r>
            <a:r>
              <a:rPr lang="en-US" altLang="zh-CN" b="1" dirty="0">
                <a:solidFill>
                  <a:srgbClr val="000000"/>
                </a:solidFill>
                <a:ea typeface="SimSun" pitchFamily="2" charset="-122"/>
                <a:cs typeface="SimSun" pitchFamily="2" charset="-122"/>
              </a:rPr>
              <a:t>, T</a:t>
            </a:r>
            <a:r>
              <a:rPr lang="en-US" altLang="zh-CN" b="1" baseline="-25000" dirty="0">
                <a:solidFill>
                  <a:srgbClr val="000000"/>
                </a:solidFill>
                <a:ea typeface="SimSun" pitchFamily="2" charset="-122"/>
                <a:cs typeface="SimSun" pitchFamily="2" charset="-122"/>
              </a:rPr>
              <a:t>a</a:t>
            </a:r>
            <a:r>
              <a:rPr lang="en-US" altLang="zh-CN" b="1" dirty="0">
                <a:solidFill>
                  <a:srgbClr val="000000"/>
                </a:solidFill>
                <a:ea typeface="SimSun" pitchFamily="2" charset="-122"/>
                <a:cs typeface="SimSun" pitchFamily="2" charset="-122"/>
              </a:rPr>
              <a:t>, </a:t>
            </a:r>
            <a:r>
              <a:rPr lang="en-US" altLang="zh-CN" b="1" dirty="0" err="1">
                <a:solidFill>
                  <a:srgbClr val="000000"/>
                </a:solidFill>
                <a:ea typeface="SimSun" pitchFamily="2" charset="-122"/>
                <a:cs typeface="SimSun" pitchFamily="2" charset="-122"/>
              </a:rPr>
              <a:t>q</a:t>
            </a:r>
            <a:r>
              <a:rPr lang="en-US" altLang="zh-CN" b="1" baseline="-25000" dirty="0" err="1">
                <a:solidFill>
                  <a:srgbClr val="000000"/>
                </a:solidFill>
                <a:ea typeface="SimSun" pitchFamily="2" charset="-122"/>
                <a:cs typeface="SimSun" pitchFamily="2" charset="-122"/>
              </a:rPr>
              <a:t>a</a:t>
            </a:r>
            <a:r>
              <a:rPr lang="en-US" altLang="zh-CN" b="1" dirty="0">
                <a:solidFill>
                  <a:srgbClr val="000000"/>
                </a:solidFill>
                <a:ea typeface="SimSun" pitchFamily="2" charset="-122"/>
                <a:cs typeface="SimSun" pitchFamily="2" charset="-122"/>
              </a:rPr>
              <a:t>, </a:t>
            </a:r>
            <a:r>
              <a:rPr lang="en-US" altLang="zh-CN" b="1" dirty="0" err="1">
                <a:solidFill>
                  <a:srgbClr val="000000"/>
                </a:solidFill>
                <a:ea typeface="SimSun" pitchFamily="2" charset="-122"/>
                <a:cs typeface="SimSun" pitchFamily="2" charset="-122"/>
              </a:rPr>
              <a:t>p</a:t>
            </a:r>
            <a:r>
              <a:rPr lang="en-US" altLang="zh-CN" b="1" dirty="0">
                <a:solidFill>
                  <a:srgbClr val="000000"/>
                </a:solidFill>
                <a:ea typeface="SimSun" pitchFamily="2" charset="-122"/>
                <a:cs typeface="SimSun" pitchFamily="2" charset="-122"/>
              </a:rPr>
              <a:t>, </a:t>
            </a:r>
            <a:r>
              <a:rPr lang="en-US" altLang="zh-CN" b="1" dirty="0" err="1">
                <a:solidFill>
                  <a:srgbClr val="000000"/>
                </a:solidFill>
                <a:ea typeface="SimSun" pitchFamily="2" charset="-122"/>
                <a:cs typeface="SimSun" pitchFamily="2" charset="-122"/>
              </a:rPr>
              <a:t>Q</a:t>
            </a:r>
            <a:r>
              <a:rPr lang="en-US" altLang="zh-CN" b="1" baseline="-25000" dirty="0" err="1">
                <a:solidFill>
                  <a:srgbClr val="000000"/>
                </a:solidFill>
                <a:ea typeface="SimSun" pitchFamily="2" charset="-122"/>
                <a:cs typeface="SimSun" pitchFamily="2" charset="-122"/>
              </a:rPr>
              <a:t>rad</a:t>
            </a:r>
            <a:r>
              <a:rPr lang="en-US" altLang="zh-CN" b="1" dirty="0">
                <a:solidFill>
                  <a:srgbClr val="000000"/>
                </a:solidFill>
                <a:ea typeface="SimSun" pitchFamily="2" charset="-122"/>
                <a:cs typeface="SimSun" pitchFamily="2" charset="-122"/>
              </a:rPr>
              <a:t>, rain </a:t>
            </a:r>
          </a:p>
        </p:txBody>
      </p:sp>
      <p:sp>
        <p:nvSpPr>
          <p:cNvPr id="55304" name="Line 9"/>
          <p:cNvSpPr>
            <a:spLocks noChangeShapeType="1"/>
          </p:cNvSpPr>
          <p:nvPr/>
        </p:nvSpPr>
        <p:spPr bwMode="auto">
          <a:xfrm flipV="1">
            <a:off x="7162800" y="990600"/>
            <a:ext cx="0" cy="838200"/>
          </a:xfrm>
          <a:prstGeom prst="line">
            <a:avLst/>
          </a:prstGeom>
          <a:noFill/>
          <a:ln w="57150">
            <a:solidFill>
              <a:srgbClr val="0000FF"/>
            </a:solidFill>
            <a:round/>
            <a:headEnd/>
            <a:tailEnd type="triangle" w="med" len="med"/>
          </a:ln>
        </p:spPr>
        <p:txBody>
          <a:bodyPr lIns="91430" tIns="45715" rIns="91430" bIns="45715">
            <a:prstTxWarp prst="textNoShape">
              <a:avLst/>
            </a:prstTxWarp>
          </a:bodyPr>
          <a:lstStyle/>
          <a:p>
            <a:pPr defTabSz="914305" fontAlgn="base">
              <a:spcBef>
                <a:spcPct val="0"/>
              </a:spcBef>
              <a:spcAft>
                <a:spcPct val="0"/>
              </a:spcAft>
            </a:pPr>
            <a:endParaRPr lang="en-US" dirty="0">
              <a:solidFill>
                <a:srgbClr val="000000"/>
              </a:solidFill>
              <a:latin typeface="Arial" pitchFamily="-1" charset="0"/>
            </a:endParaRPr>
          </a:p>
        </p:txBody>
      </p:sp>
      <p:sp>
        <p:nvSpPr>
          <p:cNvPr id="55305" name="Text Box 11"/>
          <p:cNvSpPr txBox="1">
            <a:spLocks noChangeArrowheads="1"/>
          </p:cNvSpPr>
          <p:nvPr/>
        </p:nvSpPr>
        <p:spPr bwMode="auto">
          <a:xfrm>
            <a:off x="7010400" y="1066800"/>
            <a:ext cx="2057400" cy="369888"/>
          </a:xfrm>
          <a:prstGeom prst="rect">
            <a:avLst/>
          </a:prstGeom>
          <a:noFill/>
          <a:ln w="9525">
            <a:noFill/>
            <a:miter lim="800000"/>
            <a:headEnd/>
            <a:tailEnd/>
          </a:ln>
        </p:spPr>
        <p:txBody>
          <a:bodyPr lIns="91430" tIns="45715" rIns="91430" bIns="45715">
            <a:prstTxWarp prst="textNoShape">
              <a:avLst/>
            </a:prstTxWarp>
            <a:spAutoFit/>
          </a:bodyPr>
          <a:lstStyle/>
          <a:p>
            <a:pPr algn="ctr" defTabSz="914305" eaLnBrk="0" fontAlgn="base" hangingPunct="0">
              <a:spcBef>
                <a:spcPct val="50000"/>
              </a:spcBef>
              <a:spcAft>
                <a:spcPct val="0"/>
              </a:spcAft>
            </a:pPr>
            <a:r>
              <a:rPr lang="en-US" altLang="zh-CN" b="1" dirty="0">
                <a:solidFill>
                  <a:srgbClr val="0000FF"/>
                </a:solidFill>
                <a:ea typeface="SimSun" pitchFamily="2" charset="-122"/>
                <a:cs typeface="SimSun" pitchFamily="2" charset="-122"/>
              </a:rPr>
              <a:t> </a:t>
            </a:r>
            <a:r>
              <a:rPr lang="en-US" altLang="zh-CN" b="1" dirty="0" err="1" smtClean="0">
                <a:solidFill>
                  <a:srgbClr val="0000FF"/>
                </a:solidFill>
                <a:latin typeface="Symbol" pitchFamily="-1" charset="2"/>
                <a:ea typeface="Symbol" pitchFamily="-1" charset="2"/>
                <a:cs typeface="Symbol" pitchFamily="-1" charset="2"/>
              </a:rPr>
              <a:t>t</a:t>
            </a:r>
            <a:r>
              <a:rPr lang="en-US" altLang="zh-CN" b="1" baseline="-25000" dirty="0" err="1">
                <a:solidFill>
                  <a:srgbClr val="0000FF"/>
                </a:solidFill>
                <a:latin typeface="Arial" pitchFamily="-1" charset="0"/>
                <a:ea typeface="SimSun" pitchFamily="2" charset="-122"/>
                <a:cs typeface="SimSun" pitchFamily="2" charset="-122"/>
              </a:rPr>
              <a:t>c</a:t>
            </a:r>
            <a:r>
              <a:rPr lang="en-US" altLang="zh-CN" b="1" baseline="-25000" dirty="0" err="1" smtClean="0">
                <a:solidFill>
                  <a:srgbClr val="0000FF"/>
                </a:solidFill>
                <a:latin typeface="Arial" pitchFamily="-1" charset="0"/>
                <a:ea typeface="SimSun" pitchFamily="2" charset="-122"/>
                <a:cs typeface="SimSun" pitchFamily="2" charset="-122"/>
              </a:rPr>
              <a:t>x</a:t>
            </a:r>
            <a:r>
              <a:rPr lang="en-US" altLang="zh-CN" b="1" dirty="0">
                <a:solidFill>
                  <a:srgbClr val="0000FF"/>
                </a:solidFill>
                <a:latin typeface="Symbol" pitchFamily="-1" charset="2"/>
                <a:ea typeface="Symbol" pitchFamily="-1" charset="2"/>
                <a:cs typeface="Symbol" pitchFamily="-1" charset="2"/>
              </a:rPr>
              <a:t>, </a:t>
            </a:r>
            <a:r>
              <a:rPr lang="en-US" altLang="zh-CN" b="1" dirty="0" err="1" smtClean="0">
                <a:solidFill>
                  <a:srgbClr val="0000FF"/>
                </a:solidFill>
                <a:latin typeface="Symbol" pitchFamily="-1" charset="2"/>
                <a:ea typeface="Symbol" pitchFamily="-1" charset="2"/>
                <a:cs typeface="Symbol" pitchFamily="-1" charset="2"/>
              </a:rPr>
              <a:t>t</a:t>
            </a:r>
            <a:r>
              <a:rPr lang="en-US" altLang="zh-CN" b="1" baseline="-25000" dirty="0" err="1">
                <a:solidFill>
                  <a:srgbClr val="0000FF"/>
                </a:solidFill>
                <a:latin typeface="Arial" pitchFamily="-1" charset="0"/>
                <a:ea typeface="SimSun" pitchFamily="2" charset="-122"/>
                <a:cs typeface="SimSun" pitchFamily="2" charset="-122"/>
              </a:rPr>
              <a:t>c</a:t>
            </a:r>
            <a:r>
              <a:rPr lang="en-US" altLang="zh-CN" b="1" baseline="-25000" dirty="0" err="1" smtClean="0">
                <a:solidFill>
                  <a:srgbClr val="0000FF"/>
                </a:solidFill>
                <a:latin typeface="Arial" pitchFamily="-1" charset="0"/>
                <a:ea typeface="SimSun" pitchFamily="2" charset="-122"/>
                <a:cs typeface="SimSun" pitchFamily="2" charset="-122"/>
              </a:rPr>
              <a:t>y</a:t>
            </a:r>
            <a:r>
              <a:rPr lang="en-US" altLang="zh-CN" b="1" dirty="0">
                <a:solidFill>
                  <a:srgbClr val="0000FF"/>
                </a:solidFill>
                <a:latin typeface="Symbol" pitchFamily="-1" charset="2"/>
                <a:ea typeface="Symbol" pitchFamily="-1" charset="2"/>
                <a:cs typeface="Symbol" pitchFamily="-1" charset="2"/>
              </a:rPr>
              <a:t>,</a:t>
            </a:r>
            <a:r>
              <a:rPr lang="en-US" altLang="zh-CN" b="1" dirty="0">
                <a:solidFill>
                  <a:srgbClr val="000000"/>
                </a:solidFill>
                <a:ea typeface="SimSun" pitchFamily="2" charset="-122"/>
                <a:cs typeface="SimSun" pitchFamily="2" charset="-122"/>
              </a:rPr>
              <a:t> </a:t>
            </a:r>
            <a:r>
              <a:rPr lang="en-US" altLang="zh-CN" b="1" dirty="0" err="1">
                <a:solidFill>
                  <a:srgbClr val="0000FF"/>
                </a:solidFill>
                <a:ea typeface="SimSun" pitchFamily="2" charset="-122"/>
                <a:cs typeface="SimSun" pitchFamily="2" charset="-122"/>
              </a:rPr>
              <a:t>Q</a:t>
            </a:r>
            <a:r>
              <a:rPr lang="en-US" altLang="zh-CN" b="1" baseline="-25000" dirty="0" err="1">
                <a:solidFill>
                  <a:srgbClr val="0000FF"/>
                </a:solidFill>
                <a:ea typeface="SimSun" pitchFamily="2" charset="-122"/>
                <a:cs typeface="SimSun" pitchFamily="2" charset="-122"/>
              </a:rPr>
              <a:t>rad</a:t>
            </a:r>
            <a:r>
              <a:rPr lang="en-US" altLang="zh-CN" b="1" dirty="0">
                <a:solidFill>
                  <a:srgbClr val="0000FF"/>
                </a:solidFill>
                <a:ea typeface="SimSun" pitchFamily="2" charset="-122"/>
                <a:cs typeface="SimSun" pitchFamily="2" charset="-122"/>
              </a:rPr>
              <a:t>, rain</a:t>
            </a:r>
          </a:p>
        </p:txBody>
      </p:sp>
      <p:sp>
        <p:nvSpPr>
          <p:cNvPr id="55306" name="Line 10"/>
          <p:cNvSpPr>
            <a:spLocks noChangeShapeType="1"/>
          </p:cNvSpPr>
          <p:nvPr/>
        </p:nvSpPr>
        <p:spPr bwMode="auto">
          <a:xfrm>
            <a:off x="6934200" y="990600"/>
            <a:ext cx="0" cy="838200"/>
          </a:xfrm>
          <a:prstGeom prst="line">
            <a:avLst/>
          </a:prstGeom>
          <a:noFill/>
          <a:ln w="57150">
            <a:solidFill>
              <a:schemeClr val="tx1"/>
            </a:solidFill>
            <a:round/>
            <a:headEnd/>
            <a:tailEnd type="triangle" w="med" len="med"/>
          </a:ln>
        </p:spPr>
        <p:txBody>
          <a:bodyPr lIns="91430" tIns="45715" rIns="91430" bIns="45715">
            <a:prstTxWarp prst="textNoShape">
              <a:avLst/>
            </a:prstTxWarp>
          </a:bodyPr>
          <a:lstStyle/>
          <a:p>
            <a:pPr defTabSz="914305" fontAlgn="base">
              <a:spcBef>
                <a:spcPct val="0"/>
              </a:spcBef>
              <a:spcAft>
                <a:spcPct val="0"/>
              </a:spcAft>
            </a:pPr>
            <a:endParaRPr lang="en-US" dirty="0">
              <a:solidFill>
                <a:srgbClr val="000000"/>
              </a:solidFill>
              <a:latin typeface="Arial" pitchFamily="-1" charset="0"/>
            </a:endParaRPr>
          </a:p>
        </p:txBody>
      </p:sp>
      <p:sp>
        <p:nvSpPr>
          <p:cNvPr id="55307" name="Text Box 11"/>
          <p:cNvSpPr txBox="1">
            <a:spLocks noChangeArrowheads="1"/>
          </p:cNvSpPr>
          <p:nvPr/>
        </p:nvSpPr>
        <p:spPr bwMode="auto">
          <a:xfrm>
            <a:off x="5105401" y="1154113"/>
            <a:ext cx="2057400" cy="369887"/>
          </a:xfrm>
          <a:prstGeom prst="rect">
            <a:avLst/>
          </a:prstGeom>
          <a:noFill/>
          <a:ln w="9525">
            <a:noFill/>
            <a:miter lim="800000"/>
            <a:headEnd/>
            <a:tailEnd/>
          </a:ln>
        </p:spPr>
        <p:txBody>
          <a:bodyPr lIns="91430" tIns="45715" rIns="91430" bIns="45715">
            <a:prstTxWarp prst="textNoShape">
              <a:avLst/>
            </a:prstTxWarp>
            <a:spAutoFit/>
          </a:bodyPr>
          <a:lstStyle/>
          <a:p>
            <a:pPr algn="ctr" defTabSz="914305" eaLnBrk="0" fontAlgn="base" hangingPunct="0">
              <a:spcBef>
                <a:spcPct val="50000"/>
              </a:spcBef>
              <a:spcAft>
                <a:spcPct val="0"/>
              </a:spcAft>
            </a:pPr>
            <a:r>
              <a:rPr lang="en-US" altLang="zh-CN" b="1" dirty="0">
                <a:solidFill>
                  <a:srgbClr val="000000"/>
                </a:solidFill>
                <a:ea typeface="SimSun" pitchFamily="2" charset="-122"/>
                <a:cs typeface="SimSun" pitchFamily="2" charset="-122"/>
              </a:rPr>
              <a:t>SST, SSH, SSC </a:t>
            </a:r>
          </a:p>
        </p:txBody>
      </p:sp>
      <p:sp>
        <p:nvSpPr>
          <p:cNvPr id="22" name="Text Box 17"/>
          <p:cNvSpPr txBox="1">
            <a:spLocks noChangeArrowheads="1"/>
          </p:cNvSpPr>
          <p:nvPr/>
        </p:nvSpPr>
        <p:spPr bwMode="auto">
          <a:xfrm>
            <a:off x="1549401" y="1927225"/>
            <a:ext cx="6096000" cy="460375"/>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lIns="91430" tIns="45715" rIns="91430" bIns="45715">
            <a:prstTxWarp prst="textNoShape">
              <a:avLst/>
            </a:prstTxWarp>
            <a:spAutoFit/>
          </a:bodyPr>
          <a:lstStyle/>
          <a:p>
            <a:pPr algn="ctr" defTabSz="914305" eaLnBrk="0" fontAlgn="base" hangingPunct="0">
              <a:spcBef>
                <a:spcPct val="50000"/>
              </a:spcBef>
              <a:spcAft>
                <a:spcPct val="0"/>
              </a:spcAft>
              <a:defRPr/>
            </a:pPr>
            <a:r>
              <a:rPr lang="en-US" altLang="zh-CN" sz="2400" b="1" u="sng" dirty="0">
                <a:solidFill>
                  <a:srgbClr val="0000FF"/>
                </a:solidFill>
                <a:ea typeface="SimSun" pitchFamily="2" charset="-122"/>
                <a:cs typeface="SimSun" pitchFamily="2" charset="-122"/>
              </a:rPr>
              <a:t>Unified Air-Sea Interface Module</a:t>
            </a:r>
            <a:endParaRPr lang="en-US" altLang="zh-CN" sz="2400" u="sng" dirty="0">
              <a:solidFill>
                <a:srgbClr val="0000FF"/>
              </a:solidFill>
              <a:ea typeface="SimSun" pitchFamily="2" charset="-122"/>
              <a:cs typeface="SimSun" pitchFamily="2" charset="-122"/>
            </a:endParaRPr>
          </a:p>
        </p:txBody>
      </p:sp>
      <p:sp>
        <p:nvSpPr>
          <p:cNvPr id="21" name="Frame 20"/>
          <p:cNvSpPr/>
          <p:nvPr/>
        </p:nvSpPr>
        <p:spPr bwMode="auto">
          <a:xfrm>
            <a:off x="1092200" y="1524000"/>
            <a:ext cx="6997700" cy="3897313"/>
          </a:xfrm>
          <a:prstGeom prst="frame">
            <a:avLst>
              <a:gd name="adj1" fmla="val 1746"/>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eaLnBrk="0" fontAlgn="base" hangingPunct="0">
              <a:spcBef>
                <a:spcPct val="0"/>
              </a:spcBef>
              <a:spcAft>
                <a:spcPct val="0"/>
              </a:spcAft>
            </a:pPr>
            <a:endParaRPr lang="en-US" b="1" dirty="0">
              <a:latin typeface="Arial" pitchFamily="-110"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Rectangle 195"/>
          <p:cNvSpPr>
            <a:spLocks noChangeArrowheads="1"/>
          </p:cNvSpPr>
          <p:nvPr/>
        </p:nvSpPr>
        <p:spPr bwMode="auto">
          <a:xfrm>
            <a:off x="304800" y="3530601"/>
            <a:ext cx="8509000" cy="2082800"/>
          </a:xfrm>
          <a:prstGeom prst="rect">
            <a:avLst/>
          </a:prstGeom>
          <a:solidFill>
            <a:srgbClr val="FF9194"/>
          </a:solidFill>
          <a:ln w="25400">
            <a:solidFill>
              <a:schemeClr val="tx1"/>
            </a:solidFill>
            <a:round/>
            <a:headEnd/>
            <a:tailEnd/>
          </a:ln>
          <a:effectLst>
            <a:outerShdw blurRad="63500" dist="23000" dir="5400000" rotWithShape="0">
              <a:srgbClr val="000000">
                <a:alpha val="34999"/>
              </a:srgbClr>
            </a:outerShdw>
          </a:effectLst>
        </p:spPr>
        <p:txBody>
          <a:bodyPr lIns="91430" tIns="45715" rIns="91430" bIns="45715"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grpSp>
        <p:nvGrpSpPr>
          <p:cNvPr id="2" name="Group 70"/>
          <p:cNvGrpSpPr>
            <a:grpSpLocks/>
          </p:cNvGrpSpPr>
          <p:nvPr/>
        </p:nvGrpSpPr>
        <p:grpSpPr bwMode="auto">
          <a:xfrm>
            <a:off x="0" y="1169988"/>
            <a:ext cx="9144000" cy="122237"/>
            <a:chOff x="0" y="737"/>
            <a:chExt cx="5760" cy="77"/>
          </a:xfrm>
        </p:grpSpPr>
        <p:sp>
          <p:nvSpPr>
            <p:cNvPr id="57420" name="Line 71"/>
            <p:cNvSpPr>
              <a:spLocks noChangeShapeType="1"/>
            </p:cNvSpPr>
            <p:nvPr/>
          </p:nvSpPr>
          <p:spPr bwMode="auto">
            <a:xfrm flipV="1">
              <a:off x="0" y="737"/>
              <a:ext cx="5760" cy="19"/>
            </a:xfrm>
            <a:prstGeom prst="line">
              <a:avLst/>
            </a:prstGeom>
            <a:noFill/>
            <a:ln w="38100">
              <a:solidFill>
                <a:srgbClr val="000099"/>
              </a:solidFill>
              <a:round/>
              <a:headEnd/>
              <a:tailEnd/>
            </a:ln>
          </p:spPr>
          <p:txBody>
            <a:bodyPr>
              <a:prstTxWarp prst="textNoShape">
                <a:avLst/>
              </a:prstTxWarp>
            </a:bodyPr>
            <a:lstStyle/>
            <a:p>
              <a:pPr defTabSz="914305" fontAlgn="base">
                <a:spcBef>
                  <a:spcPct val="0"/>
                </a:spcBef>
                <a:spcAft>
                  <a:spcPct val="0"/>
                </a:spcAft>
              </a:pPr>
              <a:endParaRPr lang="en-US" dirty="0">
                <a:solidFill>
                  <a:srgbClr val="000000"/>
                </a:solidFill>
                <a:ea typeface="Arial" pitchFamily="-1" charset="0"/>
              </a:endParaRPr>
            </a:p>
          </p:txBody>
        </p:sp>
        <p:sp>
          <p:nvSpPr>
            <p:cNvPr id="57421" name="Line 72"/>
            <p:cNvSpPr>
              <a:spLocks noChangeShapeType="1"/>
            </p:cNvSpPr>
            <p:nvPr/>
          </p:nvSpPr>
          <p:spPr bwMode="auto">
            <a:xfrm flipV="1">
              <a:off x="0" y="795"/>
              <a:ext cx="5760" cy="19"/>
            </a:xfrm>
            <a:prstGeom prst="line">
              <a:avLst/>
            </a:prstGeom>
            <a:noFill/>
            <a:ln w="38100">
              <a:solidFill>
                <a:srgbClr val="FFCC00"/>
              </a:solidFill>
              <a:round/>
              <a:headEnd/>
              <a:tailEnd/>
            </a:ln>
          </p:spPr>
          <p:txBody>
            <a:bodyPr>
              <a:prstTxWarp prst="textNoShape">
                <a:avLst/>
              </a:prstTxWarp>
            </a:bodyPr>
            <a:lstStyle/>
            <a:p>
              <a:pPr defTabSz="914305" fontAlgn="base">
                <a:spcBef>
                  <a:spcPct val="0"/>
                </a:spcBef>
                <a:spcAft>
                  <a:spcPct val="0"/>
                </a:spcAft>
              </a:pPr>
              <a:endParaRPr lang="en-US" dirty="0">
                <a:solidFill>
                  <a:srgbClr val="000000"/>
                </a:solidFill>
                <a:ea typeface="Arial" pitchFamily="-1" charset="0"/>
              </a:endParaRPr>
            </a:p>
          </p:txBody>
        </p:sp>
      </p:grpSp>
      <p:sp>
        <p:nvSpPr>
          <p:cNvPr id="8267" name="Rectangle 75"/>
          <p:cNvSpPr>
            <a:spLocks noChangeArrowheads="1"/>
          </p:cNvSpPr>
          <p:nvPr/>
        </p:nvSpPr>
        <p:spPr bwMode="auto">
          <a:xfrm>
            <a:off x="1101726" y="236539"/>
            <a:ext cx="6761163" cy="942975"/>
          </a:xfrm>
          <a:prstGeom prst="rect">
            <a:avLst/>
          </a:prstGeom>
          <a:noFill/>
          <a:ln w="9525">
            <a:noFill/>
            <a:miter lim="800000"/>
            <a:headEnd/>
            <a:tailEnd/>
          </a:ln>
          <a:effectLst/>
        </p:spPr>
        <p:txBody>
          <a:bodyPr lIns="91430" tIns="45715" rIns="91430" bIns="45715" anchor="ctr"/>
          <a:lstStyle/>
          <a:p>
            <a:pPr algn="ctr" defTabSz="914305" fontAlgn="base">
              <a:spcBef>
                <a:spcPct val="0"/>
              </a:spcBef>
              <a:spcAft>
                <a:spcPct val="0"/>
              </a:spcAft>
              <a:defRPr/>
            </a:pPr>
            <a:r>
              <a:rPr lang="en-US" sz="2800" b="1" dirty="0">
                <a:solidFill>
                  <a:srgbClr val="000099"/>
                </a:solidFill>
                <a:effectLst>
                  <a:outerShdw blurRad="38100" dist="38100" dir="2700000" algn="tl">
                    <a:srgbClr val="C0C0C0"/>
                  </a:outerShdw>
                </a:effectLst>
                <a:ea typeface="Arial" charset="0"/>
              </a:rPr>
              <a:t>ESMF Based Software Architecture</a:t>
            </a:r>
          </a:p>
        </p:txBody>
      </p:sp>
      <p:grpSp>
        <p:nvGrpSpPr>
          <p:cNvPr id="3" name="Group 74"/>
          <p:cNvGrpSpPr>
            <a:grpSpLocks/>
          </p:cNvGrpSpPr>
          <p:nvPr/>
        </p:nvGrpSpPr>
        <p:grpSpPr bwMode="auto">
          <a:xfrm>
            <a:off x="7126289" y="1566863"/>
            <a:ext cx="1687512" cy="1482016"/>
            <a:chOff x="7126288" y="1591733"/>
            <a:chExt cx="1687513" cy="1482538"/>
          </a:xfrm>
        </p:grpSpPr>
        <p:sp>
          <p:nvSpPr>
            <p:cNvPr id="82" name="Rectangle 81"/>
            <p:cNvSpPr>
              <a:spLocks noChangeArrowheads="1"/>
            </p:cNvSpPr>
            <p:nvPr/>
          </p:nvSpPr>
          <p:spPr bwMode="auto">
            <a:xfrm>
              <a:off x="7126288" y="1591733"/>
              <a:ext cx="1687513" cy="1475306"/>
            </a:xfrm>
            <a:prstGeom prst="rect">
              <a:avLst/>
            </a:prstGeom>
            <a:solidFill>
              <a:srgbClr val="C5E6E8"/>
            </a:solidFill>
            <a:ln w="25400">
              <a:solidFill>
                <a:schemeClr val="tx1"/>
              </a:solidFill>
              <a:round/>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57407" name="TextBox 82"/>
            <p:cNvSpPr txBox="1">
              <a:spLocks noChangeArrowheads="1"/>
            </p:cNvSpPr>
            <p:nvPr/>
          </p:nvSpPr>
          <p:spPr bwMode="auto">
            <a:xfrm>
              <a:off x="7126288" y="1595447"/>
              <a:ext cx="1687513" cy="366713"/>
            </a:xfrm>
            <a:prstGeom prst="rect">
              <a:avLst/>
            </a:prstGeom>
            <a:noFill/>
            <a:ln w="9525">
              <a:noFill/>
              <a:miter lim="800000"/>
              <a:headEnd/>
              <a:tailEnd/>
            </a:ln>
          </p:spPr>
          <p:txBody>
            <a:bodyPr>
              <a:prstTxWarp prst="textNoShape">
                <a:avLst/>
              </a:prstTxWarp>
              <a:spAutoFit/>
            </a:bodyPr>
            <a:lstStyle/>
            <a:p>
              <a:pPr algn="ctr" defTabSz="914305" fontAlgn="base">
                <a:spcBef>
                  <a:spcPct val="0"/>
                </a:spcBef>
                <a:spcAft>
                  <a:spcPct val="0"/>
                </a:spcAft>
              </a:pPr>
              <a:r>
                <a:rPr lang="en-US" b="1" dirty="0">
                  <a:solidFill>
                    <a:srgbClr val="000000"/>
                  </a:solidFill>
                  <a:ea typeface="Arial" pitchFamily="-1" charset="0"/>
                </a:rPr>
                <a:t>Ocean</a:t>
              </a:r>
            </a:p>
          </p:txBody>
        </p:sp>
        <p:sp>
          <p:nvSpPr>
            <p:cNvPr id="57408" name="Text Box 51"/>
            <p:cNvSpPr txBox="1">
              <a:spLocks noChangeArrowheads="1"/>
            </p:cNvSpPr>
            <p:nvPr/>
          </p:nvSpPr>
          <p:spPr bwMode="auto">
            <a:xfrm>
              <a:off x="7199313" y="1955809"/>
              <a:ext cx="1541463" cy="246308"/>
            </a:xfrm>
            <a:prstGeom prst="rect">
              <a:avLst/>
            </a:prstGeom>
            <a:solidFill>
              <a:srgbClr val="C5E6E8"/>
            </a:solidFill>
            <a:ln w="9525">
              <a:solidFill>
                <a:schemeClr val="tx1"/>
              </a:solidFill>
              <a:miter lim="800000"/>
              <a:headEnd/>
              <a:tailEnd/>
            </a:ln>
          </p:spPr>
          <p:txBody>
            <a:bodyPr>
              <a:prstTxWarp prst="textNoShape">
                <a:avLst/>
              </a:prstTxWarp>
              <a:spAutoFit/>
            </a:bodyPr>
            <a:lstStyle/>
            <a:p>
              <a:pPr algn="ctr" defTabSz="914305" fontAlgn="base">
                <a:spcBef>
                  <a:spcPct val="50000"/>
                </a:spcBef>
                <a:spcAft>
                  <a:spcPct val="0"/>
                </a:spcAft>
              </a:pPr>
              <a:r>
                <a:rPr lang="en-US" sz="1000" dirty="0">
                  <a:solidFill>
                    <a:srgbClr val="000000"/>
                  </a:solidFill>
                  <a:ea typeface="Arial" pitchFamily="-1" charset="0"/>
                </a:rPr>
                <a:t>internal nested grids</a:t>
              </a:r>
            </a:p>
          </p:txBody>
        </p:sp>
        <p:sp>
          <p:nvSpPr>
            <p:cNvPr id="57409" name="Text Box 51"/>
            <p:cNvSpPr txBox="1">
              <a:spLocks noChangeArrowheads="1"/>
            </p:cNvSpPr>
            <p:nvPr/>
          </p:nvSpPr>
          <p:spPr bwMode="auto">
            <a:xfrm>
              <a:off x="7199313" y="2368026"/>
              <a:ext cx="1541463" cy="246308"/>
            </a:xfrm>
            <a:prstGeom prst="rect">
              <a:avLst/>
            </a:prstGeom>
            <a:solidFill>
              <a:srgbClr val="CCFFCC"/>
            </a:solidFill>
            <a:ln w="9525">
              <a:solidFill>
                <a:schemeClr val="tx1"/>
              </a:solidFill>
              <a:miter lim="800000"/>
              <a:headEnd/>
              <a:tailEnd/>
            </a:ln>
          </p:spPr>
          <p:txBody>
            <a:bodyPr>
              <a:prstTxWarp prst="textNoShape">
                <a:avLst/>
              </a:prstTxWarp>
              <a:spAutoFit/>
            </a:bodyPr>
            <a:lstStyle/>
            <a:p>
              <a:pPr algn="ctr" defTabSz="914305" fontAlgn="base">
                <a:spcBef>
                  <a:spcPct val="50000"/>
                </a:spcBef>
                <a:spcAft>
                  <a:spcPct val="0"/>
                </a:spcAft>
              </a:pPr>
              <a:r>
                <a:rPr lang="en-US" sz="1000" dirty="0">
                  <a:solidFill>
                    <a:srgbClr val="000000"/>
                  </a:solidFill>
                  <a:ea typeface="Arial" pitchFamily="-1" charset="0"/>
                </a:rPr>
                <a:t>ocean exchange grid</a:t>
              </a:r>
            </a:p>
          </p:txBody>
        </p:sp>
        <p:sp>
          <p:nvSpPr>
            <p:cNvPr id="57410" name="Text Box 51"/>
            <p:cNvSpPr txBox="1">
              <a:spLocks noChangeArrowheads="1"/>
            </p:cNvSpPr>
            <p:nvPr/>
          </p:nvSpPr>
          <p:spPr bwMode="auto">
            <a:xfrm>
              <a:off x="7126288" y="2797175"/>
              <a:ext cx="1687513" cy="277096"/>
            </a:xfrm>
            <a:prstGeom prst="rect">
              <a:avLst/>
            </a:prstGeom>
            <a:solidFill>
              <a:srgbClr val="FFD241"/>
            </a:solidFill>
            <a:ln w="25400">
              <a:solidFill>
                <a:schemeClr val="tx1"/>
              </a:solidFill>
              <a:miter lim="800000"/>
              <a:headEnd/>
              <a:tailEnd/>
            </a:ln>
          </p:spPr>
          <p:txBody>
            <a:bodyPr>
              <a:prstTxWarp prst="textNoShape">
                <a:avLst/>
              </a:prstTxWarp>
              <a:spAutoFit/>
            </a:bodyPr>
            <a:lstStyle/>
            <a:p>
              <a:pPr algn="ctr" defTabSz="914305" fontAlgn="base">
                <a:spcBef>
                  <a:spcPct val="50000"/>
                </a:spcBef>
                <a:spcAft>
                  <a:spcPct val="0"/>
                </a:spcAft>
              </a:pPr>
              <a:r>
                <a:rPr lang="en-US" sz="1200" dirty="0">
                  <a:solidFill>
                    <a:srgbClr val="000000"/>
                  </a:solidFill>
                  <a:ea typeface="Arial" pitchFamily="-1" charset="0"/>
                </a:rPr>
                <a:t>ESMF interface</a:t>
              </a:r>
            </a:p>
          </p:txBody>
        </p:sp>
        <p:sp>
          <p:nvSpPr>
            <p:cNvPr id="57411" name="Line 47"/>
            <p:cNvSpPr>
              <a:spLocks noChangeShapeType="1"/>
            </p:cNvSpPr>
            <p:nvPr/>
          </p:nvSpPr>
          <p:spPr bwMode="auto">
            <a:xfrm flipH="1" flipV="1">
              <a:off x="7780867" y="2209804"/>
              <a:ext cx="5821" cy="158220"/>
            </a:xfrm>
            <a:prstGeom prst="line">
              <a:avLst/>
            </a:prstGeom>
            <a:noFill/>
            <a:ln w="12700">
              <a:solidFill>
                <a:schemeClr val="tx1"/>
              </a:solidFill>
              <a:round/>
              <a:headEnd type="arrow" w="med" len="med"/>
              <a:tailEnd/>
            </a:ln>
          </p:spPr>
          <p:txBody>
            <a:bodyPr>
              <a:prstTxWarp prst="textNoShape">
                <a:avLst/>
              </a:prstTxWarp>
            </a:bodyPr>
            <a:lstStyle/>
            <a:p>
              <a:pPr defTabSz="914305" fontAlgn="base">
                <a:spcBef>
                  <a:spcPct val="0"/>
                </a:spcBef>
                <a:spcAft>
                  <a:spcPct val="0"/>
                </a:spcAft>
              </a:pPr>
              <a:endParaRPr lang="en-US" dirty="0">
                <a:solidFill>
                  <a:srgbClr val="000000"/>
                </a:solidFill>
                <a:ea typeface="Arial" pitchFamily="-1" charset="0"/>
              </a:endParaRPr>
            </a:p>
          </p:txBody>
        </p:sp>
        <p:sp>
          <p:nvSpPr>
            <p:cNvPr id="57412" name="Line 47"/>
            <p:cNvSpPr>
              <a:spLocks noChangeShapeType="1"/>
            </p:cNvSpPr>
            <p:nvPr/>
          </p:nvSpPr>
          <p:spPr bwMode="auto">
            <a:xfrm>
              <a:off x="8007350" y="2201338"/>
              <a:ext cx="0" cy="166688"/>
            </a:xfrm>
            <a:prstGeom prst="line">
              <a:avLst/>
            </a:prstGeom>
            <a:noFill/>
            <a:ln w="12700">
              <a:solidFill>
                <a:schemeClr val="tx1"/>
              </a:solidFill>
              <a:round/>
              <a:headEnd type="arrow" w="med" len="med"/>
              <a:tailEnd/>
            </a:ln>
          </p:spPr>
          <p:txBody>
            <a:bodyPr>
              <a:prstTxWarp prst="textNoShape">
                <a:avLst/>
              </a:prstTxWarp>
            </a:bodyPr>
            <a:lstStyle/>
            <a:p>
              <a:pPr defTabSz="914305" fontAlgn="base">
                <a:spcBef>
                  <a:spcPct val="0"/>
                </a:spcBef>
                <a:spcAft>
                  <a:spcPct val="0"/>
                </a:spcAft>
              </a:pPr>
              <a:endParaRPr lang="en-US" dirty="0">
                <a:solidFill>
                  <a:srgbClr val="000000"/>
                </a:solidFill>
                <a:ea typeface="Arial" pitchFamily="-1" charset="0"/>
              </a:endParaRPr>
            </a:p>
          </p:txBody>
        </p:sp>
        <p:sp>
          <p:nvSpPr>
            <p:cNvPr id="167" name="Rectangle 166"/>
            <p:cNvSpPr>
              <a:spLocks noChangeArrowheads="1"/>
            </p:cNvSpPr>
            <p:nvPr/>
          </p:nvSpPr>
          <p:spPr bwMode="auto">
            <a:xfrm>
              <a:off x="7126288" y="2770073"/>
              <a:ext cx="338137" cy="296967"/>
            </a:xfrm>
            <a:prstGeom prst="rect">
              <a:avLst/>
            </a:prstGeom>
            <a:no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168" name="Rectangle 167"/>
            <p:cNvSpPr>
              <a:spLocks noChangeArrowheads="1"/>
            </p:cNvSpPr>
            <p:nvPr/>
          </p:nvSpPr>
          <p:spPr bwMode="auto">
            <a:xfrm>
              <a:off x="7464425" y="2770073"/>
              <a:ext cx="336550" cy="296967"/>
            </a:xfrm>
            <a:prstGeom prst="rect">
              <a:avLst/>
            </a:prstGeom>
            <a:no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169" name="Rectangle 168"/>
            <p:cNvSpPr>
              <a:spLocks noChangeArrowheads="1"/>
            </p:cNvSpPr>
            <p:nvPr/>
          </p:nvSpPr>
          <p:spPr bwMode="auto">
            <a:xfrm>
              <a:off x="7800975" y="2770073"/>
              <a:ext cx="338138" cy="296967"/>
            </a:xfrm>
            <a:prstGeom prst="rect">
              <a:avLst/>
            </a:prstGeom>
            <a:no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170" name="Rectangle 169"/>
            <p:cNvSpPr>
              <a:spLocks noChangeArrowheads="1"/>
            </p:cNvSpPr>
            <p:nvPr/>
          </p:nvSpPr>
          <p:spPr bwMode="auto">
            <a:xfrm>
              <a:off x="8139114" y="2770073"/>
              <a:ext cx="336550" cy="296967"/>
            </a:xfrm>
            <a:prstGeom prst="rect">
              <a:avLst/>
            </a:prstGeom>
            <a:no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171" name="Rectangle 170"/>
            <p:cNvSpPr>
              <a:spLocks noChangeArrowheads="1"/>
            </p:cNvSpPr>
            <p:nvPr/>
          </p:nvSpPr>
          <p:spPr bwMode="auto">
            <a:xfrm>
              <a:off x="8475664" y="2770073"/>
              <a:ext cx="338137" cy="296967"/>
            </a:xfrm>
            <a:prstGeom prst="rect">
              <a:avLst/>
            </a:prstGeom>
            <a:no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57418" name="Line 47"/>
            <p:cNvSpPr>
              <a:spLocks noChangeShapeType="1"/>
            </p:cNvSpPr>
            <p:nvPr/>
          </p:nvSpPr>
          <p:spPr bwMode="auto">
            <a:xfrm flipH="1" flipV="1">
              <a:off x="7780861" y="2624681"/>
              <a:ext cx="5821" cy="158220"/>
            </a:xfrm>
            <a:prstGeom prst="line">
              <a:avLst/>
            </a:prstGeom>
            <a:noFill/>
            <a:ln w="12700">
              <a:solidFill>
                <a:schemeClr val="tx1"/>
              </a:solidFill>
              <a:round/>
              <a:headEnd type="arrow" w="med" len="med"/>
              <a:tailEnd/>
            </a:ln>
          </p:spPr>
          <p:txBody>
            <a:bodyPr>
              <a:prstTxWarp prst="textNoShape">
                <a:avLst/>
              </a:prstTxWarp>
            </a:bodyPr>
            <a:lstStyle/>
            <a:p>
              <a:pPr defTabSz="914305" fontAlgn="base">
                <a:spcBef>
                  <a:spcPct val="0"/>
                </a:spcBef>
                <a:spcAft>
                  <a:spcPct val="0"/>
                </a:spcAft>
              </a:pPr>
              <a:endParaRPr lang="en-US" dirty="0">
                <a:solidFill>
                  <a:srgbClr val="000000"/>
                </a:solidFill>
                <a:ea typeface="Arial" pitchFamily="-1" charset="0"/>
              </a:endParaRPr>
            </a:p>
          </p:txBody>
        </p:sp>
        <p:sp>
          <p:nvSpPr>
            <p:cNvPr id="57419" name="Line 47"/>
            <p:cNvSpPr>
              <a:spLocks noChangeShapeType="1"/>
            </p:cNvSpPr>
            <p:nvPr/>
          </p:nvSpPr>
          <p:spPr bwMode="auto">
            <a:xfrm>
              <a:off x="8007344" y="2616215"/>
              <a:ext cx="0" cy="166688"/>
            </a:xfrm>
            <a:prstGeom prst="line">
              <a:avLst/>
            </a:prstGeom>
            <a:noFill/>
            <a:ln w="12700">
              <a:solidFill>
                <a:schemeClr val="tx1"/>
              </a:solidFill>
              <a:round/>
              <a:headEnd type="arrow" w="med" len="med"/>
              <a:tailEnd/>
            </a:ln>
          </p:spPr>
          <p:txBody>
            <a:bodyPr>
              <a:prstTxWarp prst="textNoShape">
                <a:avLst/>
              </a:prstTxWarp>
            </a:bodyPr>
            <a:lstStyle/>
            <a:p>
              <a:pPr defTabSz="914305" fontAlgn="base">
                <a:spcBef>
                  <a:spcPct val="0"/>
                </a:spcBef>
                <a:spcAft>
                  <a:spcPct val="0"/>
                </a:spcAft>
              </a:pPr>
              <a:endParaRPr lang="en-US" dirty="0">
                <a:solidFill>
                  <a:srgbClr val="000000"/>
                </a:solidFill>
                <a:ea typeface="Arial" pitchFamily="-1" charset="0"/>
              </a:endParaRPr>
            </a:p>
          </p:txBody>
        </p:sp>
      </p:grpSp>
      <p:grpSp>
        <p:nvGrpSpPr>
          <p:cNvPr id="4" name="Group 75"/>
          <p:cNvGrpSpPr>
            <a:grpSpLocks/>
          </p:cNvGrpSpPr>
          <p:nvPr/>
        </p:nvGrpSpPr>
        <p:grpSpPr bwMode="auto">
          <a:xfrm>
            <a:off x="301625" y="1557338"/>
            <a:ext cx="1687513" cy="1483288"/>
            <a:chOff x="7126288" y="1591733"/>
            <a:chExt cx="1687513" cy="1482247"/>
          </a:xfrm>
        </p:grpSpPr>
        <p:sp>
          <p:nvSpPr>
            <p:cNvPr id="77" name="Rectangle 76"/>
            <p:cNvSpPr>
              <a:spLocks noChangeArrowheads="1"/>
            </p:cNvSpPr>
            <p:nvPr/>
          </p:nvSpPr>
          <p:spPr bwMode="auto">
            <a:xfrm>
              <a:off x="7126288" y="1591733"/>
              <a:ext cx="1687513" cy="1475339"/>
            </a:xfrm>
            <a:prstGeom prst="rect">
              <a:avLst/>
            </a:prstGeom>
            <a:solidFill>
              <a:srgbClr val="C5E6E8"/>
            </a:solidFill>
            <a:ln w="25400">
              <a:solidFill>
                <a:schemeClr val="tx1"/>
              </a:solidFill>
              <a:round/>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57393" name="TextBox 82"/>
            <p:cNvSpPr txBox="1">
              <a:spLocks noChangeArrowheads="1"/>
            </p:cNvSpPr>
            <p:nvPr/>
          </p:nvSpPr>
          <p:spPr bwMode="auto">
            <a:xfrm>
              <a:off x="7126288" y="1595447"/>
              <a:ext cx="1687513" cy="366713"/>
            </a:xfrm>
            <a:prstGeom prst="rect">
              <a:avLst/>
            </a:prstGeom>
            <a:noFill/>
            <a:ln w="9525">
              <a:noFill/>
              <a:miter lim="800000"/>
              <a:headEnd/>
              <a:tailEnd/>
            </a:ln>
          </p:spPr>
          <p:txBody>
            <a:bodyPr>
              <a:prstTxWarp prst="textNoShape">
                <a:avLst/>
              </a:prstTxWarp>
              <a:spAutoFit/>
            </a:bodyPr>
            <a:lstStyle/>
            <a:p>
              <a:pPr algn="ctr" defTabSz="914305" fontAlgn="base">
                <a:spcBef>
                  <a:spcPct val="0"/>
                </a:spcBef>
                <a:spcAft>
                  <a:spcPct val="0"/>
                </a:spcAft>
              </a:pPr>
              <a:r>
                <a:rPr lang="en-US" b="1" dirty="0" err="1">
                  <a:solidFill>
                    <a:srgbClr val="000000"/>
                  </a:solidFill>
                  <a:ea typeface="Arial" pitchFamily="-1" charset="0"/>
                </a:rPr>
                <a:t>Atmos</a:t>
              </a:r>
              <a:endParaRPr lang="en-US" b="1" dirty="0">
                <a:solidFill>
                  <a:srgbClr val="000000"/>
                </a:solidFill>
                <a:ea typeface="Arial" pitchFamily="-1" charset="0"/>
              </a:endParaRPr>
            </a:p>
          </p:txBody>
        </p:sp>
        <p:sp>
          <p:nvSpPr>
            <p:cNvPr id="57394" name="Text Box 51"/>
            <p:cNvSpPr txBox="1">
              <a:spLocks noChangeArrowheads="1"/>
            </p:cNvSpPr>
            <p:nvPr/>
          </p:nvSpPr>
          <p:spPr bwMode="auto">
            <a:xfrm>
              <a:off x="7199313" y="1955809"/>
              <a:ext cx="1541463" cy="246048"/>
            </a:xfrm>
            <a:prstGeom prst="rect">
              <a:avLst/>
            </a:prstGeom>
            <a:solidFill>
              <a:srgbClr val="C5E6E8"/>
            </a:solidFill>
            <a:ln w="9525">
              <a:solidFill>
                <a:schemeClr val="tx1"/>
              </a:solidFill>
              <a:miter lim="800000"/>
              <a:headEnd/>
              <a:tailEnd/>
            </a:ln>
          </p:spPr>
          <p:txBody>
            <a:bodyPr>
              <a:prstTxWarp prst="textNoShape">
                <a:avLst/>
              </a:prstTxWarp>
              <a:spAutoFit/>
            </a:bodyPr>
            <a:lstStyle/>
            <a:p>
              <a:pPr algn="ctr" defTabSz="914305" fontAlgn="base">
                <a:spcBef>
                  <a:spcPct val="50000"/>
                </a:spcBef>
                <a:spcAft>
                  <a:spcPct val="0"/>
                </a:spcAft>
              </a:pPr>
              <a:r>
                <a:rPr lang="en-US" sz="1000" dirty="0">
                  <a:solidFill>
                    <a:srgbClr val="000000"/>
                  </a:solidFill>
                  <a:ea typeface="Arial" pitchFamily="-1" charset="0"/>
                </a:rPr>
                <a:t>internal nested grids</a:t>
              </a:r>
            </a:p>
          </p:txBody>
        </p:sp>
        <p:sp>
          <p:nvSpPr>
            <p:cNvPr id="57395" name="Text Box 51"/>
            <p:cNvSpPr txBox="1">
              <a:spLocks noChangeArrowheads="1"/>
            </p:cNvSpPr>
            <p:nvPr/>
          </p:nvSpPr>
          <p:spPr bwMode="auto">
            <a:xfrm>
              <a:off x="7199313" y="2368026"/>
              <a:ext cx="1541463" cy="246048"/>
            </a:xfrm>
            <a:prstGeom prst="rect">
              <a:avLst/>
            </a:prstGeom>
            <a:solidFill>
              <a:srgbClr val="CCFFCC"/>
            </a:solidFill>
            <a:ln w="9525">
              <a:solidFill>
                <a:schemeClr val="tx1"/>
              </a:solidFill>
              <a:miter lim="800000"/>
              <a:headEnd/>
              <a:tailEnd/>
            </a:ln>
          </p:spPr>
          <p:txBody>
            <a:bodyPr>
              <a:prstTxWarp prst="textNoShape">
                <a:avLst/>
              </a:prstTxWarp>
              <a:spAutoFit/>
            </a:bodyPr>
            <a:lstStyle/>
            <a:p>
              <a:pPr algn="ctr" defTabSz="914305" fontAlgn="base">
                <a:spcBef>
                  <a:spcPct val="50000"/>
                </a:spcBef>
                <a:spcAft>
                  <a:spcPct val="0"/>
                </a:spcAft>
              </a:pPr>
              <a:r>
                <a:rPr lang="en-US" sz="1000" dirty="0" err="1">
                  <a:solidFill>
                    <a:srgbClr val="000000"/>
                  </a:solidFill>
                  <a:ea typeface="Arial" pitchFamily="-1" charset="0"/>
                </a:rPr>
                <a:t>atmos</a:t>
              </a:r>
              <a:r>
                <a:rPr lang="en-US" sz="1000" dirty="0">
                  <a:solidFill>
                    <a:srgbClr val="000000"/>
                  </a:solidFill>
                  <a:ea typeface="Arial" pitchFamily="-1" charset="0"/>
                </a:rPr>
                <a:t> exchange grid</a:t>
              </a:r>
            </a:p>
          </p:txBody>
        </p:sp>
        <p:sp>
          <p:nvSpPr>
            <p:cNvPr id="57396" name="Text Box 51"/>
            <p:cNvSpPr txBox="1">
              <a:spLocks noChangeArrowheads="1"/>
            </p:cNvSpPr>
            <p:nvPr/>
          </p:nvSpPr>
          <p:spPr bwMode="auto">
            <a:xfrm>
              <a:off x="7126288" y="2797175"/>
              <a:ext cx="1687513" cy="276805"/>
            </a:xfrm>
            <a:prstGeom prst="rect">
              <a:avLst/>
            </a:prstGeom>
            <a:solidFill>
              <a:srgbClr val="FFD241"/>
            </a:solidFill>
            <a:ln w="25400">
              <a:solidFill>
                <a:schemeClr val="tx1"/>
              </a:solidFill>
              <a:miter lim="800000"/>
              <a:headEnd/>
              <a:tailEnd/>
            </a:ln>
          </p:spPr>
          <p:txBody>
            <a:bodyPr>
              <a:prstTxWarp prst="textNoShape">
                <a:avLst/>
              </a:prstTxWarp>
              <a:spAutoFit/>
            </a:bodyPr>
            <a:lstStyle/>
            <a:p>
              <a:pPr algn="ctr" defTabSz="914305" fontAlgn="base">
                <a:spcBef>
                  <a:spcPct val="50000"/>
                </a:spcBef>
                <a:spcAft>
                  <a:spcPct val="0"/>
                </a:spcAft>
              </a:pPr>
              <a:r>
                <a:rPr lang="en-US" sz="1200" dirty="0">
                  <a:solidFill>
                    <a:srgbClr val="000000"/>
                  </a:solidFill>
                  <a:ea typeface="Arial" pitchFamily="-1" charset="0"/>
                </a:rPr>
                <a:t>ESMF interface</a:t>
              </a:r>
            </a:p>
          </p:txBody>
        </p:sp>
        <p:sp>
          <p:nvSpPr>
            <p:cNvPr id="57397" name="Line 47"/>
            <p:cNvSpPr>
              <a:spLocks noChangeShapeType="1"/>
            </p:cNvSpPr>
            <p:nvPr/>
          </p:nvSpPr>
          <p:spPr bwMode="auto">
            <a:xfrm flipH="1" flipV="1">
              <a:off x="7780867" y="2209804"/>
              <a:ext cx="5821" cy="158220"/>
            </a:xfrm>
            <a:prstGeom prst="line">
              <a:avLst/>
            </a:prstGeom>
            <a:noFill/>
            <a:ln w="12700">
              <a:solidFill>
                <a:schemeClr val="tx1"/>
              </a:solidFill>
              <a:round/>
              <a:headEnd type="arrow" w="med" len="med"/>
              <a:tailEnd/>
            </a:ln>
          </p:spPr>
          <p:txBody>
            <a:bodyPr>
              <a:prstTxWarp prst="textNoShape">
                <a:avLst/>
              </a:prstTxWarp>
            </a:bodyPr>
            <a:lstStyle/>
            <a:p>
              <a:pPr defTabSz="914305" fontAlgn="base">
                <a:spcBef>
                  <a:spcPct val="0"/>
                </a:spcBef>
                <a:spcAft>
                  <a:spcPct val="0"/>
                </a:spcAft>
              </a:pPr>
              <a:endParaRPr lang="en-US" dirty="0">
                <a:solidFill>
                  <a:srgbClr val="000000"/>
                </a:solidFill>
                <a:ea typeface="Arial" pitchFamily="-1" charset="0"/>
              </a:endParaRPr>
            </a:p>
          </p:txBody>
        </p:sp>
        <p:sp>
          <p:nvSpPr>
            <p:cNvPr id="57398" name="Line 47"/>
            <p:cNvSpPr>
              <a:spLocks noChangeShapeType="1"/>
            </p:cNvSpPr>
            <p:nvPr/>
          </p:nvSpPr>
          <p:spPr bwMode="auto">
            <a:xfrm>
              <a:off x="8007350" y="2201338"/>
              <a:ext cx="0" cy="166688"/>
            </a:xfrm>
            <a:prstGeom prst="line">
              <a:avLst/>
            </a:prstGeom>
            <a:noFill/>
            <a:ln w="12700">
              <a:solidFill>
                <a:schemeClr val="tx1"/>
              </a:solidFill>
              <a:round/>
              <a:headEnd type="arrow" w="med" len="med"/>
              <a:tailEnd/>
            </a:ln>
          </p:spPr>
          <p:txBody>
            <a:bodyPr>
              <a:prstTxWarp prst="textNoShape">
                <a:avLst/>
              </a:prstTxWarp>
            </a:bodyPr>
            <a:lstStyle/>
            <a:p>
              <a:pPr defTabSz="914305" fontAlgn="base">
                <a:spcBef>
                  <a:spcPct val="0"/>
                </a:spcBef>
                <a:spcAft>
                  <a:spcPct val="0"/>
                </a:spcAft>
              </a:pPr>
              <a:endParaRPr lang="en-US" dirty="0">
                <a:solidFill>
                  <a:srgbClr val="000000"/>
                </a:solidFill>
                <a:ea typeface="Arial" pitchFamily="-1" charset="0"/>
              </a:endParaRPr>
            </a:p>
          </p:txBody>
        </p:sp>
        <p:sp>
          <p:nvSpPr>
            <p:cNvPr id="86" name="Rectangle 85"/>
            <p:cNvSpPr>
              <a:spLocks noChangeArrowheads="1"/>
            </p:cNvSpPr>
            <p:nvPr/>
          </p:nvSpPr>
          <p:spPr bwMode="auto">
            <a:xfrm>
              <a:off x="7126288" y="2770417"/>
              <a:ext cx="338138" cy="296655"/>
            </a:xfrm>
            <a:prstGeom prst="rect">
              <a:avLst/>
            </a:prstGeom>
            <a:no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87" name="Rectangle 86"/>
            <p:cNvSpPr>
              <a:spLocks noChangeArrowheads="1"/>
            </p:cNvSpPr>
            <p:nvPr/>
          </p:nvSpPr>
          <p:spPr bwMode="auto">
            <a:xfrm>
              <a:off x="7464426" y="2770417"/>
              <a:ext cx="336550" cy="296655"/>
            </a:xfrm>
            <a:prstGeom prst="rect">
              <a:avLst/>
            </a:prstGeom>
            <a:no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88" name="Rectangle 87"/>
            <p:cNvSpPr>
              <a:spLocks noChangeArrowheads="1"/>
            </p:cNvSpPr>
            <p:nvPr/>
          </p:nvSpPr>
          <p:spPr bwMode="auto">
            <a:xfrm>
              <a:off x="7800976" y="2770417"/>
              <a:ext cx="338137" cy="296655"/>
            </a:xfrm>
            <a:prstGeom prst="rect">
              <a:avLst/>
            </a:prstGeom>
            <a:no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89" name="Rectangle 88"/>
            <p:cNvSpPr>
              <a:spLocks noChangeArrowheads="1"/>
            </p:cNvSpPr>
            <p:nvPr/>
          </p:nvSpPr>
          <p:spPr bwMode="auto">
            <a:xfrm>
              <a:off x="8139113" y="2770417"/>
              <a:ext cx="336550" cy="296655"/>
            </a:xfrm>
            <a:prstGeom prst="rect">
              <a:avLst/>
            </a:prstGeom>
            <a:no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90" name="Rectangle 89"/>
            <p:cNvSpPr>
              <a:spLocks noChangeArrowheads="1"/>
            </p:cNvSpPr>
            <p:nvPr/>
          </p:nvSpPr>
          <p:spPr bwMode="auto">
            <a:xfrm>
              <a:off x="8475663" y="2770417"/>
              <a:ext cx="338138" cy="296655"/>
            </a:xfrm>
            <a:prstGeom prst="rect">
              <a:avLst/>
            </a:prstGeom>
            <a:no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57404" name="Line 47"/>
            <p:cNvSpPr>
              <a:spLocks noChangeShapeType="1"/>
            </p:cNvSpPr>
            <p:nvPr/>
          </p:nvSpPr>
          <p:spPr bwMode="auto">
            <a:xfrm flipH="1" flipV="1">
              <a:off x="7780861" y="2624681"/>
              <a:ext cx="5821" cy="158220"/>
            </a:xfrm>
            <a:prstGeom prst="line">
              <a:avLst/>
            </a:prstGeom>
            <a:noFill/>
            <a:ln w="12700">
              <a:solidFill>
                <a:schemeClr val="tx1"/>
              </a:solidFill>
              <a:round/>
              <a:headEnd type="arrow" w="med" len="med"/>
              <a:tailEnd/>
            </a:ln>
          </p:spPr>
          <p:txBody>
            <a:bodyPr>
              <a:prstTxWarp prst="textNoShape">
                <a:avLst/>
              </a:prstTxWarp>
            </a:bodyPr>
            <a:lstStyle/>
            <a:p>
              <a:pPr defTabSz="914305" fontAlgn="base">
                <a:spcBef>
                  <a:spcPct val="0"/>
                </a:spcBef>
                <a:spcAft>
                  <a:spcPct val="0"/>
                </a:spcAft>
              </a:pPr>
              <a:endParaRPr lang="en-US" dirty="0">
                <a:solidFill>
                  <a:srgbClr val="000000"/>
                </a:solidFill>
                <a:ea typeface="Arial" pitchFamily="-1" charset="0"/>
              </a:endParaRPr>
            </a:p>
          </p:txBody>
        </p:sp>
        <p:sp>
          <p:nvSpPr>
            <p:cNvPr id="57405" name="Line 47"/>
            <p:cNvSpPr>
              <a:spLocks noChangeShapeType="1"/>
            </p:cNvSpPr>
            <p:nvPr/>
          </p:nvSpPr>
          <p:spPr bwMode="auto">
            <a:xfrm>
              <a:off x="8007344" y="2616215"/>
              <a:ext cx="0" cy="166688"/>
            </a:xfrm>
            <a:prstGeom prst="line">
              <a:avLst/>
            </a:prstGeom>
            <a:noFill/>
            <a:ln w="12700">
              <a:solidFill>
                <a:schemeClr val="tx1"/>
              </a:solidFill>
              <a:round/>
              <a:headEnd type="arrow" w="med" len="med"/>
              <a:tailEnd/>
            </a:ln>
          </p:spPr>
          <p:txBody>
            <a:bodyPr>
              <a:prstTxWarp prst="textNoShape">
                <a:avLst/>
              </a:prstTxWarp>
            </a:bodyPr>
            <a:lstStyle/>
            <a:p>
              <a:pPr defTabSz="914305" fontAlgn="base">
                <a:spcBef>
                  <a:spcPct val="0"/>
                </a:spcBef>
                <a:spcAft>
                  <a:spcPct val="0"/>
                </a:spcAft>
              </a:pPr>
              <a:endParaRPr lang="en-US" dirty="0">
                <a:solidFill>
                  <a:srgbClr val="000000"/>
                </a:solidFill>
                <a:ea typeface="Arial" pitchFamily="-1" charset="0"/>
              </a:endParaRPr>
            </a:p>
          </p:txBody>
        </p:sp>
      </p:grpSp>
      <p:grpSp>
        <p:nvGrpSpPr>
          <p:cNvPr id="5" name="Group 92"/>
          <p:cNvGrpSpPr>
            <a:grpSpLocks/>
          </p:cNvGrpSpPr>
          <p:nvPr/>
        </p:nvGrpSpPr>
        <p:grpSpPr bwMode="auto">
          <a:xfrm>
            <a:off x="4916488" y="1562100"/>
            <a:ext cx="1687512" cy="1482016"/>
            <a:chOff x="7126288" y="1591733"/>
            <a:chExt cx="1687513" cy="1482538"/>
          </a:xfrm>
        </p:grpSpPr>
        <p:sp>
          <p:nvSpPr>
            <p:cNvPr id="94" name="Rectangle 93"/>
            <p:cNvSpPr>
              <a:spLocks noChangeArrowheads="1"/>
            </p:cNvSpPr>
            <p:nvPr/>
          </p:nvSpPr>
          <p:spPr bwMode="auto">
            <a:xfrm>
              <a:off x="7126288" y="1591733"/>
              <a:ext cx="1687513" cy="1475307"/>
            </a:xfrm>
            <a:prstGeom prst="rect">
              <a:avLst/>
            </a:prstGeom>
            <a:solidFill>
              <a:srgbClr val="C5E6E8"/>
            </a:solidFill>
            <a:ln w="25400">
              <a:solidFill>
                <a:schemeClr val="tx1"/>
              </a:solidFill>
              <a:round/>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57379" name="TextBox 82"/>
            <p:cNvSpPr txBox="1">
              <a:spLocks noChangeArrowheads="1"/>
            </p:cNvSpPr>
            <p:nvPr/>
          </p:nvSpPr>
          <p:spPr bwMode="auto">
            <a:xfrm>
              <a:off x="7126288" y="1595447"/>
              <a:ext cx="1687513" cy="366713"/>
            </a:xfrm>
            <a:prstGeom prst="rect">
              <a:avLst/>
            </a:prstGeom>
            <a:noFill/>
            <a:ln w="9525">
              <a:noFill/>
              <a:miter lim="800000"/>
              <a:headEnd/>
              <a:tailEnd/>
            </a:ln>
          </p:spPr>
          <p:txBody>
            <a:bodyPr>
              <a:prstTxWarp prst="textNoShape">
                <a:avLst/>
              </a:prstTxWarp>
              <a:spAutoFit/>
            </a:bodyPr>
            <a:lstStyle/>
            <a:p>
              <a:pPr algn="ctr" defTabSz="914305" fontAlgn="base">
                <a:spcBef>
                  <a:spcPct val="0"/>
                </a:spcBef>
                <a:spcAft>
                  <a:spcPct val="0"/>
                </a:spcAft>
              </a:pPr>
              <a:r>
                <a:rPr lang="en-US" b="1" dirty="0">
                  <a:solidFill>
                    <a:srgbClr val="000000"/>
                  </a:solidFill>
                  <a:ea typeface="Arial" pitchFamily="-1" charset="0"/>
                </a:rPr>
                <a:t>Wave</a:t>
              </a:r>
            </a:p>
          </p:txBody>
        </p:sp>
        <p:sp>
          <p:nvSpPr>
            <p:cNvPr id="57380" name="Text Box 51"/>
            <p:cNvSpPr txBox="1">
              <a:spLocks noChangeArrowheads="1"/>
            </p:cNvSpPr>
            <p:nvPr/>
          </p:nvSpPr>
          <p:spPr bwMode="auto">
            <a:xfrm>
              <a:off x="7199313" y="1955809"/>
              <a:ext cx="1541463" cy="246308"/>
            </a:xfrm>
            <a:prstGeom prst="rect">
              <a:avLst/>
            </a:prstGeom>
            <a:solidFill>
              <a:srgbClr val="C5E6E8"/>
            </a:solidFill>
            <a:ln w="9525">
              <a:solidFill>
                <a:schemeClr val="tx1"/>
              </a:solidFill>
              <a:miter lim="800000"/>
              <a:headEnd/>
              <a:tailEnd/>
            </a:ln>
          </p:spPr>
          <p:txBody>
            <a:bodyPr>
              <a:prstTxWarp prst="textNoShape">
                <a:avLst/>
              </a:prstTxWarp>
              <a:spAutoFit/>
            </a:bodyPr>
            <a:lstStyle/>
            <a:p>
              <a:pPr algn="ctr" defTabSz="914305" fontAlgn="base">
                <a:spcBef>
                  <a:spcPct val="50000"/>
                </a:spcBef>
                <a:spcAft>
                  <a:spcPct val="0"/>
                </a:spcAft>
              </a:pPr>
              <a:r>
                <a:rPr lang="en-US" sz="1000" dirty="0">
                  <a:solidFill>
                    <a:srgbClr val="000000"/>
                  </a:solidFill>
                  <a:ea typeface="Arial" pitchFamily="-1" charset="0"/>
                </a:rPr>
                <a:t>internal nested grids</a:t>
              </a:r>
            </a:p>
          </p:txBody>
        </p:sp>
        <p:sp>
          <p:nvSpPr>
            <p:cNvPr id="57381" name="Text Box 51"/>
            <p:cNvSpPr txBox="1">
              <a:spLocks noChangeArrowheads="1"/>
            </p:cNvSpPr>
            <p:nvPr/>
          </p:nvSpPr>
          <p:spPr bwMode="auto">
            <a:xfrm>
              <a:off x="7199313" y="2368026"/>
              <a:ext cx="1541463" cy="246308"/>
            </a:xfrm>
            <a:prstGeom prst="rect">
              <a:avLst/>
            </a:prstGeom>
            <a:solidFill>
              <a:srgbClr val="CCFFCC"/>
            </a:solidFill>
            <a:ln w="9525">
              <a:solidFill>
                <a:schemeClr val="tx1"/>
              </a:solidFill>
              <a:miter lim="800000"/>
              <a:headEnd/>
              <a:tailEnd/>
            </a:ln>
          </p:spPr>
          <p:txBody>
            <a:bodyPr>
              <a:prstTxWarp prst="textNoShape">
                <a:avLst/>
              </a:prstTxWarp>
              <a:spAutoFit/>
            </a:bodyPr>
            <a:lstStyle/>
            <a:p>
              <a:pPr algn="ctr" defTabSz="914305" fontAlgn="base">
                <a:spcBef>
                  <a:spcPct val="50000"/>
                </a:spcBef>
                <a:spcAft>
                  <a:spcPct val="0"/>
                </a:spcAft>
              </a:pPr>
              <a:r>
                <a:rPr lang="en-US" sz="1000" dirty="0">
                  <a:solidFill>
                    <a:srgbClr val="000000"/>
                  </a:solidFill>
                  <a:ea typeface="Arial" pitchFamily="-1" charset="0"/>
                </a:rPr>
                <a:t>wave exchange grid</a:t>
              </a:r>
            </a:p>
          </p:txBody>
        </p:sp>
        <p:sp>
          <p:nvSpPr>
            <p:cNvPr id="57382" name="Text Box 51"/>
            <p:cNvSpPr txBox="1">
              <a:spLocks noChangeArrowheads="1"/>
            </p:cNvSpPr>
            <p:nvPr/>
          </p:nvSpPr>
          <p:spPr bwMode="auto">
            <a:xfrm>
              <a:off x="7126288" y="2797175"/>
              <a:ext cx="1687513" cy="277096"/>
            </a:xfrm>
            <a:prstGeom prst="rect">
              <a:avLst/>
            </a:prstGeom>
            <a:solidFill>
              <a:srgbClr val="FFD241"/>
            </a:solidFill>
            <a:ln w="25400">
              <a:solidFill>
                <a:schemeClr val="tx1"/>
              </a:solidFill>
              <a:miter lim="800000"/>
              <a:headEnd/>
              <a:tailEnd/>
            </a:ln>
          </p:spPr>
          <p:txBody>
            <a:bodyPr>
              <a:prstTxWarp prst="textNoShape">
                <a:avLst/>
              </a:prstTxWarp>
              <a:spAutoFit/>
            </a:bodyPr>
            <a:lstStyle/>
            <a:p>
              <a:pPr algn="ctr" defTabSz="914305" fontAlgn="base">
                <a:spcBef>
                  <a:spcPct val="50000"/>
                </a:spcBef>
                <a:spcAft>
                  <a:spcPct val="0"/>
                </a:spcAft>
              </a:pPr>
              <a:r>
                <a:rPr lang="en-US" sz="1200" dirty="0">
                  <a:solidFill>
                    <a:srgbClr val="000000"/>
                  </a:solidFill>
                  <a:ea typeface="Arial" pitchFamily="-1" charset="0"/>
                </a:rPr>
                <a:t>ESMF interface</a:t>
              </a:r>
            </a:p>
          </p:txBody>
        </p:sp>
        <p:sp>
          <p:nvSpPr>
            <p:cNvPr id="57383" name="Line 47"/>
            <p:cNvSpPr>
              <a:spLocks noChangeShapeType="1"/>
            </p:cNvSpPr>
            <p:nvPr/>
          </p:nvSpPr>
          <p:spPr bwMode="auto">
            <a:xfrm flipH="1" flipV="1">
              <a:off x="7780867" y="2209804"/>
              <a:ext cx="5821" cy="158220"/>
            </a:xfrm>
            <a:prstGeom prst="line">
              <a:avLst/>
            </a:prstGeom>
            <a:noFill/>
            <a:ln w="12700">
              <a:solidFill>
                <a:schemeClr val="tx1"/>
              </a:solidFill>
              <a:round/>
              <a:headEnd type="arrow" w="med" len="med"/>
              <a:tailEnd/>
            </a:ln>
          </p:spPr>
          <p:txBody>
            <a:bodyPr>
              <a:prstTxWarp prst="textNoShape">
                <a:avLst/>
              </a:prstTxWarp>
            </a:bodyPr>
            <a:lstStyle/>
            <a:p>
              <a:pPr defTabSz="914305" fontAlgn="base">
                <a:spcBef>
                  <a:spcPct val="0"/>
                </a:spcBef>
                <a:spcAft>
                  <a:spcPct val="0"/>
                </a:spcAft>
              </a:pPr>
              <a:endParaRPr lang="en-US" dirty="0">
                <a:solidFill>
                  <a:srgbClr val="000000"/>
                </a:solidFill>
                <a:ea typeface="Arial" pitchFamily="-1" charset="0"/>
              </a:endParaRPr>
            </a:p>
          </p:txBody>
        </p:sp>
        <p:sp>
          <p:nvSpPr>
            <p:cNvPr id="57384" name="Line 47"/>
            <p:cNvSpPr>
              <a:spLocks noChangeShapeType="1"/>
            </p:cNvSpPr>
            <p:nvPr/>
          </p:nvSpPr>
          <p:spPr bwMode="auto">
            <a:xfrm>
              <a:off x="8007350" y="2201338"/>
              <a:ext cx="0" cy="166688"/>
            </a:xfrm>
            <a:prstGeom prst="line">
              <a:avLst/>
            </a:prstGeom>
            <a:noFill/>
            <a:ln w="12700">
              <a:solidFill>
                <a:schemeClr val="tx1"/>
              </a:solidFill>
              <a:round/>
              <a:headEnd type="arrow" w="med" len="med"/>
              <a:tailEnd/>
            </a:ln>
          </p:spPr>
          <p:txBody>
            <a:bodyPr>
              <a:prstTxWarp prst="textNoShape">
                <a:avLst/>
              </a:prstTxWarp>
            </a:bodyPr>
            <a:lstStyle/>
            <a:p>
              <a:pPr defTabSz="914305" fontAlgn="base">
                <a:spcBef>
                  <a:spcPct val="0"/>
                </a:spcBef>
                <a:spcAft>
                  <a:spcPct val="0"/>
                </a:spcAft>
              </a:pPr>
              <a:endParaRPr lang="en-US" dirty="0">
                <a:solidFill>
                  <a:srgbClr val="000000"/>
                </a:solidFill>
                <a:ea typeface="Arial" pitchFamily="-1" charset="0"/>
              </a:endParaRPr>
            </a:p>
          </p:txBody>
        </p:sp>
        <p:sp>
          <p:nvSpPr>
            <p:cNvPr id="101" name="Rectangle 100"/>
            <p:cNvSpPr>
              <a:spLocks noChangeArrowheads="1"/>
            </p:cNvSpPr>
            <p:nvPr/>
          </p:nvSpPr>
          <p:spPr bwMode="auto">
            <a:xfrm>
              <a:off x="7126288" y="2770073"/>
              <a:ext cx="338137" cy="296968"/>
            </a:xfrm>
            <a:prstGeom prst="rect">
              <a:avLst/>
            </a:prstGeom>
            <a:no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102" name="Rectangle 101"/>
            <p:cNvSpPr>
              <a:spLocks noChangeArrowheads="1"/>
            </p:cNvSpPr>
            <p:nvPr/>
          </p:nvSpPr>
          <p:spPr bwMode="auto">
            <a:xfrm>
              <a:off x="7464425" y="2770073"/>
              <a:ext cx="336550" cy="296968"/>
            </a:xfrm>
            <a:prstGeom prst="rect">
              <a:avLst/>
            </a:prstGeom>
            <a:no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103" name="Rectangle 102"/>
            <p:cNvSpPr>
              <a:spLocks noChangeArrowheads="1"/>
            </p:cNvSpPr>
            <p:nvPr/>
          </p:nvSpPr>
          <p:spPr bwMode="auto">
            <a:xfrm>
              <a:off x="7800975" y="2770073"/>
              <a:ext cx="338138" cy="296968"/>
            </a:xfrm>
            <a:prstGeom prst="rect">
              <a:avLst/>
            </a:prstGeom>
            <a:no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104" name="Rectangle 103"/>
            <p:cNvSpPr>
              <a:spLocks noChangeArrowheads="1"/>
            </p:cNvSpPr>
            <p:nvPr/>
          </p:nvSpPr>
          <p:spPr bwMode="auto">
            <a:xfrm>
              <a:off x="8139114" y="2770073"/>
              <a:ext cx="336550" cy="296968"/>
            </a:xfrm>
            <a:prstGeom prst="rect">
              <a:avLst/>
            </a:prstGeom>
            <a:no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105" name="Rectangle 104"/>
            <p:cNvSpPr>
              <a:spLocks noChangeArrowheads="1"/>
            </p:cNvSpPr>
            <p:nvPr/>
          </p:nvSpPr>
          <p:spPr bwMode="auto">
            <a:xfrm>
              <a:off x="8475664" y="2770073"/>
              <a:ext cx="338137" cy="296968"/>
            </a:xfrm>
            <a:prstGeom prst="rect">
              <a:avLst/>
            </a:prstGeom>
            <a:no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57390" name="Line 47"/>
            <p:cNvSpPr>
              <a:spLocks noChangeShapeType="1"/>
            </p:cNvSpPr>
            <p:nvPr/>
          </p:nvSpPr>
          <p:spPr bwMode="auto">
            <a:xfrm flipH="1" flipV="1">
              <a:off x="7780861" y="2624681"/>
              <a:ext cx="5821" cy="158220"/>
            </a:xfrm>
            <a:prstGeom prst="line">
              <a:avLst/>
            </a:prstGeom>
            <a:noFill/>
            <a:ln w="12700">
              <a:solidFill>
                <a:schemeClr val="tx1"/>
              </a:solidFill>
              <a:round/>
              <a:headEnd type="arrow" w="med" len="med"/>
              <a:tailEnd/>
            </a:ln>
          </p:spPr>
          <p:txBody>
            <a:bodyPr>
              <a:prstTxWarp prst="textNoShape">
                <a:avLst/>
              </a:prstTxWarp>
            </a:bodyPr>
            <a:lstStyle/>
            <a:p>
              <a:pPr defTabSz="914305" fontAlgn="base">
                <a:spcBef>
                  <a:spcPct val="0"/>
                </a:spcBef>
                <a:spcAft>
                  <a:spcPct val="0"/>
                </a:spcAft>
              </a:pPr>
              <a:endParaRPr lang="en-US" dirty="0">
                <a:solidFill>
                  <a:srgbClr val="000000"/>
                </a:solidFill>
                <a:ea typeface="Arial" pitchFamily="-1" charset="0"/>
              </a:endParaRPr>
            </a:p>
          </p:txBody>
        </p:sp>
        <p:sp>
          <p:nvSpPr>
            <p:cNvPr id="57391" name="Line 47"/>
            <p:cNvSpPr>
              <a:spLocks noChangeShapeType="1"/>
            </p:cNvSpPr>
            <p:nvPr/>
          </p:nvSpPr>
          <p:spPr bwMode="auto">
            <a:xfrm>
              <a:off x="8007344" y="2616215"/>
              <a:ext cx="0" cy="166688"/>
            </a:xfrm>
            <a:prstGeom prst="line">
              <a:avLst/>
            </a:prstGeom>
            <a:noFill/>
            <a:ln w="12700">
              <a:solidFill>
                <a:schemeClr val="tx1"/>
              </a:solidFill>
              <a:round/>
              <a:headEnd type="arrow" w="med" len="med"/>
              <a:tailEnd/>
            </a:ln>
          </p:spPr>
          <p:txBody>
            <a:bodyPr>
              <a:prstTxWarp prst="textNoShape">
                <a:avLst/>
              </a:prstTxWarp>
            </a:bodyPr>
            <a:lstStyle/>
            <a:p>
              <a:pPr defTabSz="914305" fontAlgn="base">
                <a:spcBef>
                  <a:spcPct val="0"/>
                </a:spcBef>
                <a:spcAft>
                  <a:spcPct val="0"/>
                </a:spcAft>
              </a:pPr>
              <a:endParaRPr lang="en-US" dirty="0">
                <a:solidFill>
                  <a:srgbClr val="000000"/>
                </a:solidFill>
                <a:ea typeface="Arial" pitchFamily="-1" charset="0"/>
              </a:endParaRPr>
            </a:p>
          </p:txBody>
        </p:sp>
      </p:grpSp>
      <p:grpSp>
        <p:nvGrpSpPr>
          <p:cNvPr id="6" name="Group 109"/>
          <p:cNvGrpSpPr>
            <a:grpSpLocks/>
          </p:cNvGrpSpPr>
          <p:nvPr/>
        </p:nvGrpSpPr>
        <p:grpSpPr bwMode="auto">
          <a:xfrm>
            <a:off x="2624139" y="1531939"/>
            <a:ext cx="1687512" cy="1516836"/>
            <a:chOff x="2624668" y="1531934"/>
            <a:chExt cx="1687513" cy="1516836"/>
          </a:xfrm>
        </p:grpSpPr>
        <p:sp>
          <p:nvSpPr>
            <p:cNvPr id="80" name="Rectangle 79"/>
            <p:cNvSpPr>
              <a:spLocks noChangeArrowheads="1"/>
            </p:cNvSpPr>
            <p:nvPr/>
          </p:nvSpPr>
          <p:spPr bwMode="auto">
            <a:xfrm>
              <a:off x="2624668" y="1562096"/>
              <a:ext cx="1687513" cy="1479550"/>
            </a:xfrm>
            <a:prstGeom prst="rect">
              <a:avLst/>
            </a:prstGeom>
            <a:solidFill>
              <a:srgbClr val="C5E6E8"/>
            </a:solidFill>
            <a:ln w="25400">
              <a:solidFill>
                <a:schemeClr val="tx1"/>
              </a:solidFill>
              <a:round/>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57368" name="TextBox 80"/>
            <p:cNvSpPr txBox="1">
              <a:spLocks noChangeArrowheads="1"/>
            </p:cNvSpPr>
            <p:nvPr/>
          </p:nvSpPr>
          <p:spPr bwMode="auto">
            <a:xfrm>
              <a:off x="2624668" y="1531934"/>
              <a:ext cx="1687513" cy="366714"/>
            </a:xfrm>
            <a:prstGeom prst="rect">
              <a:avLst/>
            </a:prstGeom>
            <a:noFill/>
            <a:ln w="9525">
              <a:noFill/>
              <a:miter lim="800000"/>
              <a:headEnd/>
              <a:tailEnd/>
            </a:ln>
          </p:spPr>
          <p:txBody>
            <a:bodyPr>
              <a:prstTxWarp prst="textNoShape">
                <a:avLst/>
              </a:prstTxWarp>
              <a:spAutoFit/>
            </a:bodyPr>
            <a:lstStyle/>
            <a:p>
              <a:pPr algn="ctr" defTabSz="914305" fontAlgn="base">
                <a:spcBef>
                  <a:spcPct val="0"/>
                </a:spcBef>
                <a:spcAft>
                  <a:spcPct val="0"/>
                </a:spcAft>
              </a:pPr>
              <a:r>
                <a:rPr lang="en-US" b="1" dirty="0" err="1">
                  <a:solidFill>
                    <a:srgbClr val="000000"/>
                  </a:solidFill>
                  <a:ea typeface="Arial" pitchFamily="-1" charset="0"/>
                </a:rPr>
                <a:t>AirSea</a:t>
              </a:r>
              <a:endParaRPr lang="en-US" b="1" dirty="0">
                <a:solidFill>
                  <a:srgbClr val="000000"/>
                </a:solidFill>
                <a:ea typeface="Arial" pitchFamily="-1" charset="0"/>
              </a:endParaRPr>
            </a:p>
          </p:txBody>
        </p:sp>
        <p:sp>
          <p:nvSpPr>
            <p:cNvPr id="57369" name="Text Box 51"/>
            <p:cNvSpPr txBox="1">
              <a:spLocks noChangeArrowheads="1"/>
            </p:cNvSpPr>
            <p:nvPr/>
          </p:nvSpPr>
          <p:spPr bwMode="auto">
            <a:xfrm>
              <a:off x="2624668" y="2771771"/>
              <a:ext cx="1687513" cy="276999"/>
            </a:xfrm>
            <a:prstGeom prst="rect">
              <a:avLst/>
            </a:prstGeom>
            <a:solidFill>
              <a:srgbClr val="FFD241"/>
            </a:solidFill>
            <a:ln w="25400">
              <a:solidFill>
                <a:schemeClr val="tx1"/>
              </a:solidFill>
              <a:miter lim="800000"/>
              <a:headEnd/>
              <a:tailEnd/>
            </a:ln>
          </p:spPr>
          <p:txBody>
            <a:bodyPr>
              <a:prstTxWarp prst="textNoShape">
                <a:avLst/>
              </a:prstTxWarp>
              <a:spAutoFit/>
            </a:bodyPr>
            <a:lstStyle/>
            <a:p>
              <a:pPr algn="ctr" defTabSz="914305" fontAlgn="base">
                <a:spcBef>
                  <a:spcPct val="50000"/>
                </a:spcBef>
                <a:spcAft>
                  <a:spcPct val="0"/>
                </a:spcAft>
              </a:pPr>
              <a:r>
                <a:rPr lang="en-US" sz="1200" dirty="0">
                  <a:solidFill>
                    <a:srgbClr val="000000"/>
                  </a:solidFill>
                  <a:ea typeface="Arial" pitchFamily="-1" charset="0"/>
                </a:rPr>
                <a:t>ESMF interface</a:t>
              </a:r>
            </a:p>
          </p:txBody>
        </p:sp>
        <p:sp>
          <p:nvSpPr>
            <p:cNvPr id="161" name="Rectangle 160"/>
            <p:cNvSpPr>
              <a:spLocks noChangeArrowheads="1"/>
            </p:cNvSpPr>
            <p:nvPr/>
          </p:nvSpPr>
          <p:spPr bwMode="auto">
            <a:xfrm>
              <a:off x="2624668" y="2744784"/>
              <a:ext cx="338137" cy="296862"/>
            </a:xfrm>
            <a:prstGeom prst="rect">
              <a:avLst/>
            </a:prstGeom>
            <a:no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162" name="Rectangle 161"/>
            <p:cNvSpPr>
              <a:spLocks noChangeArrowheads="1"/>
            </p:cNvSpPr>
            <p:nvPr/>
          </p:nvSpPr>
          <p:spPr bwMode="auto">
            <a:xfrm>
              <a:off x="2962805" y="2744784"/>
              <a:ext cx="336550" cy="296862"/>
            </a:xfrm>
            <a:prstGeom prst="rect">
              <a:avLst/>
            </a:prstGeom>
            <a:no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163" name="Rectangle 162"/>
            <p:cNvSpPr>
              <a:spLocks noChangeArrowheads="1"/>
            </p:cNvSpPr>
            <p:nvPr/>
          </p:nvSpPr>
          <p:spPr bwMode="auto">
            <a:xfrm>
              <a:off x="3299355" y="2744784"/>
              <a:ext cx="338138" cy="296862"/>
            </a:xfrm>
            <a:prstGeom prst="rect">
              <a:avLst/>
            </a:prstGeom>
            <a:no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164" name="Rectangle 163"/>
            <p:cNvSpPr>
              <a:spLocks noChangeArrowheads="1"/>
            </p:cNvSpPr>
            <p:nvPr/>
          </p:nvSpPr>
          <p:spPr bwMode="auto">
            <a:xfrm>
              <a:off x="3637494" y="2744784"/>
              <a:ext cx="336550" cy="296862"/>
            </a:xfrm>
            <a:prstGeom prst="rect">
              <a:avLst/>
            </a:prstGeom>
            <a:no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165" name="Rectangle 164"/>
            <p:cNvSpPr>
              <a:spLocks noChangeArrowheads="1"/>
            </p:cNvSpPr>
            <p:nvPr/>
          </p:nvSpPr>
          <p:spPr bwMode="auto">
            <a:xfrm>
              <a:off x="3974044" y="2744784"/>
              <a:ext cx="338137" cy="296862"/>
            </a:xfrm>
            <a:prstGeom prst="rect">
              <a:avLst/>
            </a:prstGeom>
            <a:no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defTabSz="914305" fontAlgn="base">
                <a:spcBef>
                  <a:spcPct val="0"/>
                </a:spcBef>
                <a:spcAft>
                  <a:spcPct val="0"/>
                </a:spcAft>
                <a:defRPr/>
              </a:pPr>
              <a:endParaRPr lang="en-US" dirty="0">
                <a:solidFill>
                  <a:srgbClr val="FFFFFF"/>
                </a:solidFill>
                <a:ea typeface="Arial" pitchFamily="-110" charset="0"/>
              </a:endParaRPr>
            </a:p>
          </p:txBody>
        </p:sp>
        <p:sp>
          <p:nvSpPr>
            <p:cNvPr id="57375" name="TextBox 116"/>
            <p:cNvSpPr txBox="1">
              <a:spLocks noChangeArrowheads="1"/>
            </p:cNvSpPr>
            <p:nvPr/>
          </p:nvSpPr>
          <p:spPr bwMode="auto">
            <a:xfrm>
              <a:off x="2697693" y="1906583"/>
              <a:ext cx="733425" cy="461665"/>
            </a:xfrm>
            <a:prstGeom prst="rect">
              <a:avLst/>
            </a:prstGeom>
            <a:solidFill>
              <a:srgbClr val="CEEBEC"/>
            </a:solidFill>
            <a:ln w="12700">
              <a:solidFill>
                <a:schemeClr val="tx1"/>
              </a:solidFill>
              <a:miter lim="800000"/>
              <a:headEnd/>
              <a:tailEnd/>
            </a:ln>
          </p:spPr>
          <p:txBody>
            <a:bodyPr lIns="0" rIns="0">
              <a:prstTxWarp prst="textNoShape">
                <a:avLst/>
              </a:prstTxWarp>
              <a:spAutoFit/>
            </a:bodyPr>
            <a:lstStyle/>
            <a:p>
              <a:pPr algn="ctr" defTabSz="914305" fontAlgn="base">
                <a:spcBef>
                  <a:spcPct val="0"/>
                </a:spcBef>
                <a:spcAft>
                  <a:spcPct val="0"/>
                </a:spcAft>
              </a:pPr>
              <a:r>
                <a:rPr lang="en-US" sz="1200" dirty="0">
                  <a:solidFill>
                    <a:srgbClr val="000000"/>
                  </a:solidFill>
                  <a:ea typeface="Arial" pitchFamily="-1" charset="0"/>
                </a:rPr>
                <a:t>wave field module</a:t>
              </a:r>
            </a:p>
          </p:txBody>
        </p:sp>
        <p:sp>
          <p:nvSpPr>
            <p:cNvPr id="57376" name="TextBox 117"/>
            <p:cNvSpPr txBox="1">
              <a:spLocks noChangeArrowheads="1"/>
            </p:cNvSpPr>
            <p:nvPr/>
          </p:nvSpPr>
          <p:spPr bwMode="auto">
            <a:xfrm>
              <a:off x="3505731" y="1906583"/>
              <a:ext cx="733425" cy="461665"/>
            </a:xfrm>
            <a:prstGeom prst="rect">
              <a:avLst/>
            </a:prstGeom>
            <a:solidFill>
              <a:srgbClr val="CEEBEC"/>
            </a:solidFill>
            <a:ln w="12700">
              <a:solidFill>
                <a:schemeClr val="tx1"/>
              </a:solidFill>
              <a:miter lim="800000"/>
              <a:headEnd/>
              <a:tailEnd/>
            </a:ln>
          </p:spPr>
          <p:txBody>
            <a:bodyPr lIns="0" rIns="0">
              <a:prstTxWarp prst="textNoShape">
                <a:avLst/>
              </a:prstTxWarp>
              <a:spAutoFit/>
            </a:bodyPr>
            <a:lstStyle/>
            <a:p>
              <a:pPr algn="ctr" defTabSz="914305" fontAlgn="base">
                <a:spcBef>
                  <a:spcPct val="0"/>
                </a:spcBef>
                <a:spcAft>
                  <a:spcPct val="0"/>
                </a:spcAft>
              </a:pPr>
              <a:r>
                <a:rPr lang="en-US" sz="1200" dirty="0">
                  <a:solidFill>
                    <a:srgbClr val="000000"/>
                  </a:solidFill>
                  <a:ea typeface="Arial" pitchFamily="-1" charset="0"/>
                </a:rPr>
                <a:t>sea spray module</a:t>
              </a:r>
            </a:p>
          </p:txBody>
        </p:sp>
        <p:sp>
          <p:nvSpPr>
            <p:cNvPr id="57377" name="TextBox 117"/>
            <p:cNvSpPr txBox="1">
              <a:spLocks noChangeArrowheads="1"/>
            </p:cNvSpPr>
            <p:nvPr/>
          </p:nvSpPr>
          <p:spPr bwMode="auto">
            <a:xfrm>
              <a:off x="2756431" y="2427283"/>
              <a:ext cx="1421869" cy="276999"/>
            </a:xfrm>
            <a:prstGeom prst="rect">
              <a:avLst/>
            </a:prstGeom>
            <a:solidFill>
              <a:srgbClr val="CEEBEC"/>
            </a:solidFill>
            <a:ln w="12700">
              <a:solidFill>
                <a:schemeClr val="tx1"/>
              </a:solidFill>
              <a:miter lim="800000"/>
              <a:headEnd/>
              <a:tailEnd/>
            </a:ln>
          </p:spPr>
          <p:txBody>
            <a:bodyPr lIns="0" rIns="0">
              <a:prstTxWarp prst="textNoShape">
                <a:avLst/>
              </a:prstTxWarp>
              <a:spAutoFit/>
            </a:bodyPr>
            <a:lstStyle/>
            <a:p>
              <a:pPr algn="ctr" defTabSz="914305" fontAlgn="base">
                <a:spcBef>
                  <a:spcPct val="0"/>
                </a:spcBef>
                <a:spcAft>
                  <a:spcPct val="0"/>
                </a:spcAft>
              </a:pPr>
              <a:r>
                <a:rPr lang="en-US" sz="1200" dirty="0">
                  <a:solidFill>
                    <a:srgbClr val="000000"/>
                  </a:solidFill>
                  <a:ea typeface="Arial" pitchFamily="-1" charset="0"/>
                </a:rPr>
                <a:t>surface flux module</a:t>
              </a:r>
            </a:p>
          </p:txBody>
        </p:sp>
      </p:grpSp>
      <p:sp>
        <p:nvSpPr>
          <p:cNvPr id="111" name="Down Arrow 110"/>
          <p:cNvSpPr/>
          <p:nvPr/>
        </p:nvSpPr>
        <p:spPr>
          <a:xfrm>
            <a:off x="7454901" y="3086101"/>
            <a:ext cx="342900" cy="787400"/>
          </a:xfrm>
          <a:prstGeom prst="downArrow">
            <a:avLst/>
          </a:prstGeom>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defTabSz="914305" fontAlgn="base">
              <a:spcBef>
                <a:spcPct val="0"/>
              </a:spcBef>
              <a:spcAft>
                <a:spcPct val="0"/>
              </a:spcAft>
              <a:defRPr/>
            </a:pPr>
            <a:endParaRPr lang="en-US" dirty="0">
              <a:solidFill>
                <a:srgbClr val="FFFFFF"/>
              </a:solidFill>
            </a:endParaRPr>
          </a:p>
        </p:txBody>
      </p:sp>
      <p:sp>
        <p:nvSpPr>
          <p:cNvPr id="112" name="Down Arrow 111"/>
          <p:cNvSpPr/>
          <p:nvPr/>
        </p:nvSpPr>
        <p:spPr>
          <a:xfrm flipV="1">
            <a:off x="8089900" y="3086101"/>
            <a:ext cx="342900" cy="787400"/>
          </a:xfrm>
          <a:prstGeom prst="downArrow">
            <a:avLst/>
          </a:prstGeom>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defTabSz="914305" fontAlgn="base">
              <a:spcBef>
                <a:spcPct val="0"/>
              </a:spcBef>
              <a:spcAft>
                <a:spcPct val="0"/>
              </a:spcAft>
              <a:defRPr/>
            </a:pPr>
            <a:endParaRPr lang="en-US" dirty="0">
              <a:solidFill>
                <a:srgbClr val="FFFFFF"/>
              </a:solidFill>
            </a:endParaRPr>
          </a:p>
        </p:txBody>
      </p:sp>
      <p:sp>
        <p:nvSpPr>
          <p:cNvPr id="113" name="Down Arrow 112"/>
          <p:cNvSpPr/>
          <p:nvPr/>
        </p:nvSpPr>
        <p:spPr>
          <a:xfrm>
            <a:off x="5283200" y="3086101"/>
            <a:ext cx="342900" cy="787400"/>
          </a:xfrm>
          <a:prstGeom prst="downArrow">
            <a:avLst/>
          </a:prstGeom>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defTabSz="914305" fontAlgn="base">
              <a:spcBef>
                <a:spcPct val="0"/>
              </a:spcBef>
              <a:spcAft>
                <a:spcPct val="0"/>
              </a:spcAft>
              <a:defRPr/>
            </a:pPr>
            <a:endParaRPr lang="en-US" dirty="0">
              <a:solidFill>
                <a:srgbClr val="FFFFFF"/>
              </a:solidFill>
            </a:endParaRPr>
          </a:p>
        </p:txBody>
      </p:sp>
      <p:sp>
        <p:nvSpPr>
          <p:cNvPr id="114" name="Down Arrow 113"/>
          <p:cNvSpPr/>
          <p:nvPr/>
        </p:nvSpPr>
        <p:spPr>
          <a:xfrm flipV="1">
            <a:off x="5918201" y="3086101"/>
            <a:ext cx="342900" cy="787400"/>
          </a:xfrm>
          <a:prstGeom prst="downArrow">
            <a:avLst/>
          </a:prstGeom>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defTabSz="914305" fontAlgn="base">
              <a:spcBef>
                <a:spcPct val="0"/>
              </a:spcBef>
              <a:spcAft>
                <a:spcPct val="0"/>
              </a:spcAft>
              <a:defRPr/>
            </a:pPr>
            <a:endParaRPr lang="en-US" dirty="0">
              <a:solidFill>
                <a:srgbClr val="FFFFFF"/>
              </a:solidFill>
            </a:endParaRPr>
          </a:p>
        </p:txBody>
      </p:sp>
      <p:sp>
        <p:nvSpPr>
          <p:cNvPr id="115" name="Down Arrow 114"/>
          <p:cNvSpPr/>
          <p:nvPr/>
        </p:nvSpPr>
        <p:spPr>
          <a:xfrm>
            <a:off x="2933701" y="3086101"/>
            <a:ext cx="342900" cy="787400"/>
          </a:xfrm>
          <a:prstGeom prst="downArrow">
            <a:avLst/>
          </a:prstGeom>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defTabSz="914305" fontAlgn="base">
              <a:spcBef>
                <a:spcPct val="0"/>
              </a:spcBef>
              <a:spcAft>
                <a:spcPct val="0"/>
              </a:spcAft>
              <a:defRPr/>
            </a:pPr>
            <a:endParaRPr lang="en-US" dirty="0">
              <a:solidFill>
                <a:srgbClr val="FFFFFF"/>
              </a:solidFill>
            </a:endParaRPr>
          </a:p>
        </p:txBody>
      </p:sp>
      <p:sp>
        <p:nvSpPr>
          <p:cNvPr id="116" name="Down Arrow 115"/>
          <p:cNvSpPr/>
          <p:nvPr/>
        </p:nvSpPr>
        <p:spPr>
          <a:xfrm flipV="1">
            <a:off x="3568700" y="3086101"/>
            <a:ext cx="342900" cy="787400"/>
          </a:xfrm>
          <a:prstGeom prst="downArrow">
            <a:avLst/>
          </a:prstGeom>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defTabSz="914305" fontAlgn="base">
              <a:spcBef>
                <a:spcPct val="0"/>
              </a:spcBef>
              <a:spcAft>
                <a:spcPct val="0"/>
              </a:spcAft>
              <a:defRPr/>
            </a:pPr>
            <a:endParaRPr lang="en-US" dirty="0">
              <a:solidFill>
                <a:srgbClr val="FFFFFF"/>
              </a:solidFill>
            </a:endParaRPr>
          </a:p>
        </p:txBody>
      </p:sp>
      <p:sp>
        <p:nvSpPr>
          <p:cNvPr id="117" name="Down Arrow 116"/>
          <p:cNvSpPr/>
          <p:nvPr/>
        </p:nvSpPr>
        <p:spPr>
          <a:xfrm>
            <a:off x="673100" y="3086101"/>
            <a:ext cx="342900" cy="787400"/>
          </a:xfrm>
          <a:prstGeom prst="downArrow">
            <a:avLst/>
          </a:prstGeom>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defTabSz="914305" fontAlgn="base">
              <a:spcBef>
                <a:spcPct val="0"/>
              </a:spcBef>
              <a:spcAft>
                <a:spcPct val="0"/>
              </a:spcAft>
              <a:defRPr/>
            </a:pPr>
            <a:endParaRPr lang="en-US" dirty="0">
              <a:solidFill>
                <a:srgbClr val="FFFFFF"/>
              </a:solidFill>
            </a:endParaRPr>
          </a:p>
        </p:txBody>
      </p:sp>
      <p:sp>
        <p:nvSpPr>
          <p:cNvPr id="118" name="Down Arrow 117"/>
          <p:cNvSpPr/>
          <p:nvPr/>
        </p:nvSpPr>
        <p:spPr>
          <a:xfrm flipV="1">
            <a:off x="1308101" y="3086101"/>
            <a:ext cx="342900" cy="787400"/>
          </a:xfrm>
          <a:prstGeom prst="downArrow">
            <a:avLst/>
          </a:prstGeom>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defTabSz="914305" fontAlgn="base">
              <a:spcBef>
                <a:spcPct val="0"/>
              </a:spcBef>
              <a:spcAft>
                <a:spcPct val="0"/>
              </a:spcAft>
              <a:defRPr/>
            </a:pPr>
            <a:endParaRPr lang="en-US" dirty="0">
              <a:solidFill>
                <a:srgbClr val="FFFFFF"/>
              </a:solidFill>
            </a:endParaRPr>
          </a:p>
        </p:txBody>
      </p:sp>
      <p:grpSp>
        <p:nvGrpSpPr>
          <p:cNvPr id="7" name="Group 70"/>
          <p:cNvGrpSpPr>
            <a:grpSpLocks/>
          </p:cNvGrpSpPr>
          <p:nvPr/>
        </p:nvGrpSpPr>
        <p:grpSpPr bwMode="auto">
          <a:xfrm>
            <a:off x="1087439" y="3914775"/>
            <a:ext cx="7008812" cy="1214438"/>
            <a:chOff x="909638" y="3990975"/>
            <a:chExt cx="7008812" cy="1214854"/>
          </a:xfrm>
        </p:grpSpPr>
        <p:sp>
          <p:nvSpPr>
            <p:cNvPr id="57363" name="TextBox 196"/>
            <p:cNvSpPr txBox="1">
              <a:spLocks noChangeArrowheads="1"/>
            </p:cNvSpPr>
            <p:nvPr/>
          </p:nvSpPr>
          <p:spPr bwMode="auto">
            <a:xfrm>
              <a:off x="909638" y="3990975"/>
              <a:ext cx="5522912" cy="338554"/>
            </a:xfrm>
            <a:prstGeom prst="rect">
              <a:avLst/>
            </a:prstGeom>
            <a:solidFill>
              <a:srgbClr val="FFFFCC"/>
            </a:solidFill>
            <a:ln w="25400">
              <a:solidFill>
                <a:schemeClr val="tx1"/>
              </a:solidFill>
              <a:round/>
              <a:headEnd/>
              <a:tailEnd/>
            </a:ln>
          </p:spPr>
          <p:txBody>
            <a:bodyPr>
              <a:prstTxWarp prst="textNoShape">
                <a:avLst/>
              </a:prstTxWarp>
              <a:spAutoFit/>
            </a:bodyPr>
            <a:lstStyle/>
            <a:p>
              <a:pPr algn="ctr" defTabSz="914305" fontAlgn="base">
                <a:spcBef>
                  <a:spcPct val="0"/>
                </a:spcBef>
                <a:spcAft>
                  <a:spcPct val="0"/>
                </a:spcAft>
              </a:pPr>
              <a:r>
                <a:rPr lang="en-US" sz="1600" b="1" dirty="0" err="1">
                  <a:solidFill>
                    <a:srgbClr val="000000"/>
                  </a:solidFill>
                  <a:ea typeface="Arial" pitchFamily="-1" charset="0"/>
                </a:rPr>
                <a:t>Regrid</a:t>
              </a:r>
              <a:r>
                <a:rPr lang="en-US" sz="1600" b="1" dirty="0">
                  <a:solidFill>
                    <a:srgbClr val="000000"/>
                  </a:solidFill>
                  <a:ea typeface="Arial" pitchFamily="-1" charset="0"/>
                </a:rPr>
                <a:t>/Interpolation</a:t>
              </a:r>
            </a:p>
          </p:txBody>
        </p:sp>
        <p:sp>
          <p:nvSpPr>
            <p:cNvPr id="57364" name="TextBox 196"/>
            <p:cNvSpPr txBox="1">
              <a:spLocks noChangeArrowheads="1"/>
            </p:cNvSpPr>
            <p:nvPr/>
          </p:nvSpPr>
          <p:spPr bwMode="auto">
            <a:xfrm>
              <a:off x="1347788" y="4276725"/>
              <a:ext cx="5522912" cy="338554"/>
            </a:xfrm>
            <a:prstGeom prst="rect">
              <a:avLst/>
            </a:prstGeom>
            <a:solidFill>
              <a:srgbClr val="FFFFCC"/>
            </a:solidFill>
            <a:ln w="25400">
              <a:solidFill>
                <a:schemeClr val="tx1"/>
              </a:solidFill>
              <a:round/>
              <a:headEnd/>
              <a:tailEnd/>
            </a:ln>
          </p:spPr>
          <p:txBody>
            <a:bodyPr>
              <a:prstTxWarp prst="textNoShape">
                <a:avLst/>
              </a:prstTxWarp>
              <a:spAutoFit/>
            </a:bodyPr>
            <a:lstStyle/>
            <a:p>
              <a:pPr algn="ctr" defTabSz="914305" fontAlgn="base">
                <a:spcBef>
                  <a:spcPct val="0"/>
                </a:spcBef>
                <a:spcAft>
                  <a:spcPct val="0"/>
                </a:spcAft>
              </a:pPr>
              <a:r>
                <a:rPr lang="en-US" sz="1600" b="1" dirty="0">
                  <a:solidFill>
                    <a:srgbClr val="000000"/>
                  </a:solidFill>
                  <a:ea typeface="Arial" pitchFamily="-1" charset="0"/>
                </a:rPr>
                <a:t>Redistribution</a:t>
              </a:r>
            </a:p>
          </p:txBody>
        </p:sp>
        <p:sp>
          <p:nvSpPr>
            <p:cNvPr id="57365" name="TextBox 196"/>
            <p:cNvSpPr txBox="1">
              <a:spLocks noChangeArrowheads="1"/>
            </p:cNvSpPr>
            <p:nvPr/>
          </p:nvSpPr>
          <p:spPr bwMode="auto">
            <a:xfrm>
              <a:off x="1862138" y="4572000"/>
              <a:ext cx="5522912" cy="338554"/>
            </a:xfrm>
            <a:prstGeom prst="rect">
              <a:avLst/>
            </a:prstGeom>
            <a:solidFill>
              <a:srgbClr val="FFFFCC"/>
            </a:solidFill>
            <a:ln w="25400">
              <a:solidFill>
                <a:schemeClr val="tx1"/>
              </a:solidFill>
              <a:round/>
              <a:headEnd/>
              <a:tailEnd/>
            </a:ln>
          </p:spPr>
          <p:txBody>
            <a:bodyPr>
              <a:prstTxWarp prst="textNoShape">
                <a:avLst/>
              </a:prstTxWarp>
              <a:spAutoFit/>
            </a:bodyPr>
            <a:lstStyle/>
            <a:p>
              <a:pPr algn="ctr" defTabSz="914305" fontAlgn="base">
                <a:spcBef>
                  <a:spcPct val="0"/>
                </a:spcBef>
                <a:spcAft>
                  <a:spcPct val="0"/>
                </a:spcAft>
              </a:pPr>
              <a:r>
                <a:rPr lang="en-US" sz="1600" b="1" dirty="0">
                  <a:solidFill>
                    <a:srgbClr val="000000"/>
                  </a:solidFill>
                  <a:ea typeface="Arial" pitchFamily="-1" charset="0"/>
                </a:rPr>
                <a:t>Parallel Computing</a:t>
              </a:r>
            </a:p>
          </p:txBody>
        </p:sp>
        <p:sp>
          <p:nvSpPr>
            <p:cNvPr id="57366" name="TextBox 196"/>
            <p:cNvSpPr txBox="1">
              <a:spLocks noChangeArrowheads="1"/>
            </p:cNvSpPr>
            <p:nvPr/>
          </p:nvSpPr>
          <p:spPr bwMode="auto">
            <a:xfrm>
              <a:off x="2395538" y="4867275"/>
              <a:ext cx="5522912" cy="338554"/>
            </a:xfrm>
            <a:prstGeom prst="rect">
              <a:avLst/>
            </a:prstGeom>
            <a:solidFill>
              <a:srgbClr val="FFFFCC"/>
            </a:solidFill>
            <a:ln w="25400">
              <a:solidFill>
                <a:schemeClr val="tx1"/>
              </a:solidFill>
              <a:round/>
              <a:headEnd/>
              <a:tailEnd/>
            </a:ln>
          </p:spPr>
          <p:txBody>
            <a:bodyPr>
              <a:prstTxWarp prst="textNoShape">
                <a:avLst/>
              </a:prstTxWarp>
              <a:spAutoFit/>
            </a:bodyPr>
            <a:lstStyle/>
            <a:p>
              <a:pPr algn="ctr" defTabSz="914305" fontAlgn="base">
                <a:spcBef>
                  <a:spcPct val="0"/>
                </a:spcBef>
                <a:spcAft>
                  <a:spcPct val="0"/>
                </a:spcAft>
              </a:pPr>
              <a:r>
                <a:rPr lang="en-US" sz="1600" b="1" dirty="0">
                  <a:solidFill>
                    <a:srgbClr val="000000"/>
                  </a:solidFill>
                  <a:ea typeface="Arial" pitchFamily="-1" charset="0"/>
                </a:rPr>
                <a:t>Synchronization and Control</a:t>
              </a:r>
            </a:p>
          </p:txBody>
        </p:sp>
      </p:grpSp>
      <p:sp>
        <p:nvSpPr>
          <p:cNvPr id="57362" name="TextBox 126"/>
          <p:cNvSpPr txBox="1">
            <a:spLocks noChangeArrowheads="1"/>
          </p:cNvSpPr>
          <p:nvPr/>
        </p:nvSpPr>
        <p:spPr bwMode="auto">
          <a:xfrm>
            <a:off x="1866901" y="5143501"/>
            <a:ext cx="5314950" cy="461963"/>
          </a:xfrm>
          <a:prstGeom prst="rect">
            <a:avLst/>
          </a:prstGeom>
          <a:noFill/>
          <a:ln w="9525">
            <a:noFill/>
            <a:miter lim="800000"/>
            <a:headEnd/>
            <a:tailEnd/>
          </a:ln>
        </p:spPr>
        <p:txBody>
          <a:bodyPr wrap="none" lIns="91430" tIns="45715" rIns="91430" bIns="45715">
            <a:prstTxWarp prst="textNoShape">
              <a:avLst/>
            </a:prstTxWarp>
            <a:spAutoFit/>
          </a:bodyPr>
          <a:lstStyle/>
          <a:p>
            <a:pPr defTabSz="914305" fontAlgn="base">
              <a:spcBef>
                <a:spcPct val="0"/>
              </a:spcBef>
              <a:spcAft>
                <a:spcPct val="0"/>
              </a:spcAft>
            </a:pPr>
            <a:r>
              <a:rPr lang="en-US" sz="2400" b="1" dirty="0">
                <a:solidFill>
                  <a:srgbClr val="000000"/>
                </a:solidFill>
                <a:ea typeface="Arial" pitchFamily="-1" charset="0"/>
              </a:rPr>
              <a:t>Earth System Modeling Framework</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604"/>
            <a:ext cx="8229600" cy="1143000"/>
          </a:xfrm>
        </p:spPr>
        <p:txBody>
          <a:bodyPr/>
          <a:lstStyle/>
          <a:p>
            <a:r>
              <a:rPr lang="en-US" dirty="0" smtClean="0"/>
              <a:t>Architecture of ESMF</a:t>
            </a:r>
            <a:endParaRPr lang="en-US" dirty="0"/>
          </a:p>
        </p:txBody>
      </p:sp>
      <p:sp>
        <p:nvSpPr>
          <p:cNvPr id="3" name="Content Placeholder 2"/>
          <p:cNvSpPr>
            <a:spLocks noGrp="1"/>
          </p:cNvSpPr>
          <p:nvPr>
            <p:ph idx="1"/>
          </p:nvPr>
        </p:nvSpPr>
        <p:spPr>
          <a:xfrm>
            <a:off x="313176" y="1259757"/>
            <a:ext cx="4208826" cy="4789687"/>
          </a:xfrm>
        </p:spPr>
        <p:txBody>
          <a:bodyPr>
            <a:normAutofit/>
          </a:bodyPr>
          <a:lstStyle/>
          <a:p>
            <a:pPr marL="228577" indent="-228577">
              <a:spcBef>
                <a:spcPts val="600"/>
              </a:spcBef>
              <a:buClr>
                <a:srgbClr val="2B2775"/>
              </a:buClr>
              <a:buFont typeface="Arial" pitchFamily="1" charset="0"/>
              <a:buChar char="•"/>
            </a:pPr>
            <a:r>
              <a:rPr lang="en-US" sz="2000" dirty="0" smtClean="0">
                <a:latin typeface="Arial Narrow" pitchFamily="1" charset="0"/>
                <a:ea typeface="Arial" pitchFamily="1" charset="0"/>
                <a:cs typeface="Arial" pitchFamily="1" charset="0"/>
              </a:rPr>
              <a:t>ESMF provides a </a:t>
            </a:r>
            <a:r>
              <a:rPr lang="en-US" sz="2000" b="1" dirty="0" smtClean="0">
                <a:latin typeface="Arial Narrow" pitchFamily="1" charset="0"/>
                <a:ea typeface="Arial" pitchFamily="1" charset="0"/>
                <a:cs typeface="Arial" pitchFamily="1" charset="0"/>
              </a:rPr>
              <a:t>superstructure</a:t>
            </a:r>
            <a:r>
              <a:rPr lang="en-US" sz="2000" dirty="0" smtClean="0">
                <a:latin typeface="Arial Narrow" pitchFamily="1" charset="0"/>
                <a:ea typeface="Arial" pitchFamily="1" charset="0"/>
                <a:cs typeface="Arial" pitchFamily="1" charset="0"/>
              </a:rPr>
              <a:t> for assembling geophysical components into applications.</a:t>
            </a:r>
          </a:p>
          <a:p>
            <a:pPr marL="228577" indent="-228577">
              <a:spcBef>
                <a:spcPts val="600"/>
              </a:spcBef>
              <a:buClr>
                <a:srgbClr val="2B2775"/>
              </a:buClr>
              <a:buFont typeface="Arial" pitchFamily="1" charset="0"/>
              <a:buChar char="•"/>
            </a:pPr>
            <a:r>
              <a:rPr lang="en-US" sz="2000" dirty="0" smtClean="0">
                <a:latin typeface="Arial Narrow" pitchFamily="1" charset="0"/>
                <a:ea typeface="Arial" pitchFamily="1" charset="0"/>
                <a:cs typeface="Arial" pitchFamily="1" charset="0"/>
              </a:rPr>
              <a:t>ESMF provides an </a:t>
            </a:r>
            <a:r>
              <a:rPr lang="en-US" sz="2000" b="1" dirty="0" smtClean="0">
                <a:latin typeface="Arial Narrow" pitchFamily="1" charset="0"/>
                <a:ea typeface="Arial" pitchFamily="1" charset="0"/>
                <a:cs typeface="Arial" pitchFamily="1" charset="0"/>
              </a:rPr>
              <a:t>infrastructure</a:t>
            </a:r>
            <a:r>
              <a:rPr lang="en-US" sz="2000" dirty="0" smtClean="0">
                <a:latin typeface="Arial Narrow" pitchFamily="1" charset="0"/>
                <a:ea typeface="Arial" pitchFamily="1" charset="0"/>
                <a:cs typeface="Arial" pitchFamily="1" charset="0"/>
              </a:rPr>
              <a:t> that modelers use to</a:t>
            </a:r>
          </a:p>
          <a:p>
            <a:pPr marL="579378" lvl="1" indent="-290482">
              <a:spcBef>
                <a:spcPts val="600"/>
              </a:spcBef>
              <a:buClr>
                <a:srgbClr val="2B2775"/>
              </a:buClr>
              <a:buFont typeface="Calibri" pitchFamily="1" charset="0"/>
              <a:buChar char="–"/>
            </a:pPr>
            <a:r>
              <a:rPr lang="en-US" sz="2000" dirty="0" smtClean="0">
                <a:latin typeface="Arial Narrow" pitchFamily="1" charset="0"/>
                <a:ea typeface="Arial" pitchFamily="1" charset="0"/>
                <a:cs typeface="Arial" pitchFamily="1" charset="0"/>
              </a:rPr>
              <a:t>Generate and apply interpolation weights</a:t>
            </a:r>
          </a:p>
          <a:p>
            <a:pPr marL="579378" lvl="1" indent="-290482">
              <a:spcBef>
                <a:spcPts val="600"/>
              </a:spcBef>
              <a:buClr>
                <a:srgbClr val="2B2775"/>
              </a:buClr>
              <a:buFont typeface="Calibri" pitchFamily="1" charset="0"/>
              <a:buChar char="–"/>
            </a:pPr>
            <a:r>
              <a:rPr lang="en-US" sz="2000" dirty="0" smtClean="0">
                <a:latin typeface="Arial Narrow" pitchFamily="1" charset="0"/>
                <a:ea typeface="Arial" pitchFamily="1" charset="0"/>
                <a:cs typeface="Arial" pitchFamily="1" charset="0"/>
              </a:rPr>
              <a:t>Handle metadata, time management, data I/O and communications, and other functions</a:t>
            </a:r>
          </a:p>
          <a:p>
            <a:pPr marL="579378" lvl="1" indent="-290482">
              <a:spcBef>
                <a:spcPts val="600"/>
              </a:spcBef>
              <a:buClr>
                <a:srgbClr val="2B2775"/>
              </a:buClr>
              <a:buFont typeface="Calibri" pitchFamily="1" charset="0"/>
              <a:buChar char="–"/>
            </a:pPr>
            <a:r>
              <a:rPr lang="en-US" sz="2000" dirty="0" smtClean="0">
                <a:latin typeface="Arial Narrow" pitchFamily="1" charset="0"/>
                <a:ea typeface="Arial" pitchFamily="1" charset="0"/>
                <a:cs typeface="Arial" pitchFamily="1" charset="0"/>
              </a:rPr>
              <a:t>Access third party libraries</a:t>
            </a:r>
          </a:p>
          <a:p>
            <a:pPr marL="228577" indent="-228577">
              <a:spcBef>
                <a:spcPts val="600"/>
              </a:spcBef>
              <a:buClr>
                <a:srgbClr val="2B2775"/>
              </a:buClr>
              <a:buFont typeface="Arial" pitchFamily="1" charset="0"/>
              <a:buChar char="•"/>
            </a:pPr>
            <a:r>
              <a:rPr lang="en-US" sz="2000" dirty="0" smtClean="0">
                <a:latin typeface="Arial Narrow" pitchFamily="1" charset="0"/>
                <a:ea typeface="Arial" pitchFamily="1" charset="0"/>
                <a:cs typeface="Arial" pitchFamily="1" charset="0"/>
              </a:rPr>
              <a:t>ESMF components have standard methods with simple interfaces.</a:t>
            </a:r>
          </a:p>
        </p:txBody>
      </p:sp>
      <p:grpSp>
        <p:nvGrpSpPr>
          <p:cNvPr id="15" name="Group 14"/>
          <p:cNvGrpSpPr/>
          <p:nvPr/>
        </p:nvGrpSpPr>
        <p:grpSpPr>
          <a:xfrm>
            <a:off x="4626746" y="2140692"/>
            <a:ext cx="4291012" cy="2832100"/>
            <a:chOff x="4548188" y="1905000"/>
            <a:chExt cx="4291012" cy="2832100"/>
          </a:xfrm>
        </p:grpSpPr>
        <p:sp>
          <p:nvSpPr>
            <p:cNvPr id="4" name="Rectangle 66"/>
            <p:cNvSpPr>
              <a:spLocks noChangeArrowheads="1"/>
            </p:cNvSpPr>
            <p:nvPr/>
          </p:nvSpPr>
          <p:spPr bwMode="auto">
            <a:xfrm>
              <a:off x="4548188" y="3844925"/>
              <a:ext cx="1939925" cy="412750"/>
            </a:xfrm>
            <a:prstGeom prst="rect">
              <a:avLst/>
            </a:prstGeom>
            <a:solidFill>
              <a:srgbClr val="FFFFCC"/>
            </a:solidFill>
            <a:ln w="9525">
              <a:solidFill>
                <a:srgbClr val="000080"/>
              </a:solidFill>
              <a:miter lim="800000"/>
              <a:headEnd/>
              <a:tailEnd/>
            </a:ln>
          </p:spPr>
          <p:txBody>
            <a:bodyPr wrap="none" anchor="ctr">
              <a:prstTxWarp prst="textNoShape">
                <a:avLst/>
              </a:prstTxWarp>
            </a:bodyPr>
            <a:lstStyle/>
            <a:p>
              <a:pPr algn="ctr"/>
              <a:r>
                <a:rPr lang="en-US" sz="1600" b="1" dirty="0">
                  <a:solidFill>
                    <a:prstClr val="black"/>
                  </a:solidFill>
                  <a:latin typeface="Arial Narrow" pitchFamily="1" charset="0"/>
                </a:rPr>
                <a:t>Low Level Utilities</a:t>
              </a:r>
            </a:p>
          </p:txBody>
        </p:sp>
        <p:sp>
          <p:nvSpPr>
            <p:cNvPr id="5" name="Rectangle 67"/>
            <p:cNvSpPr>
              <a:spLocks noChangeArrowheads="1"/>
            </p:cNvSpPr>
            <p:nvPr/>
          </p:nvSpPr>
          <p:spPr bwMode="auto">
            <a:xfrm>
              <a:off x="4549775" y="3375025"/>
              <a:ext cx="1938338" cy="412750"/>
            </a:xfrm>
            <a:prstGeom prst="rect">
              <a:avLst/>
            </a:prstGeom>
            <a:solidFill>
              <a:srgbClr val="FFFFCC"/>
            </a:solidFill>
            <a:ln w="9525">
              <a:solidFill>
                <a:srgbClr val="000080"/>
              </a:solidFill>
              <a:miter lim="800000"/>
              <a:headEnd/>
              <a:tailEnd/>
            </a:ln>
          </p:spPr>
          <p:txBody>
            <a:bodyPr wrap="none" anchor="ctr">
              <a:prstTxWarp prst="textNoShape">
                <a:avLst/>
              </a:prstTxWarp>
            </a:bodyPr>
            <a:lstStyle/>
            <a:p>
              <a:pPr algn="ctr"/>
              <a:r>
                <a:rPr lang="en-US" sz="1600" b="1" dirty="0">
                  <a:solidFill>
                    <a:prstClr val="black"/>
                  </a:solidFill>
                  <a:latin typeface="Arial Narrow" pitchFamily="1" charset="0"/>
                </a:rPr>
                <a:t>Fields and Grids Layer</a:t>
              </a:r>
            </a:p>
          </p:txBody>
        </p:sp>
        <p:sp>
          <p:nvSpPr>
            <p:cNvPr id="6" name="Rectangle 68"/>
            <p:cNvSpPr>
              <a:spLocks noChangeArrowheads="1"/>
            </p:cNvSpPr>
            <p:nvPr/>
          </p:nvSpPr>
          <p:spPr bwMode="auto">
            <a:xfrm>
              <a:off x="4552950" y="2887663"/>
              <a:ext cx="1936750" cy="428625"/>
            </a:xfrm>
            <a:prstGeom prst="rect">
              <a:avLst/>
            </a:prstGeom>
            <a:solidFill>
              <a:srgbClr val="DDE0FF"/>
            </a:solidFill>
            <a:ln w="9525">
              <a:solidFill>
                <a:srgbClr val="000080"/>
              </a:solidFill>
              <a:miter lim="800000"/>
              <a:headEnd/>
              <a:tailEnd/>
            </a:ln>
          </p:spPr>
          <p:txBody>
            <a:bodyPr wrap="none" anchor="ctr">
              <a:prstTxWarp prst="textNoShape">
                <a:avLst/>
              </a:prstTxWarp>
            </a:bodyPr>
            <a:lstStyle/>
            <a:p>
              <a:pPr algn="ctr"/>
              <a:r>
                <a:rPr lang="en-US" sz="1600" dirty="0">
                  <a:solidFill>
                    <a:prstClr val="black"/>
                  </a:solidFill>
                  <a:latin typeface="Arial Narrow" pitchFamily="1" charset="0"/>
                </a:rPr>
                <a:t>Model Layer</a:t>
              </a:r>
            </a:p>
          </p:txBody>
        </p:sp>
        <p:sp>
          <p:nvSpPr>
            <p:cNvPr id="7" name="Rectangle 69"/>
            <p:cNvSpPr>
              <a:spLocks noChangeArrowheads="1"/>
            </p:cNvSpPr>
            <p:nvPr/>
          </p:nvSpPr>
          <p:spPr bwMode="auto">
            <a:xfrm>
              <a:off x="4552950" y="1905000"/>
              <a:ext cx="1938338" cy="925513"/>
            </a:xfrm>
            <a:prstGeom prst="rect">
              <a:avLst/>
            </a:prstGeom>
            <a:solidFill>
              <a:srgbClr val="FFFFCC"/>
            </a:solidFill>
            <a:ln w="9525">
              <a:solidFill>
                <a:srgbClr val="000080"/>
              </a:solidFill>
              <a:miter lim="800000"/>
              <a:headEnd/>
              <a:tailEnd/>
            </a:ln>
          </p:spPr>
          <p:txBody>
            <a:bodyPr wrap="none" anchor="ctr">
              <a:prstTxWarp prst="textNoShape">
                <a:avLst/>
              </a:prstTxWarp>
            </a:bodyPr>
            <a:lstStyle/>
            <a:p>
              <a:pPr algn="ctr"/>
              <a:r>
                <a:rPr lang="en-US" sz="1600" b="1" dirty="0">
                  <a:solidFill>
                    <a:prstClr val="black"/>
                  </a:solidFill>
                  <a:latin typeface="Arial Narrow" pitchFamily="1" charset="0"/>
                </a:rPr>
                <a:t>Components Layer</a:t>
              </a:r>
            </a:p>
            <a:p>
              <a:pPr algn="ctr"/>
              <a:r>
                <a:rPr lang="en-US" sz="1600" dirty="0">
                  <a:solidFill>
                    <a:prstClr val="black"/>
                  </a:solidFill>
                  <a:latin typeface="Arial Narrow" pitchFamily="1" charset="0"/>
                </a:rPr>
                <a:t>Gridded Components</a:t>
              </a:r>
            </a:p>
            <a:p>
              <a:pPr algn="ctr"/>
              <a:r>
                <a:rPr lang="en-US" sz="1600" dirty="0">
                  <a:solidFill>
                    <a:prstClr val="black"/>
                  </a:solidFill>
                  <a:latin typeface="Arial Narrow" pitchFamily="1" charset="0"/>
                </a:rPr>
                <a:t>Coupler Components</a:t>
              </a:r>
            </a:p>
          </p:txBody>
        </p:sp>
        <p:sp>
          <p:nvSpPr>
            <p:cNvPr id="8" name="Rectangle 70"/>
            <p:cNvSpPr>
              <a:spLocks noChangeArrowheads="1"/>
            </p:cNvSpPr>
            <p:nvPr/>
          </p:nvSpPr>
          <p:spPr bwMode="auto">
            <a:xfrm>
              <a:off x="6845300" y="3368675"/>
              <a:ext cx="1958975" cy="900113"/>
            </a:xfrm>
            <a:prstGeom prst="rect">
              <a:avLst/>
            </a:prstGeom>
            <a:solidFill>
              <a:srgbClr val="FFFFCC"/>
            </a:solidFill>
            <a:ln w="9525">
              <a:solidFill>
                <a:srgbClr val="000080"/>
              </a:solidFill>
              <a:miter lim="800000"/>
              <a:headEnd/>
              <a:tailEnd/>
            </a:ln>
          </p:spPr>
          <p:txBody>
            <a:bodyPr wrap="none" anchor="ctr">
              <a:prstTxWarp prst="textNoShape">
                <a:avLst/>
              </a:prstTxWarp>
            </a:bodyPr>
            <a:lstStyle/>
            <a:p>
              <a:pPr algn="ctr"/>
              <a:r>
                <a:rPr lang="en-US" sz="1600" b="1" dirty="0">
                  <a:solidFill>
                    <a:prstClr val="black"/>
                  </a:solidFill>
                  <a:latin typeface="Arial Narrow" pitchFamily="1" charset="0"/>
                </a:rPr>
                <a:t>ESMF Infrastructure</a:t>
              </a:r>
            </a:p>
          </p:txBody>
        </p:sp>
        <p:sp>
          <p:nvSpPr>
            <p:cNvPr id="9" name="Rectangle 71"/>
            <p:cNvSpPr>
              <a:spLocks noChangeArrowheads="1"/>
            </p:cNvSpPr>
            <p:nvPr/>
          </p:nvSpPr>
          <p:spPr bwMode="auto">
            <a:xfrm>
              <a:off x="7207250" y="2884488"/>
              <a:ext cx="1260475" cy="427037"/>
            </a:xfrm>
            <a:prstGeom prst="rect">
              <a:avLst/>
            </a:prstGeom>
            <a:solidFill>
              <a:srgbClr val="DDE0FF"/>
            </a:solidFill>
            <a:ln w="9525">
              <a:solidFill>
                <a:srgbClr val="000080"/>
              </a:solidFill>
              <a:miter lim="800000"/>
              <a:headEnd/>
              <a:tailEnd/>
            </a:ln>
          </p:spPr>
          <p:txBody>
            <a:bodyPr wrap="none" anchor="ctr">
              <a:prstTxWarp prst="textNoShape">
                <a:avLst/>
              </a:prstTxWarp>
            </a:bodyPr>
            <a:lstStyle/>
            <a:p>
              <a:pPr algn="ctr"/>
              <a:r>
                <a:rPr lang="en-US" sz="1600" dirty="0">
                  <a:solidFill>
                    <a:prstClr val="black"/>
                  </a:solidFill>
                  <a:latin typeface="Arial Narrow" pitchFamily="1" charset="0"/>
                </a:rPr>
                <a:t>User Code</a:t>
              </a:r>
            </a:p>
          </p:txBody>
        </p:sp>
        <p:sp>
          <p:nvSpPr>
            <p:cNvPr id="10" name="Rectangle 72"/>
            <p:cNvSpPr>
              <a:spLocks noChangeArrowheads="1"/>
            </p:cNvSpPr>
            <p:nvPr/>
          </p:nvSpPr>
          <p:spPr bwMode="auto">
            <a:xfrm>
              <a:off x="6846888" y="1905000"/>
              <a:ext cx="1957387" cy="922338"/>
            </a:xfrm>
            <a:prstGeom prst="rect">
              <a:avLst/>
            </a:prstGeom>
            <a:solidFill>
              <a:srgbClr val="FFFFCC"/>
            </a:solidFill>
            <a:ln w="9525">
              <a:solidFill>
                <a:srgbClr val="000080"/>
              </a:solidFill>
              <a:miter lim="800000"/>
              <a:headEnd/>
              <a:tailEnd/>
            </a:ln>
          </p:spPr>
          <p:txBody>
            <a:bodyPr wrap="none" anchor="ctr">
              <a:prstTxWarp prst="textNoShape">
                <a:avLst/>
              </a:prstTxWarp>
            </a:bodyPr>
            <a:lstStyle/>
            <a:p>
              <a:pPr algn="ctr"/>
              <a:r>
                <a:rPr lang="en-US" sz="1600" b="1" dirty="0">
                  <a:solidFill>
                    <a:prstClr val="black"/>
                  </a:solidFill>
                  <a:latin typeface="Arial Narrow" pitchFamily="1" charset="0"/>
                </a:rPr>
                <a:t>ESMF Superstructure</a:t>
              </a:r>
            </a:p>
          </p:txBody>
        </p:sp>
        <p:sp>
          <p:nvSpPr>
            <p:cNvPr id="11" name="Rectangle 73"/>
            <p:cNvSpPr>
              <a:spLocks noChangeArrowheads="1"/>
            </p:cNvSpPr>
            <p:nvPr/>
          </p:nvSpPr>
          <p:spPr bwMode="auto">
            <a:xfrm>
              <a:off x="6842125" y="4325938"/>
              <a:ext cx="1955800" cy="411162"/>
            </a:xfrm>
            <a:prstGeom prst="rect">
              <a:avLst/>
            </a:prstGeom>
            <a:solidFill>
              <a:srgbClr val="FA9C00"/>
            </a:solidFill>
            <a:ln w="9525">
              <a:solidFill>
                <a:srgbClr val="000080"/>
              </a:solidFill>
              <a:miter lim="800000"/>
              <a:headEnd/>
              <a:tailEnd/>
            </a:ln>
          </p:spPr>
          <p:txBody>
            <a:bodyPr wrap="none" anchor="ctr">
              <a:prstTxWarp prst="textNoShape">
                <a:avLst/>
              </a:prstTxWarp>
            </a:bodyPr>
            <a:lstStyle/>
            <a:p>
              <a:pPr algn="ctr"/>
              <a:r>
                <a:rPr lang="en-US" sz="1600" dirty="0">
                  <a:solidFill>
                    <a:prstClr val="black"/>
                  </a:solidFill>
                  <a:latin typeface="Arial Narrow" pitchFamily="1" charset="0"/>
                </a:rPr>
                <a:t>MPI, </a:t>
              </a:r>
              <a:r>
                <a:rPr lang="en-US" sz="1600" dirty="0" err="1">
                  <a:solidFill>
                    <a:prstClr val="black"/>
                  </a:solidFill>
                  <a:latin typeface="Arial Narrow" pitchFamily="1" charset="0"/>
                </a:rPr>
                <a:t>NetCDF</a:t>
              </a:r>
              <a:r>
                <a:rPr lang="en-US" sz="1600" dirty="0">
                  <a:solidFill>
                    <a:prstClr val="black"/>
                  </a:solidFill>
                  <a:latin typeface="Arial Narrow" pitchFamily="1" charset="0"/>
                </a:rPr>
                <a:t>, …</a:t>
              </a:r>
            </a:p>
          </p:txBody>
        </p:sp>
        <p:sp>
          <p:nvSpPr>
            <p:cNvPr id="12" name="AutoShape 74"/>
            <p:cNvSpPr>
              <a:spLocks noChangeArrowheads="1"/>
            </p:cNvSpPr>
            <p:nvPr/>
          </p:nvSpPr>
          <p:spPr bwMode="auto">
            <a:xfrm>
              <a:off x="6838950" y="2874963"/>
              <a:ext cx="304800" cy="484187"/>
            </a:xfrm>
            <a:prstGeom prst="downArrow">
              <a:avLst>
                <a:gd name="adj1" fmla="val 50000"/>
                <a:gd name="adj2" fmla="val 39714"/>
              </a:avLst>
            </a:prstGeom>
            <a:solidFill>
              <a:srgbClr val="3E50B3"/>
            </a:solidFill>
            <a:ln w="9525">
              <a:noFill/>
              <a:miter lim="800000"/>
              <a:headEnd/>
              <a:tailEnd/>
            </a:ln>
          </p:spPr>
          <p:txBody>
            <a:bodyPr wrap="none" anchor="ctr">
              <a:prstTxWarp prst="textNoShape">
                <a:avLst/>
              </a:prstTxWarp>
            </a:bodyPr>
            <a:lstStyle/>
            <a:p>
              <a:endParaRPr lang="en-US">
                <a:solidFill>
                  <a:prstClr val="black"/>
                </a:solidFill>
              </a:endParaRPr>
            </a:p>
          </p:txBody>
        </p:sp>
        <p:sp>
          <p:nvSpPr>
            <p:cNvPr id="13" name="Rectangle 65"/>
            <p:cNvSpPr>
              <a:spLocks noChangeArrowheads="1"/>
            </p:cNvSpPr>
            <p:nvPr/>
          </p:nvSpPr>
          <p:spPr bwMode="auto">
            <a:xfrm>
              <a:off x="4552950" y="4321175"/>
              <a:ext cx="1939925" cy="415925"/>
            </a:xfrm>
            <a:prstGeom prst="rect">
              <a:avLst/>
            </a:prstGeom>
            <a:solidFill>
              <a:srgbClr val="FA9C00"/>
            </a:solidFill>
            <a:ln w="9525">
              <a:solidFill>
                <a:srgbClr val="000080"/>
              </a:solidFill>
              <a:miter lim="800000"/>
              <a:headEnd/>
              <a:tailEnd/>
            </a:ln>
          </p:spPr>
          <p:txBody>
            <a:bodyPr wrap="none" anchor="ctr">
              <a:prstTxWarp prst="textNoShape">
                <a:avLst/>
              </a:prstTxWarp>
            </a:bodyPr>
            <a:lstStyle/>
            <a:p>
              <a:pPr algn="ctr"/>
              <a:r>
                <a:rPr lang="en-US" sz="1600" dirty="0">
                  <a:solidFill>
                    <a:prstClr val="black"/>
                  </a:solidFill>
                  <a:latin typeface="Arial Narrow" pitchFamily="1" charset="0"/>
                </a:rPr>
                <a:t>External Libraries</a:t>
              </a:r>
            </a:p>
          </p:txBody>
        </p:sp>
        <p:sp>
          <p:nvSpPr>
            <p:cNvPr id="14" name="AutoShape 78"/>
            <p:cNvSpPr>
              <a:spLocks noChangeArrowheads="1"/>
            </p:cNvSpPr>
            <p:nvPr/>
          </p:nvSpPr>
          <p:spPr bwMode="auto">
            <a:xfrm>
              <a:off x="8534400" y="2874963"/>
              <a:ext cx="304800" cy="484187"/>
            </a:xfrm>
            <a:prstGeom prst="downArrow">
              <a:avLst>
                <a:gd name="adj1" fmla="val 50000"/>
                <a:gd name="adj2" fmla="val 39714"/>
              </a:avLst>
            </a:prstGeom>
            <a:solidFill>
              <a:srgbClr val="3E50B3"/>
            </a:solidFill>
            <a:ln w="9525">
              <a:noFill/>
              <a:miter lim="800000"/>
              <a:headEnd/>
              <a:tailEnd/>
            </a:ln>
          </p:spPr>
          <p:txBody>
            <a:bodyPr wrap="none" anchor="ctr">
              <a:prstTxWarp prst="textNoShape">
                <a:avLst/>
              </a:prstTxWarp>
            </a:bodyPr>
            <a:lstStyle/>
            <a:p>
              <a:endParaRPr lang="en-US">
                <a:solidFill>
                  <a:prstClr val="black"/>
                </a:solidFill>
              </a:endParaRPr>
            </a:p>
          </p:txBody>
        </p:sp>
      </p:grpSp>
      <p:sp>
        <p:nvSpPr>
          <p:cNvPr id="16" name="TextBox 15"/>
          <p:cNvSpPr txBox="1"/>
          <p:nvPr/>
        </p:nvSpPr>
        <p:spPr>
          <a:xfrm>
            <a:off x="353518" y="5997067"/>
            <a:ext cx="8551148" cy="646321"/>
          </a:xfrm>
          <a:prstGeom prst="rect">
            <a:avLst/>
          </a:prstGeom>
          <a:noFill/>
        </p:spPr>
        <p:txBody>
          <a:bodyPr wrap="square" lIns="91430" tIns="45715" rIns="91430" bIns="45715" rtlCol="0">
            <a:spAutoFit/>
          </a:bodyPr>
          <a:lstStyle/>
          <a:p>
            <a:r>
              <a:rPr lang="en-US" dirty="0">
                <a:solidFill>
                  <a:prstClr val="black"/>
                </a:solidFill>
              </a:rPr>
              <a:t>ESMF extends from the lowest level of data representation and parallelism, to higher level model abstraction, geophysical constructions, and Earth System Modeling in general.</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Component Based Architecture to Interoperability</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ea typeface="ＭＳ Ｐゴシック" pitchFamily="1" charset="-128"/>
                <a:cs typeface="ＭＳ Ｐゴシック" pitchFamily="1" charset="-128"/>
              </a:rPr>
              <a:t>ESMF component interfaces alone do not guarantee technical interoperability – ESMF can be implemented in multiple ways</a:t>
            </a:r>
          </a:p>
          <a:p>
            <a:r>
              <a:rPr lang="en-US" dirty="0" smtClean="0">
                <a:ea typeface="ＭＳ Ｐゴシック" pitchFamily="1" charset="-128"/>
                <a:cs typeface="ＭＳ Ｐゴシック" pitchFamily="1" charset="-128"/>
              </a:rPr>
              <a:t>Also need:</a:t>
            </a:r>
          </a:p>
          <a:p>
            <a:pPr lvl="1"/>
            <a:r>
              <a:rPr lang="en-US" dirty="0" smtClean="0"/>
              <a:t>A common physical architecture – the scope and relationships of physical components</a:t>
            </a:r>
          </a:p>
          <a:p>
            <a:pPr lvl="1"/>
            <a:r>
              <a:rPr lang="en-US" dirty="0" smtClean="0"/>
              <a:t>Metadata conventions and usage conventions</a:t>
            </a:r>
          </a:p>
          <a:p>
            <a:pPr lvl="1"/>
            <a:r>
              <a:rPr lang="en-US" dirty="0" smtClean="0"/>
              <a:t>The next steps for modeling infrastructure involve encoding these conventions in software tools and templates</a:t>
            </a:r>
          </a:p>
          <a:p>
            <a:r>
              <a:rPr lang="en-US" dirty="0" smtClean="0">
                <a:ea typeface="ＭＳ Ｐゴシック" pitchFamily="1" charset="-128"/>
                <a:cs typeface="ＭＳ Ｐゴシック" pitchFamily="1" charset="-128"/>
              </a:rPr>
              <a:t>NUOPC is developing a standard implementation of ESMF across NASA, NOAA, Navy,  Air Force and other modeling applications</a:t>
            </a:r>
          </a:p>
          <a:p>
            <a:r>
              <a:rPr lang="en-US" dirty="0" smtClean="0">
                <a:ea typeface="ＭＳ Ｐゴシック" pitchFamily="1" charset="-128"/>
                <a:cs typeface="ＭＳ Ｐゴシック" pitchFamily="1" charset="-128"/>
              </a:rPr>
              <a:t>NUOPC Layer adoption in NEMS, COAMPS, &amp; NAVGEM</a:t>
            </a:r>
          </a:p>
          <a:p>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856"/>
            <a:ext cx="8229600" cy="1054944"/>
          </a:xfrm>
        </p:spPr>
        <p:txBody>
          <a:bodyPr>
            <a:noAutofit/>
          </a:bodyPr>
          <a:lstStyle/>
          <a:p>
            <a:r>
              <a:rPr lang="en-US" sz="3600" dirty="0" smtClean="0"/>
              <a:t>Building an Information &amp; Interoperability Software Layer</a:t>
            </a:r>
            <a:endParaRPr lang="en-US" sz="3600" dirty="0"/>
          </a:p>
        </p:txBody>
      </p:sp>
      <p:sp>
        <p:nvSpPr>
          <p:cNvPr id="5" name="Rectangle 4"/>
          <p:cNvSpPr/>
          <p:nvPr/>
        </p:nvSpPr>
        <p:spPr>
          <a:xfrm>
            <a:off x="465138" y="1219200"/>
            <a:ext cx="1566862" cy="1143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1600" b="1" dirty="0">
                <a:solidFill>
                  <a:prstClr val="black"/>
                </a:solidFill>
                <a:latin typeface="Arial" pitchFamily="34" charset="0"/>
                <a:cs typeface="Arial" pitchFamily="34" charset="0"/>
              </a:rPr>
              <a:t>Applications of information layer</a:t>
            </a:r>
          </a:p>
        </p:txBody>
      </p:sp>
      <p:sp>
        <p:nvSpPr>
          <p:cNvPr id="6" name="Rectangle 5"/>
          <p:cNvSpPr/>
          <p:nvPr/>
        </p:nvSpPr>
        <p:spPr>
          <a:xfrm>
            <a:off x="465139" y="5562600"/>
            <a:ext cx="1668462" cy="1143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dirty="0">
              <a:solidFill>
                <a:prstClr val="white"/>
              </a:solidFill>
            </a:endParaRPr>
          </a:p>
        </p:txBody>
      </p:sp>
      <p:sp>
        <p:nvSpPr>
          <p:cNvPr id="7" name="Isosceles Triangle 6"/>
          <p:cNvSpPr>
            <a:spLocks noChangeArrowheads="1"/>
          </p:cNvSpPr>
          <p:nvPr/>
        </p:nvSpPr>
        <p:spPr bwMode="auto">
          <a:xfrm>
            <a:off x="1295400" y="5029200"/>
            <a:ext cx="7239000" cy="1676400"/>
          </a:xfrm>
          <a:prstGeom prst="triangle">
            <a:avLst>
              <a:gd name="adj" fmla="val 49801"/>
            </a:avLst>
          </a:prstGeom>
          <a:solidFill>
            <a:srgbClr val="FF9933"/>
          </a:solidFill>
          <a:ln w="9525">
            <a:noFill/>
            <a:miter lim="800000"/>
            <a:headEnd/>
            <a:tailEnd/>
          </a:ln>
          <a:effectLst>
            <a:outerShdw blurRad="63500" dist="23000" dir="5400000" rotWithShape="0">
              <a:srgbClr val="000000">
                <a:alpha val="34999"/>
              </a:srgbClr>
            </a:outerShdw>
          </a:effectLst>
        </p:spPr>
        <p:txBody>
          <a:bodyPr lIns="91430" tIns="45715" rIns="91430" bIns="45715" anchor="ctr">
            <a:prstTxWarp prst="textNoShape">
              <a:avLst/>
            </a:prstTxWarp>
          </a:bodyPr>
          <a:lstStyle/>
          <a:p>
            <a:pPr algn="ctr">
              <a:defRPr/>
            </a:pPr>
            <a:endParaRPr lang="en-US" dirty="0">
              <a:solidFill>
                <a:prstClr val="white"/>
              </a:solidFill>
            </a:endParaRPr>
          </a:p>
        </p:txBody>
      </p:sp>
      <p:sp>
        <p:nvSpPr>
          <p:cNvPr id="8" name="Right Arrow Callout 7"/>
          <p:cNvSpPr/>
          <p:nvPr/>
        </p:nvSpPr>
        <p:spPr>
          <a:xfrm rot="16200000">
            <a:off x="3374406" y="-613393"/>
            <a:ext cx="2438400" cy="8846788"/>
          </a:xfrm>
          <a:prstGeom prst="rightArrowCallout">
            <a:avLst>
              <a:gd name="adj1" fmla="val 32858"/>
              <a:gd name="adj2" fmla="val 48925"/>
              <a:gd name="adj3" fmla="val 12667"/>
              <a:gd name="adj4" fmla="val 83614"/>
            </a:avLst>
          </a:prstGeom>
          <a:solidFill>
            <a:srgbClr val="FFFF66"/>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dirty="0">
              <a:solidFill>
                <a:prstClr val="white"/>
              </a:solidFill>
            </a:endParaRPr>
          </a:p>
        </p:txBody>
      </p:sp>
      <p:sp>
        <p:nvSpPr>
          <p:cNvPr id="9" name="TextBox 7"/>
          <p:cNvSpPr txBox="1">
            <a:spLocks noChangeArrowheads="1"/>
          </p:cNvSpPr>
          <p:nvPr/>
        </p:nvSpPr>
        <p:spPr bwMode="auto">
          <a:xfrm>
            <a:off x="541339" y="5791200"/>
            <a:ext cx="1897062" cy="594908"/>
          </a:xfrm>
          <a:prstGeom prst="rect">
            <a:avLst/>
          </a:prstGeom>
          <a:noFill/>
          <a:ln w="9525">
            <a:noFill/>
            <a:miter lim="800000"/>
            <a:headEnd/>
            <a:tailEnd/>
          </a:ln>
        </p:spPr>
        <p:txBody>
          <a:bodyPr lIns="91430" tIns="45715" rIns="91430" bIns="45715">
            <a:prstTxWarp prst="textNoShape">
              <a:avLst/>
            </a:prstTxWarp>
            <a:spAutoFit/>
          </a:bodyPr>
          <a:lstStyle/>
          <a:p>
            <a:r>
              <a:rPr lang="en-US" sz="1600" b="1" dirty="0">
                <a:solidFill>
                  <a:prstClr val="black"/>
                </a:solidFill>
              </a:rPr>
              <a:t>Native model  data structures</a:t>
            </a:r>
          </a:p>
        </p:txBody>
      </p:sp>
      <p:sp>
        <p:nvSpPr>
          <p:cNvPr id="12" name="TextBox 11"/>
          <p:cNvSpPr txBox="1"/>
          <p:nvPr/>
        </p:nvSpPr>
        <p:spPr>
          <a:xfrm>
            <a:off x="2032000" y="1066800"/>
            <a:ext cx="6502400" cy="2062093"/>
          </a:xfrm>
          <a:prstGeom prst="rect">
            <a:avLst/>
          </a:prstGeom>
          <a:noFill/>
        </p:spPr>
        <p:txBody>
          <a:bodyPr lIns="91430" tIns="45715" rIns="91430" bIns="45715">
            <a:spAutoFit/>
          </a:bodyPr>
          <a:lstStyle/>
          <a:p>
            <a:pPr marL="290482" indent="-290482">
              <a:buFont typeface="Arial" pitchFamily="34" charset="0"/>
              <a:buChar char="•"/>
              <a:defRPr/>
            </a:pPr>
            <a:r>
              <a:rPr lang="en-US" sz="1600" dirty="0">
                <a:solidFill>
                  <a:prstClr val="black"/>
                </a:solidFill>
                <a:latin typeface="Arial" pitchFamily="34" charset="0"/>
                <a:ea typeface="ＭＳ Ｐゴシック" charset="-128"/>
              </a:rPr>
              <a:t>Parallel generation and application of interpolation weights</a:t>
            </a:r>
          </a:p>
          <a:p>
            <a:pPr marL="290482" indent="-290482">
              <a:buFont typeface="Arial" pitchFamily="34" charset="0"/>
              <a:buChar char="•"/>
              <a:defRPr/>
            </a:pPr>
            <a:r>
              <a:rPr lang="en-US" sz="1600" dirty="0">
                <a:solidFill>
                  <a:prstClr val="black"/>
                </a:solidFill>
                <a:latin typeface="Arial" pitchFamily="34" charset="0"/>
                <a:ea typeface="ＭＳ Ｐゴシック" charset="-128"/>
              </a:rPr>
              <a:t>Run-time compliance checking of metadata and time behavior</a:t>
            </a:r>
          </a:p>
          <a:p>
            <a:pPr marL="290482" indent="-290482">
              <a:buFont typeface="Arial" pitchFamily="34" charset="0"/>
              <a:buChar char="•"/>
              <a:defRPr/>
            </a:pPr>
            <a:r>
              <a:rPr lang="en-US" sz="1600" dirty="0">
                <a:solidFill>
                  <a:prstClr val="black"/>
                </a:solidFill>
                <a:latin typeface="Arial" pitchFamily="34" charset="0"/>
                <a:ea typeface="ＭＳ Ｐゴシック" charset="-128"/>
              </a:rPr>
              <a:t>Fast parallel I/O</a:t>
            </a:r>
          </a:p>
          <a:p>
            <a:pPr marL="290482" indent="-290482">
              <a:buFont typeface="Arial" pitchFamily="34" charset="0"/>
              <a:buChar char="•"/>
              <a:defRPr/>
            </a:pPr>
            <a:r>
              <a:rPr lang="en-US" sz="1600" dirty="0">
                <a:solidFill>
                  <a:prstClr val="black"/>
                </a:solidFill>
                <a:latin typeface="Arial" pitchFamily="34" charset="0"/>
                <a:ea typeface="ＭＳ Ｐゴシック" charset="-128"/>
              </a:rPr>
              <a:t>Redistribution and other parallel communications</a:t>
            </a:r>
          </a:p>
          <a:p>
            <a:pPr marL="290482" indent="-290482">
              <a:buFont typeface="Arial" pitchFamily="34" charset="0"/>
              <a:buChar char="•"/>
              <a:defRPr/>
            </a:pPr>
            <a:r>
              <a:rPr lang="en-US" sz="1600" dirty="0">
                <a:solidFill>
                  <a:prstClr val="black"/>
                </a:solidFill>
                <a:latin typeface="Arial" pitchFamily="34" charset="0"/>
                <a:ea typeface="ＭＳ Ｐゴシック" charset="-128"/>
              </a:rPr>
              <a:t>Automated documentation of models and simulations</a:t>
            </a:r>
          </a:p>
          <a:p>
            <a:pPr marL="290482" indent="-290482">
              <a:buFont typeface="Arial" pitchFamily="34" charset="0"/>
              <a:buChar char="•"/>
              <a:defRPr/>
            </a:pPr>
            <a:r>
              <a:rPr lang="en-US" sz="1600" dirty="0">
                <a:solidFill>
                  <a:prstClr val="black"/>
                </a:solidFill>
                <a:latin typeface="Arial" pitchFamily="34" charset="0"/>
                <a:ea typeface="ＭＳ Ｐゴシック" charset="-128"/>
              </a:rPr>
              <a:t>Ability to run components in workflows and as web services</a:t>
            </a:r>
          </a:p>
          <a:p>
            <a:pPr>
              <a:defRPr/>
            </a:pPr>
            <a:endParaRPr lang="en-US" sz="1600" dirty="0">
              <a:solidFill>
                <a:prstClr val="black"/>
              </a:solidFill>
              <a:latin typeface="Arial" pitchFamily="34" charset="0"/>
              <a:ea typeface="ＭＳ Ｐゴシック" charset="-128"/>
            </a:endParaRPr>
          </a:p>
          <a:p>
            <a:pPr>
              <a:defRPr/>
            </a:pPr>
            <a:r>
              <a:rPr lang="en-US" sz="1600" dirty="0">
                <a:solidFill>
                  <a:prstClr val="black"/>
                </a:solidFill>
                <a:latin typeface="Arial" pitchFamily="34" charset="0"/>
                <a:ea typeface="ＭＳ Ｐゴシック" charset="-128"/>
              </a:rPr>
              <a:t>  </a:t>
            </a:r>
          </a:p>
        </p:txBody>
      </p:sp>
      <p:sp>
        <p:nvSpPr>
          <p:cNvPr id="18" name="TextBox 25"/>
          <p:cNvSpPr txBox="1">
            <a:spLocks noChangeArrowheads="1"/>
          </p:cNvSpPr>
          <p:nvPr/>
        </p:nvSpPr>
        <p:spPr bwMode="auto">
          <a:xfrm>
            <a:off x="1368837" y="3548510"/>
            <a:ext cx="5365571" cy="369332"/>
          </a:xfrm>
          <a:prstGeom prst="rect">
            <a:avLst/>
          </a:prstGeom>
          <a:noFill/>
          <a:ln w="9525">
            <a:noFill/>
            <a:miter lim="800000"/>
            <a:headEnd/>
            <a:tailEnd/>
          </a:ln>
        </p:spPr>
        <p:txBody>
          <a:bodyPr wrap="none" lIns="91430" tIns="45715" rIns="91430" bIns="45715">
            <a:prstTxWarp prst="textNoShape">
              <a:avLst/>
            </a:prstTxWarp>
            <a:spAutoFit/>
          </a:bodyPr>
          <a:lstStyle/>
          <a:p>
            <a:r>
              <a:rPr lang="en-US" dirty="0">
                <a:solidFill>
                  <a:prstClr val="black"/>
                </a:solidFill>
              </a:rPr>
              <a:t>Structured model information stored in ESMF wrappers</a:t>
            </a:r>
          </a:p>
        </p:txBody>
      </p:sp>
      <p:sp>
        <p:nvSpPr>
          <p:cNvPr id="19" name="TextBox 26"/>
          <p:cNvSpPr txBox="1">
            <a:spLocks noChangeArrowheads="1"/>
          </p:cNvSpPr>
          <p:nvPr/>
        </p:nvSpPr>
        <p:spPr bwMode="auto">
          <a:xfrm>
            <a:off x="2286001" y="5257801"/>
            <a:ext cx="5315440" cy="371541"/>
          </a:xfrm>
          <a:prstGeom prst="rect">
            <a:avLst/>
          </a:prstGeom>
          <a:noFill/>
          <a:ln w="9525">
            <a:noFill/>
            <a:miter lim="800000"/>
            <a:headEnd/>
            <a:tailEnd/>
          </a:ln>
        </p:spPr>
        <p:txBody>
          <a:bodyPr wrap="none" lIns="91430" tIns="45715" rIns="91430" bIns="45715">
            <a:prstTxWarp prst="textNoShape">
              <a:avLst/>
            </a:prstTxWarp>
            <a:spAutoFit/>
          </a:bodyPr>
          <a:lstStyle/>
          <a:p>
            <a:r>
              <a:rPr lang="en-US">
                <a:solidFill>
                  <a:prstClr val="black"/>
                </a:solidFill>
              </a:rPr>
              <a:t>User data is referenced or copied into ESMF structures</a:t>
            </a:r>
          </a:p>
        </p:txBody>
      </p:sp>
      <p:sp>
        <p:nvSpPr>
          <p:cNvPr id="20" name="Explosion 1 19"/>
          <p:cNvSpPr>
            <a:spLocks noChangeArrowheads="1"/>
          </p:cNvSpPr>
          <p:nvPr/>
        </p:nvSpPr>
        <p:spPr bwMode="auto">
          <a:xfrm>
            <a:off x="2133600" y="5791200"/>
            <a:ext cx="1905000" cy="584200"/>
          </a:xfrm>
          <a:prstGeom prst="irregularSeal1">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lIns="91430" tIns="45715" rIns="91430" bIns="45715" anchor="ctr">
            <a:prstTxWarp prst="textNoShape">
              <a:avLst/>
            </a:prstTxWarp>
          </a:bodyPr>
          <a:lstStyle/>
          <a:p>
            <a:pPr algn="ctr">
              <a:defRPr/>
            </a:pPr>
            <a:r>
              <a:rPr lang="en-US" dirty="0">
                <a:solidFill>
                  <a:prstClr val="black"/>
                </a:solidFill>
              </a:rPr>
              <a:t>modules</a:t>
            </a:r>
          </a:p>
        </p:txBody>
      </p:sp>
      <p:sp>
        <p:nvSpPr>
          <p:cNvPr id="21" name="Explosion 1 20"/>
          <p:cNvSpPr>
            <a:spLocks noChangeArrowheads="1"/>
          </p:cNvSpPr>
          <p:nvPr/>
        </p:nvSpPr>
        <p:spPr bwMode="auto">
          <a:xfrm>
            <a:off x="3352800" y="6121400"/>
            <a:ext cx="1905000" cy="584200"/>
          </a:xfrm>
          <a:prstGeom prst="irregularSeal1">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lIns="91430" tIns="45715" rIns="91430" bIns="45715" anchor="ctr">
            <a:prstTxWarp prst="textNoShape">
              <a:avLst/>
            </a:prstTxWarp>
          </a:bodyPr>
          <a:lstStyle/>
          <a:p>
            <a:pPr algn="ctr">
              <a:defRPr/>
            </a:pPr>
            <a:r>
              <a:rPr lang="en-US" dirty="0">
                <a:solidFill>
                  <a:prstClr val="black"/>
                </a:solidFill>
              </a:rPr>
              <a:t>fields</a:t>
            </a:r>
          </a:p>
        </p:txBody>
      </p:sp>
      <p:sp>
        <p:nvSpPr>
          <p:cNvPr id="22" name="Explosion 1 21"/>
          <p:cNvSpPr>
            <a:spLocks noChangeArrowheads="1"/>
          </p:cNvSpPr>
          <p:nvPr/>
        </p:nvSpPr>
        <p:spPr bwMode="auto">
          <a:xfrm>
            <a:off x="4724400" y="5816600"/>
            <a:ext cx="1905000" cy="584200"/>
          </a:xfrm>
          <a:prstGeom prst="irregularSeal1">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lIns="91430" tIns="45715" rIns="91430" bIns="45715" anchor="ctr">
            <a:prstTxWarp prst="textNoShape">
              <a:avLst/>
            </a:prstTxWarp>
          </a:bodyPr>
          <a:lstStyle/>
          <a:p>
            <a:pPr algn="ctr">
              <a:defRPr/>
            </a:pPr>
            <a:r>
              <a:rPr lang="en-US" dirty="0">
                <a:solidFill>
                  <a:prstClr val="black"/>
                </a:solidFill>
              </a:rPr>
              <a:t>grids</a:t>
            </a:r>
          </a:p>
        </p:txBody>
      </p:sp>
      <p:sp>
        <p:nvSpPr>
          <p:cNvPr id="23" name="Explosion 1 22"/>
          <p:cNvSpPr>
            <a:spLocks noChangeArrowheads="1"/>
          </p:cNvSpPr>
          <p:nvPr/>
        </p:nvSpPr>
        <p:spPr bwMode="auto">
          <a:xfrm>
            <a:off x="6477000" y="6045200"/>
            <a:ext cx="2540000" cy="660400"/>
          </a:xfrm>
          <a:prstGeom prst="irregularSeal1">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lIns="91430" tIns="45715" rIns="91430" bIns="45715" anchor="ctr">
            <a:prstTxWarp prst="textNoShape">
              <a:avLst/>
            </a:prstTxWarp>
          </a:bodyPr>
          <a:lstStyle/>
          <a:p>
            <a:pPr algn="ctr">
              <a:defRPr/>
            </a:pPr>
            <a:r>
              <a:rPr lang="en-US" dirty="0">
                <a:solidFill>
                  <a:prstClr val="black"/>
                </a:solidFill>
              </a:rPr>
              <a:t>timekeeping</a:t>
            </a:r>
          </a:p>
        </p:txBody>
      </p:sp>
      <p:sp>
        <p:nvSpPr>
          <p:cNvPr id="10" name="TextBox 12"/>
          <p:cNvSpPr txBox="1">
            <a:spLocks noChangeArrowheads="1"/>
          </p:cNvSpPr>
          <p:nvPr/>
        </p:nvSpPr>
        <p:spPr bwMode="auto">
          <a:xfrm>
            <a:off x="1348608" y="4580165"/>
            <a:ext cx="2356786" cy="338544"/>
          </a:xfrm>
          <a:prstGeom prst="rect">
            <a:avLst/>
          </a:prstGeom>
          <a:noFill/>
          <a:ln w="9525">
            <a:noFill/>
            <a:miter lim="800000"/>
            <a:headEnd/>
            <a:tailEnd/>
          </a:ln>
        </p:spPr>
        <p:txBody>
          <a:bodyPr wrap="square" lIns="91430" tIns="45715" rIns="91430" bIns="45715">
            <a:prstTxWarp prst="textNoShape">
              <a:avLst/>
            </a:prstTxWarp>
            <a:spAutoFit/>
          </a:bodyPr>
          <a:lstStyle/>
          <a:p>
            <a:r>
              <a:rPr lang="en-US" sz="1600" dirty="0">
                <a:solidFill>
                  <a:prstClr val="black"/>
                </a:solidFill>
              </a:rPr>
              <a:t>Standard data structures</a:t>
            </a:r>
          </a:p>
        </p:txBody>
      </p:sp>
      <p:sp>
        <p:nvSpPr>
          <p:cNvPr id="11" name="TextBox 13"/>
          <p:cNvSpPr txBox="1">
            <a:spLocks noChangeArrowheads="1"/>
          </p:cNvSpPr>
          <p:nvPr/>
        </p:nvSpPr>
        <p:spPr bwMode="auto">
          <a:xfrm>
            <a:off x="1801297" y="4009058"/>
            <a:ext cx="1760537" cy="338544"/>
          </a:xfrm>
          <a:prstGeom prst="rect">
            <a:avLst/>
          </a:prstGeom>
          <a:noFill/>
          <a:ln w="9525">
            <a:noFill/>
            <a:miter lim="800000"/>
            <a:headEnd/>
            <a:tailEnd/>
          </a:ln>
        </p:spPr>
        <p:txBody>
          <a:bodyPr wrap="square" lIns="91430" tIns="45715" rIns="91430" bIns="45715">
            <a:prstTxWarp prst="textNoShape">
              <a:avLst/>
            </a:prstTxWarp>
            <a:spAutoFit/>
          </a:bodyPr>
          <a:lstStyle/>
          <a:p>
            <a:r>
              <a:rPr lang="en-US" sz="1600" dirty="0">
                <a:solidFill>
                  <a:prstClr val="black"/>
                </a:solidFill>
              </a:rPr>
              <a:t>Standard metadata</a:t>
            </a:r>
          </a:p>
        </p:txBody>
      </p:sp>
      <p:sp>
        <p:nvSpPr>
          <p:cNvPr id="13" name="Rectangle 12"/>
          <p:cNvSpPr>
            <a:spLocks noChangeArrowheads="1"/>
          </p:cNvSpPr>
          <p:nvPr/>
        </p:nvSpPr>
        <p:spPr bwMode="auto">
          <a:xfrm>
            <a:off x="5181600" y="4580251"/>
            <a:ext cx="1219200" cy="338138"/>
          </a:xfrm>
          <a:prstGeom prst="rect">
            <a:avLst/>
          </a:prstGeom>
          <a:solidFill>
            <a:srgbClr val="376092"/>
          </a:solidFill>
          <a:ln w="9525">
            <a:noFill/>
            <a:miter lim="800000"/>
            <a:headEnd/>
            <a:tailEnd/>
          </a:ln>
          <a:effectLst>
            <a:outerShdw blurRad="63500" dist="23000" dir="5400000" rotWithShape="0">
              <a:srgbClr val="000000">
                <a:alpha val="34999"/>
              </a:srgbClr>
            </a:outerShdw>
          </a:effectLst>
        </p:spPr>
        <p:txBody>
          <a:bodyPr lIns="91430" tIns="45715" rIns="91430" bIns="45715" anchor="ctr">
            <a:prstTxWarp prst="textNoShape">
              <a:avLst/>
            </a:prstTxWarp>
          </a:bodyPr>
          <a:lstStyle/>
          <a:p>
            <a:pPr algn="ctr">
              <a:defRPr/>
            </a:pPr>
            <a:r>
              <a:rPr lang="en-US" dirty="0">
                <a:solidFill>
                  <a:prstClr val="white"/>
                </a:solidFill>
              </a:rPr>
              <a:t>Field</a:t>
            </a:r>
          </a:p>
        </p:txBody>
      </p:sp>
      <p:sp>
        <p:nvSpPr>
          <p:cNvPr id="14" name="Rectangle 13"/>
          <p:cNvSpPr>
            <a:spLocks noChangeArrowheads="1"/>
          </p:cNvSpPr>
          <p:nvPr/>
        </p:nvSpPr>
        <p:spPr bwMode="auto">
          <a:xfrm>
            <a:off x="6477000" y="4580251"/>
            <a:ext cx="914400" cy="338138"/>
          </a:xfrm>
          <a:prstGeom prst="rect">
            <a:avLst/>
          </a:prstGeom>
          <a:solidFill>
            <a:srgbClr val="376092"/>
          </a:solidFill>
          <a:ln w="9525">
            <a:noFill/>
            <a:miter lim="800000"/>
            <a:headEnd/>
            <a:tailEnd/>
          </a:ln>
          <a:effectLst>
            <a:outerShdw blurRad="63500" dist="23000" dir="5400000" rotWithShape="0">
              <a:srgbClr val="000000">
                <a:alpha val="34999"/>
              </a:srgbClr>
            </a:outerShdw>
          </a:effectLst>
        </p:spPr>
        <p:txBody>
          <a:bodyPr lIns="91430" tIns="45715" rIns="91430" bIns="45715" anchor="ctr">
            <a:prstTxWarp prst="textNoShape">
              <a:avLst/>
            </a:prstTxWarp>
          </a:bodyPr>
          <a:lstStyle/>
          <a:p>
            <a:pPr algn="ctr">
              <a:defRPr/>
            </a:pPr>
            <a:r>
              <a:rPr lang="en-US" dirty="0">
                <a:solidFill>
                  <a:prstClr val="white"/>
                </a:solidFill>
              </a:rPr>
              <a:t>Grid</a:t>
            </a:r>
          </a:p>
        </p:txBody>
      </p:sp>
      <p:sp>
        <p:nvSpPr>
          <p:cNvPr id="15" name="Rectangle 14"/>
          <p:cNvSpPr>
            <a:spLocks noChangeArrowheads="1"/>
          </p:cNvSpPr>
          <p:nvPr/>
        </p:nvSpPr>
        <p:spPr bwMode="auto">
          <a:xfrm>
            <a:off x="7467600" y="4580252"/>
            <a:ext cx="1295400" cy="322263"/>
          </a:xfrm>
          <a:prstGeom prst="rect">
            <a:avLst/>
          </a:prstGeom>
          <a:solidFill>
            <a:srgbClr val="376092"/>
          </a:solidFill>
          <a:ln w="9525">
            <a:noFill/>
            <a:miter lim="800000"/>
            <a:headEnd/>
            <a:tailEnd/>
          </a:ln>
          <a:effectLst>
            <a:outerShdw blurRad="63500" dist="23000" dir="5400000" rotWithShape="0">
              <a:srgbClr val="000000">
                <a:alpha val="34999"/>
              </a:srgbClr>
            </a:outerShdw>
          </a:effectLst>
        </p:spPr>
        <p:txBody>
          <a:bodyPr lIns="91430" tIns="45715" rIns="91430" bIns="45715" anchor="ctr">
            <a:prstTxWarp prst="textNoShape">
              <a:avLst/>
            </a:prstTxWarp>
          </a:bodyPr>
          <a:lstStyle/>
          <a:p>
            <a:pPr algn="ctr">
              <a:defRPr/>
            </a:pPr>
            <a:r>
              <a:rPr lang="en-US" dirty="0">
                <a:solidFill>
                  <a:prstClr val="white"/>
                </a:solidFill>
              </a:rPr>
              <a:t>Clock</a:t>
            </a:r>
          </a:p>
        </p:txBody>
      </p:sp>
      <p:sp>
        <p:nvSpPr>
          <p:cNvPr id="16" name="Rectangle 15"/>
          <p:cNvSpPr>
            <a:spLocks noChangeArrowheads="1"/>
          </p:cNvSpPr>
          <p:nvPr/>
        </p:nvSpPr>
        <p:spPr bwMode="auto">
          <a:xfrm>
            <a:off x="3573463" y="4580251"/>
            <a:ext cx="1531937" cy="338138"/>
          </a:xfrm>
          <a:prstGeom prst="rect">
            <a:avLst/>
          </a:prstGeom>
          <a:solidFill>
            <a:srgbClr val="376092"/>
          </a:solidFill>
          <a:ln w="9525">
            <a:noFill/>
            <a:miter lim="800000"/>
            <a:headEnd/>
            <a:tailEnd/>
          </a:ln>
          <a:effectLst>
            <a:outerShdw blurRad="63500" dist="23000" dir="5400000" rotWithShape="0">
              <a:srgbClr val="000000">
                <a:alpha val="34999"/>
              </a:srgbClr>
            </a:outerShdw>
          </a:effectLst>
        </p:spPr>
        <p:txBody>
          <a:bodyPr lIns="91430" tIns="45715" rIns="91430" bIns="45715" anchor="ctr">
            <a:prstTxWarp prst="textNoShape">
              <a:avLst/>
            </a:prstTxWarp>
          </a:bodyPr>
          <a:lstStyle/>
          <a:p>
            <a:pPr algn="ctr">
              <a:defRPr/>
            </a:pPr>
            <a:r>
              <a:rPr lang="en-US" dirty="0">
                <a:solidFill>
                  <a:prstClr val="white"/>
                </a:solidFill>
              </a:rPr>
              <a:t>Component</a:t>
            </a:r>
          </a:p>
        </p:txBody>
      </p:sp>
      <p:sp>
        <p:nvSpPr>
          <p:cNvPr id="17" name="Rectangle 16"/>
          <p:cNvSpPr>
            <a:spLocks noChangeArrowheads="1"/>
          </p:cNvSpPr>
          <p:nvPr/>
        </p:nvSpPr>
        <p:spPr bwMode="auto">
          <a:xfrm>
            <a:off x="3573463" y="3884926"/>
            <a:ext cx="5189537" cy="566738"/>
          </a:xfrm>
          <a:prstGeom prst="rect">
            <a:avLst/>
          </a:prstGeom>
          <a:solidFill>
            <a:srgbClr val="376092"/>
          </a:solidFill>
          <a:ln w="9525">
            <a:noFill/>
            <a:miter lim="800000"/>
            <a:headEnd/>
            <a:tailEnd/>
          </a:ln>
          <a:effectLst>
            <a:outerShdw blurRad="63500" dist="23000" dir="5400000" rotWithShape="0">
              <a:srgbClr val="000000">
                <a:alpha val="34999"/>
              </a:srgbClr>
            </a:outerShdw>
          </a:effectLst>
        </p:spPr>
        <p:txBody>
          <a:bodyPr lIns="91430" tIns="45715" rIns="91430" bIns="45715" anchor="ctr">
            <a:prstTxWarp prst="textNoShape">
              <a:avLst/>
            </a:prstTxWarp>
          </a:bodyPr>
          <a:lstStyle/>
          <a:p>
            <a:pPr algn="ctr">
              <a:defRPr/>
            </a:pPr>
            <a:r>
              <a:rPr lang="en-US" dirty="0">
                <a:solidFill>
                  <a:prstClr val="white"/>
                </a:solidFill>
              </a:rPr>
              <a:t>Attributes: CF conventions, ISO standards, </a:t>
            </a:r>
            <a:br>
              <a:rPr lang="en-US" dirty="0">
                <a:solidFill>
                  <a:prstClr val="white"/>
                </a:solidFill>
              </a:rPr>
            </a:br>
            <a:r>
              <a:rPr lang="en-US" dirty="0">
                <a:solidFill>
                  <a:prstClr val="white"/>
                </a:solidFill>
              </a:rPr>
              <a:t>METAFOR Common Information Model</a:t>
            </a:r>
          </a:p>
        </p:txBody>
      </p:sp>
      <p:sp>
        <p:nvSpPr>
          <p:cNvPr id="24" name="TextBox 35"/>
          <p:cNvSpPr txBox="1">
            <a:spLocks noChangeArrowheads="1"/>
          </p:cNvSpPr>
          <p:nvPr/>
        </p:nvSpPr>
        <p:spPr bwMode="auto">
          <a:xfrm>
            <a:off x="214013" y="4100432"/>
            <a:ext cx="1081387" cy="400110"/>
          </a:xfrm>
          <a:prstGeom prst="rect">
            <a:avLst/>
          </a:prstGeom>
          <a:noFill/>
          <a:ln w="9525">
            <a:noFill/>
            <a:miter lim="800000"/>
            <a:headEnd/>
            <a:tailEnd/>
          </a:ln>
        </p:spPr>
        <p:txBody>
          <a:bodyPr wrap="square" lIns="91430" tIns="45715" rIns="91430" bIns="45715">
            <a:prstTxWarp prst="textNoShape">
              <a:avLst/>
            </a:prstTxWarp>
            <a:spAutoFit/>
          </a:bodyPr>
          <a:lstStyle/>
          <a:p>
            <a:r>
              <a:rPr lang="en-US" sz="2000" b="1" dirty="0">
                <a:solidFill>
                  <a:prstClr val="black"/>
                </a:solidFill>
              </a:rPr>
              <a:t>ESMF</a:t>
            </a:r>
          </a:p>
        </p:txBody>
      </p:sp>
      <p:sp>
        <p:nvSpPr>
          <p:cNvPr id="26" name="TextBox 35"/>
          <p:cNvSpPr txBox="1">
            <a:spLocks noChangeArrowheads="1"/>
          </p:cNvSpPr>
          <p:nvPr/>
        </p:nvSpPr>
        <p:spPr bwMode="auto">
          <a:xfrm>
            <a:off x="209298" y="3035091"/>
            <a:ext cx="1592000" cy="400110"/>
          </a:xfrm>
          <a:prstGeom prst="rect">
            <a:avLst/>
          </a:prstGeom>
          <a:noFill/>
          <a:ln w="9525">
            <a:noFill/>
            <a:miter lim="800000"/>
            <a:headEnd/>
            <a:tailEnd/>
          </a:ln>
        </p:spPr>
        <p:txBody>
          <a:bodyPr wrap="square" lIns="91430" tIns="45715" rIns="91430" bIns="45715">
            <a:prstTxWarp prst="textNoShape">
              <a:avLst/>
            </a:prstTxWarp>
            <a:spAutoFit/>
          </a:bodyPr>
          <a:lstStyle/>
          <a:p>
            <a:r>
              <a:rPr lang="en-US" sz="2000" b="1" dirty="0">
                <a:solidFill>
                  <a:prstClr val="black"/>
                </a:solidFill>
              </a:rPr>
              <a:t>NUOPC Layer</a:t>
            </a:r>
          </a:p>
        </p:txBody>
      </p:sp>
      <p:sp>
        <p:nvSpPr>
          <p:cNvPr id="27" name="TextBox 25"/>
          <p:cNvSpPr txBox="1">
            <a:spLocks noChangeArrowheads="1"/>
          </p:cNvSpPr>
          <p:nvPr/>
        </p:nvSpPr>
        <p:spPr bwMode="auto">
          <a:xfrm>
            <a:off x="1879856" y="3046019"/>
            <a:ext cx="6883145" cy="561692"/>
          </a:xfrm>
          <a:prstGeom prst="rect">
            <a:avLst/>
          </a:prstGeom>
          <a:noFill/>
          <a:ln w="9525">
            <a:noFill/>
            <a:miter lim="800000"/>
            <a:headEnd/>
            <a:tailEnd/>
          </a:ln>
        </p:spPr>
        <p:txBody>
          <a:bodyPr wrap="square" lIns="91430" tIns="45715" rIns="91430" bIns="45715">
            <a:prstTxWarp prst="textNoShape">
              <a:avLst/>
            </a:prstTxWarp>
            <a:spAutoFit/>
          </a:bodyPr>
          <a:lstStyle/>
          <a:p>
            <a:pPr>
              <a:lnSpc>
                <a:spcPts val="1800"/>
              </a:lnSpc>
            </a:pPr>
            <a:r>
              <a:rPr lang="en-US" dirty="0">
                <a:solidFill>
                  <a:prstClr val="black"/>
                </a:solidFill>
              </a:rPr>
              <a:t>Common Model Architecture -- technical rules and associated generic code collection with compliance checking</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886"/>
            <a:ext cx="8229600" cy="1143000"/>
          </a:xfrm>
        </p:spPr>
        <p:txBody>
          <a:bodyPr>
            <a:normAutofit fontScale="90000"/>
          </a:bodyPr>
          <a:lstStyle/>
          <a:p>
            <a:r>
              <a:rPr lang="en-US" dirty="0" smtClean="0"/>
              <a:t>Current Implementation in COAMPS Using NUOPC Interoperability Layer</a:t>
            </a:r>
            <a:endParaRPr lang="en-US" dirty="0"/>
          </a:p>
        </p:txBody>
      </p:sp>
      <p:sp>
        <p:nvSpPr>
          <p:cNvPr id="3" name="TextBox 2"/>
          <p:cNvSpPr txBox="1"/>
          <p:nvPr/>
        </p:nvSpPr>
        <p:spPr>
          <a:xfrm>
            <a:off x="3172541" y="1586372"/>
            <a:ext cx="2368409"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30" tIns="45715" rIns="91430" bIns="45715" rtlCol="0">
            <a:spAutoFit/>
          </a:bodyPr>
          <a:lstStyle/>
          <a:p>
            <a:pPr algn="ctr"/>
            <a:r>
              <a:rPr lang="en-US" dirty="0">
                <a:solidFill>
                  <a:prstClr val="black"/>
                </a:solidFill>
              </a:rPr>
              <a:t>Atmosphere</a:t>
            </a:r>
          </a:p>
          <a:p>
            <a:pPr algn="ctr"/>
            <a:r>
              <a:rPr lang="en-US" dirty="0">
                <a:solidFill>
                  <a:prstClr val="black"/>
                </a:solidFill>
              </a:rPr>
              <a:t>(internal surface layer)</a:t>
            </a:r>
          </a:p>
        </p:txBody>
      </p:sp>
      <p:sp>
        <p:nvSpPr>
          <p:cNvPr id="5" name="TextBox 4"/>
          <p:cNvSpPr txBox="1"/>
          <p:nvPr/>
        </p:nvSpPr>
        <p:spPr>
          <a:xfrm>
            <a:off x="1187299" y="5255435"/>
            <a:ext cx="88998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lIns="91430" tIns="45715" rIns="91430" bIns="45715" rtlCol="0">
            <a:spAutoFit/>
          </a:bodyPr>
          <a:lstStyle/>
          <a:p>
            <a:pPr algn="ctr"/>
            <a:r>
              <a:rPr lang="en-US" dirty="0">
                <a:solidFill>
                  <a:prstClr val="black"/>
                </a:solidFill>
              </a:rPr>
              <a:t>Ocean</a:t>
            </a:r>
          </a:p>
        </p:txBody>
      </p:sp>
      <p:sp>
        <p:nvSpPr>
          <p:cNvPr id="7" name="TextBox 6"/>
          <p:cNvSpPr txBox="1"/>
          <p:nvPr/>
        </p:nvSpPr>
        <p:spPr>
          <a:xfrm>
            <a:off x="3852914" y="3444002"/>
            <a:ext cx="111581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91430" tIns="45715" rIns="91430" bIns="45715" rtlCol="0">
            <a:spAutoFit/>
          </a:bodyPr>
          <a:lstStyle/>
          <a:p>
            <a:pPr algn="ctr"/>
            <a:r>
              <a:rPr lang="en-US" dirty="0" err="1">
                <a:solidFill>
                  <a:prstClr val="black"/>
                </a:solidFill>
              </a:rPr>
              <a:t>AirSea</a:t>
            </a:r>
            <a:r>
              <a:rPr lang="en-US" dirty="0">
                <a:solidFill>
                  <a:prstClr val="black"/>
                </a:solidFill>
              </a:rPr>
              <a:t> Interface</a:t>
            </a:r>
          </a:p>
        </p:txBody>
      </p:sp>
      <p:sp>
        <p:nvSpPr>
          <p:cNvPr id="8" name="TextBox 7"/>
          <p:cNvSpPr txBox="1"/>
          <p:nvPr/>
        </p:nvSpPr>
        <p:spPr>
          <a:xfrm>
            <a:off x="6843407" y="5252735"/>
            <a:ext cx="88998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lIns="91430" tIns="45715" rIns="91430" bIns="45715" rtlCol="0">
            <a:spAutoFit/>
          </a:bodyPr>
          <a:lstStyle/>
          <a:p>
            <a:pPr algn="ctr"/>
            <a:r>
              <a:rPr lang="en-US" dirty="0">
                <a:solidFill>
                  <a:prstClr val="black"/>
                </a:solidFill>
              </a:rPr>
              <a:t>Wave</a:t>
            </a:r>
          </a:p>
        </p:txBody>
      </p:sp>
      <p:cxnSp>
        <p:nvCxnSpPr>
          <p:cNvPr id="10" name="Straight Arrow Connector 9"/>
          <p:cNvCxnSpPr/>
          <p:nvPr/>
        </p:nvCxnSpPr>
        <p:spPr>
          <a:xfrm flipV="1">
            <a:off x="2168936" y="4046058"/>
            <a:ext cx="1427165" cy="955864"/>
          </a:xfrm>
          <a:prstGeom prst="straightConnector1">
            <a:avLst/>
          </a:prstGeom>
          <a:ln>
            <a:tailEnd type="arrow" w="lg" len="lg"/>
          </a:ln>
        </p:spPr>
        <p:style>
          <a:lnRef idx="2">
            <a:schemeClr val="accent4"/>
          </a:lnRef>
          <a:fillRef idx="0">
            <a:schemeClr val="accent4"/>
          </a:fillRef>
          <a:effectRef idx="1">
            <a:schemeClr val="accent4"/>
          </a:effectRef>
          <a:fontRef idx="minor">
            <a:schemeClr val="tx1"/>
          </a:fontRef>
        </p:style>
      </p:cxnSp>
      <p:cxnSp>
        <p:nvCxnSpPr>
          <p:cNvPr id="16" name="Straight Arrow Connector 15"/>
          <p:cNvCxnSpPr/>
          <p:nvPr/>
        </p:nvCxnSpPr>
        <p:spPr>
          <a:xfrm flipH="1">
            <a:off x="1631952" y="4054424"/>
            <a:ext cx="1427165" cy="955864"/>
          </a:xfrm>
          <a:prstGeom prst="straightConnector1">
            <a:avLst/>
          </a:prstGeom>
          <a:ln>
            <a:tailEnd type="arrow" w="lg" len="lg"/>
          </a:ln>
        </p:spPr>
        <p:style>
          <a:lnRef idx="2">
            <a:schemeClr val="accent4"/>
          </a:lnRef>
          <a:fillRef idx="0">
            <a:schemeClr val="accent4"/>
          </a:fillRef>
          <a:effectRef idx="1">
            <a:schemeClr val="accent4"/>
          </a:effectRef>
          <a:fontRef idx="minor">
            <a:schemeClr val="tx1"/>
          </a:fontRef>
        </p:style>
      </p:cxnSp>
      <p:cxnSp>
        <p:nvCxnSpPr>
          <p:cNvPr id="17" name="Straight Arrow Connector 16"/>
          <p:cNvCxnSpPr/>
          <p:nvPr/>
        </p:nvCxnSpPr>
        <p:spPr>
          <a:xfrm flipH="1" flipV="1">
            <a:off x="5625729" y="4032964"/>
            <a:ext cx="1427165" cy="955864"/>
          </a:xfrm>
          <a:prstGeom prst="straightConnector1">
            <a:avLst/>
          </a:prstGeom>
          <a:ln>
            <a:tailEnd type="arrow" w="lg" len="lg"/>
          </a:ln>
        </p:spPr>
        <p:style>
          <a:lnRef idx="2">
            <a:schemeClr val="accent4"/>
          </a:lnRef>
          <a:fillRef idx="0">
            <a:schemeClr val="accent4"/>
          </a:fillRef>
          <a:effectRef idx="1">
            <a:schemeClr val="accent4"/>
          </a:effectRef>
          <a:fontRef idx="minor">
            <a:schemeClr val="tx1"/>
          </a:fontRef>
        </p:style>
      </p:cxnSp>
      <p:cxnSp>
        <p:nvCxnSpPr>
          <p:cNvPr id="18" name="Straight Arrow Connector 17"/>
          <p:cNvCxnSpPr/>
          <p:nvPr/>
        </p:nvCxnSpPr>
        <p:spPr>
          <a:xfrm>
            <a:off x="5175440" y="4093706"/>
            <a:ext cx="1427165" cy="955864"/>
          </a:xfrm>
          <a:prstGeom prst="straightConnector1">
            <a:avLst/>
          </a:prstGeom>
          <a:ln>
            <a:tailEnd type="arrow" w="lg" len="lg"/>
          </a:ln>
        </p:spPr>
        <p:style>
          <a:lnRef idx="2">
            <a:schemeClr val="accent4"/>
          </a:lnRef>
          <a:fillRef idx="0">
            <a:schemeClr val="accent4"/>
          </a:fillRef>
          <a:effectRef idx="1">
            <a:schemeClr val="accent4"/>
          </a:effectRef>
          <a:fontRef idx="minor">
            <a:schemeClr val="tx1"/>
          </a:fontRef>
        </p:style>
      </p:cxnSp>
      <p:cxnSp>
        <p:nvCxnSpPr>
          <p:cNvPr id="19" name="Straight Arrow Connector 18"/>
          <p:cNvCxnSpPr/>
          <p:nvPr/>
        </p:nvCxnSpPr>
        <p:spPr>
          <a:xfrm rot="5400000" flipH="1" flipV="1">
            <a:off x="3708502" y="2817036"/>
            <a:ext cx="955864" cy="1588"/>
          </a:xfrm>
          <a:prstGeom prst="straightConnector1">
            <a:avLst/>
          </a:prstGeom>
          <a:ln>
            <a:tailEnd type="arrow" w="lg" len="lg"/>
          </a:ln>
        </p:spPr>
        <p:style>
          <a:lnRef idx="2">
            <a:schemeClr val="accent4"/>
          </a:lnRef>
          <a:fillRef idx="0">
            <a:schemeClr val="accent4"/>
          </a:fillRef>
          <a:effectRef idx="1">
            <a:schemeClr val="accent4"/>
          </a:effectRef>
          <a:fontRef idx="minor">
            <a:schemeClr val="tx1"/>
          </a:fontRef>
        </p:style>
      </p:cxnSp>
      <p:cxnSp>
        <p:nvCxnSpPr>
          <p:cNvPr id="21" name="Straight Arrow Connector 20"/>
          <p:cNvCxnSpPr/>
          <p:nvPr/>
        </p:nvCxnSpPr>
        <p:spPr>
          <a:xfrm rot="16200000" flipH="1">
            <a:off x="4105502" y="2817036"/>
            <a:ext cx="955864" cy="1588"/>
          </a:xfrm>
          <a:prstGeom prst="straightConnector1">
            <a:avLst/>
          </a:prstGeom>
          <a:ln>
            <a:tailEnd type="arrow" w="lg" len="lg"/>
          </a:ln>
        </p:spPr>
        <p:style>
          <a:lnRef idx="2">
            <a:schemeClr val="accent4"/>
          </a:lnRef>
          <a:fillRef idx="0">
            <a:schemeClr val="accent4"/>
          </a:fillRef>
          <a:effectRef idx="1">
            <a:schemeClr val="accent4"/>
          </a:effectRef>
          <a:fontRef idx="minor">
            <a:schemeClr val="tx1"/>
          </a:fontRef>
        </p:style>
      </p:cxnSp>
      <p:cxnSp>
        <p:nvCxnSpPr>
          <p:cNvPr id="22" name="Straight Arrow Connector 21"/>
          <p:cNvCxnSpPr/>
          <p:nvPr/>
        </p:nvCxnSpPr>
        <p:spPr>
          <a:xfrm rot="10800000">
            <a:off x="2391348" y="5517319"/>
            <a:ext cx="4171979" cy="1"/>
          </a:xfrm>
          <a:prstGeom prst="straightConnector1">
            <a:avLst/>
          </a:prstGeom>
          <a:ln>
            <a:tailEnd type="arrow" w="lg" len="lg"/>
          </a:ln>
        </p:spPr>
        <p:style>
          <a:lnRef idx="2">
            <a:schemeClr val="accent4"/>
          </a:lnRef>
          <a:fillRef idx="0">
            <a:schemeClr val="accent4"/>
          </a:fillRef>
          <a:effectRef idx="1">
            <a:schemeClr val="accent4"/>
          </a:effectRef>
          <a:fontRef idx="minor">
            <a:schemeClr val="tx1"/>
          </a:fontRef>
        </p:style>
      </p:cxnSp>
      <p:cxnSp>
        <p:nvCxnSpPr>
          <p:cNvPr id="25" name="Straight Arrow Connector 24"/>
          <p:cNvCxnSpPr/>
          <p:nvPr/>
        </p:nvCxnSpPr>
        <p:spPr>
          <a:xfrm rot="10800000" flipH="1">
            <a:off x="2386632" y="5329275"/>
            <a:ext cx="4171979" cy="1"/>
          </a:xfrm>
          <a:prstGeom prst="straightConnector1">
            <a:avLst/>
          </a:prstGeom>
          <a:ln>
            <a:tailEnd type="arrow" w="lg" len="lg"/>
          </a:ln>
        </p:spPr>
        <p:style>
          <a:lnRef idx="2">
            <a:schemeClr val="accent4"/>
          </a:lnRef>
          <a:fillRef idx="0">
            <a:schemeClr val="accent4"/>
          </a:fillRef>
          <a:effectRef idx="1">
            <a:schemeClr val="accent4"/>
          </a:effectRef>
          <a:fontRef idx="minor">
            <a:schemeClr val="tx1"/>
          </a:fontRef>
        </p:style>
      </p:cxnSp>
      <p:sp>
        <p:nvSpPr>
          <p:cNvPr id="26" name="TextBox 25"/>
          <p:cNvSpPr txBox="1"/>
          <p:nvPr/>
        </p:nvSpPr>
        <p:spPr>
          <a:xfrm>
            <a:off x="3370595" y="2418463"/>
            <a:ext cx="660938" cy="584765"/>
          </a:xfrm>
          <a:prstGeom prst="rect">
            <a:avLst/>
          </a:prstGeom>
          <a:noFill/>
        </p:spPr>
        <p:txBody>
          <a:bodyPr wrap="none" lIns="91430" tIns="45715" rIns="91430" bIns="45715" rtlCol="0">
            <a:spAutoFit/>
          </a:bodyPr>
          <a:lstStyle/>
          <a:p>
            <a:r>
              <a:rPr lang="en-US" sz="1600" dirty="0">
                <a:solidFill>
                  <a:prstClr val="black"/>
                </a:solidFill>
              </a:rPr>
              <a:t>SST,</a:t>
            </a:r>
          </a:p>
          <a:p>
            <a:r>
              <a:rPr lang="en-US" sz="1600" dirty="0">
                <a:solidFill>
                  <a:prstClr val="black"/>
                </a:solidFill>
              </a:rPr>
              <a:t>CHNK</a:t>
            </a:r>
          </a:p>
        </p:txBody>
      </p:sp>
      <p:sp>
        <p:nvSpPr>
          <p:cNvPr id="27" name="TextBox 26"/>
          <p:cNvSpPr txBox="1"/>
          <p:nvPr/>
        </p:nvSpPr>
        <p:spPr>
          <a:xfrm>
            <a:off x="3032647" y="4400542"/>
            <a:ext cx="477660" cy="343620"/>
          </a:xfrm>
          <a:prstGeom prst="rect">
            <a:avLst/>
          </a:prstGeom>
          <a:noFill/>
        </p:spPr>
        <p:txBody>
          <a:bodyPr wrap="none" lIns="91430" tIns="45715" rIns="91430" bIns="45715" rtlCol="0">
            <a:spAutoFit/>
          </a:bodyPr>
          <a:lstStyle/>
          <a:p>
            <a:r>
              <a:rPr lang="en-US" sz="1600" dirty="0">
                <a:solidFill>
                  <a:prstClr val="black"/>
                </a:solidFill>
              </a:rPr>
              <a:t>SST</a:t>
            </a:r>
          </a:p>
        </p:txBody>
      </p:sp>
      <p:sp>
        <p:nvSpPr>
          <p:cNvPr id="28" name="TextBox 27"/>
          <p:cNvSpPr txBox="1"/>
          <p:nvPr/>
        </p:nvSpPr>
        <p:spPr>
          <a:xfrm>
            <a:off x="3630333" y="5517321"/>
            <a:ext cx="1568911" cy="343620"/>
          </a:xfrm>
          <a:prstGeom prst="rect">
            <a:avLst/>
          </a:prstGeom>
          <a:noFill/>
        </p:spPr>
        <p:txBody>
          <a:bodyPr wrap="none" lIns="91430" tIns="45715" rIns="91430" bIns="45715" rtlCol="0">
            <a:spAutoFit/>
          </a:bodyPr>
          <a:lstStyle/>
          <a:p>
            <a:r>
              <a:rPr lang="en-US" sz="1600" dirty="0">
                <a:solidFill>
                  <a:prstClr val="black"/>
                </a:solidFill>
              </a:rPr>
              <a:t>RSTG, SDC, WBC</a:t>
            </a:r>
          </a:p>
        </p:txBody>
      </p:sp>
      <p:sp>
        <p:nvSpPr>
          <p:cNvPr id="29" name="TextBox 28"/>
          <p:cNvSpPr txBox="1"/>
          <p:nvPr/>
        </p:nvSpPr>
        <p:spPr>
          <a:xfrm>
            <a:off x="4740661" y="2508381"/>
            <a:ext cx="1770116" cy="584765"/>
          </a:xfrm>
          <a:prstGeom prst="rect">
            <a:avLst/>
          </a:prstGeom>
          <a:noFill/>
        </p:spPr>
        <p:txBody>
          <a:bodyPr wrap="none" lIns="91430" tIns="45715" rIns="91430" bIns="45715" rtlCol="0">
            <a:spAutoFit/>
          </a:bodyPr>
          <a:lstStyle/>
          <a:p>
            <a:r>
              <a:rPr lang="en-US" sz="1600" dirty="0">
                <a:solidFill>
                  <a:prstClr val="black"/>
                </a:solidFill>
              </a:rPr>
              <a:t>WIND, MSLP, STRS,</a:t>
            </a:r>
          </a:p>
          <a:p>
            <a:r>
              <a:rPr lang="en-US" sz="1600" dirty="0">
                <a:solidFill>
                  <a:prstClr val="black"/>
                </a:solidFill>
              </a:rPr>
              <a:t>HFLX, MFLX, SWRD</a:t>
            </a:r>
          </a:p>
        </p:txBody>
      </p:sp>
      <p:sp>
        <p:nvSpPr>
          <p:cNvPr id="30" name="TextBox 29"/>
          <p:cNvSpPr txBox="1"/>
          <p:nvPr/>
        </p:nvSpPr>
        <p:spPr>
          <a:xfrm>
            <a:off x="977809" y="4032963"/>
            <a:ext cx="1678244" cy="584765"/>
          </a:xfrm>
          <a:prstGeom prst="rect">
            <a:avLst/>
          </a:prstGeom>
          <a:noFill/>
        </p:spPr>
        <p:txBody>
          <a:bodyPr wrap="none" lIns="91430" tIns="45715" rIns="91430" bIns="45715" rtlCol="0">
            <a:spAutoFit/>
          </a:bodyPr>
          <a:lstStyle/>
          <a:p>
            <a:r>
              <a:rPr lang="en-US" sz="1600" dirty="0">
                <a:solidFill>
                  <a:prstClr val="black"/>
                </a:solidFill>
              </a:rPr>
              <a:t>MSLP, STRS, HFLX,</a:t>
            </a:r>
          </a:p>
          <a:p>
            <a:r>
              <a:rPr lang="en-US" sz="1600" dirty="0">
                <a:solidFill>
                  <a:prstClr val="black"/>
                </a:solidFill>
              </a:rPr>
              <a:t>MFLX, SWRD</a:t>
            </a:r>
          </a:p>
        </p:txBody>
      </p:sp>
      <p:sp>
        <p:nvSpPr>
          <p:cNvPr id="31" name="TextBox 30"/>
          <p:cNvSpPr txBox="1"/>
          <p:nvPr/>
        </p:nvSpPr>
        <p:spPr>
          <a:xfrm>
            <a:off x="5034190" y="4400542"/>
            <a:ext cx="687658" cy="343620"/>
          </a:xfrm>
          <a:prstGeom prst="rect">
            <a:avLst/>
          </a:prstGeom>
          <a:noFill/>
        </p:spPr>
        <p:txBody>
          <a:bodyPr wrap="none" lIns="91430" tIns="45715" rIns="91430" bIns="45715" rtlCol="0">
            <a:spAutoFit/>
          </a:bodyPr>
          <a:lstStyle/>
          <a:p>
            <a:r>
              <a:rPr lang="en-US" sz="1600" dirty="0">
                <a:solidFill>
                  <a:prstClr val="black"/>
                </a:solidFill>
              </a:rPr>
              <a:t>WIND</a:t>
            </a:r>
          </a:p>
        </p:txBody>
      </p:sp>
      <p:sp>
        <p:nvSpPr>
          <p:cNvPr id="32" name="TextBox 31"/>
          <p:cNvSpPr txBox="1"/>
          <p:nvPr/>
        </p:nvSpPr>
        <p:spPr>
          <a:xfrm>
            <a:off x="3918380" y="4903787"/>
            <a:ext cx="917491" cy="343620"/>
          </a:xfrm>
          <a:prstGeom prst="rect">
            <a:avLst/>
          </a:prstGeom>
          <a:noFill/>
        </p:spPr>
        <p:txBody>
          <a:bodyPr wrap="none" lIns="91430" tIns="45715" rIns="91430" bIns="45715" rtlCol="0">
            <a:spAutoFit/>
          </a:bodyPr>
          <a:lstStyle/>
          <a:p>
            <a:r>
              <a:rPr lang="en-US" sz="1600" dirty="0">
                <a:solidFill>
                  <a:prstClr val="black"/>
                </a:solidFill>
              </a:rPr>
              <a:t>SSH, SSC</a:t>
            </a:r>
          </a:p>
        </p:txBody>
      </p:sp>
      <p:sp>
        <p:nvSpPr>
          <p:cNvPr id="33" name="TextBox 32"/>
          <p:cNvSpPr txBox="1"/>
          <p:nvPr/>
        </p:nvSpPr>
        <p:spPr>
          <a:xfrm>
            <a:off x="6165818" y="4159175"/>
            <a:ext cx="670686" cy="343620"/>
          </a:xfrm>
          <a:prstGeom prst="rect">
            <a:avLst/>
          </a:prstGeom>
          <a:noFill/>
        </p:spPr>
        <p:txBody>
          <a:bodyPr wrap="none" lIns="91430" tIns="45715" rIns="91430" bIns="45715" rtlCol="0">
            <a:spAutoFit/>
          </a:bodyPr>
          <a:lstStyle/>
          <a:p>
            <a:r>
              <a:rPr lang="en-US" sz="1600" dirty="0">
                <a:solidFill>
                  <a:prstClr val="black"/>
                </a:solidFill>
              </a:rPr>
              <a:t>CHNK</a:t>
            </a:r>
          </a:p>
        </p:txBody>
      </p:sp>
      <p:sp>
        <p:nvSpPr>
          <p:cNvPr id="35" name="TextBox 34"/>
          <p:cNvSpPr txBox="1"/>
          <p:nvPr/>
        </p:nvSpPr>
        <p:spPr>
          <a:xfrm>
            <a:off x="6784393" y="2841220"/>
            <a:ext cx="1961903" cy="1754327"/>
          </a:xfrm>
          <a:prstGeom prst="rect">
            <a:avLst/>
          </a:prstGeom>
          <a:noFill/>
        </p:spPr>
        <p:txBody>
          <a:bodyPr wrap="square" lIns="91430" tIns="45715" rIns="91430" bIns="45715" rtlCol="0">
            <a:spAutoFit/>
          </a:bodyPr>
          <a:lstStyle/>
          <a:p>
            <a:pPr algn="ctr"/>
            <a:r>
              <a:rPr lang="en-US" i="1" dirty="0">
                <a:solidFill>
                  <a:srgbClr val="800000"/>
                </a:solidFill>
              </a:rPr>
              <a:t>NUOPC Connector</a:t>
            </a:r>
          </a:p>
          <a:p>
            <a:pPr algn="ctr"/>
            <a:r>
              <a:rPr lang="en-US" dirty="0">
                <a:solidFill>
                  <a:srgbClr val="800000"/>
                </a:solidFill>
              </a:rPr>
              <a:t>(connect import state to export state; compute </a:t>
            </a:r>
            <a:r>
              <a:rPr lang="en-US" dirty="0" err="1">
                <a:solidFill>
                  <a:srgbClr val="800000"/>
                </a:solidFill>
              </a:rPr>
              <a:t>regrid</a:t>
            </a:r>
            <a:r>
              <a:rPr lang="en-US" dirty="0">
                <a:solidFill>
                  <a:srgbClr val="800000"/>
                </a:solidFill>
              </a:rPr>
              <a:t> and data routing)</a:t>
            </a:r>
          </a:p>
        </p:txBody>
      </p:sp>
      <p:sp>
        <p:nvSpPr>
          <p:cNvPr id="36" name="TextBox 35"/>
          <p:cNvSpPr txBox="1"/>
          <p:nvPr/>
        </p:nvSpPr>
        <p:spPr>
          <a:xfrm>
            <a:off x="6595716" y="1601892"/>
            <a:ext cx="1578803" cy="369332"/>
          </a:xfrm>
          <a:prstGeom prst="rect">
            <a:avLst/>
          </a:prstGeom>
          <a:noFill/>
        </p:spPr>
        <p:txBody>
          <a:bodyPr wrap="none" lIns="91430" tIns="45715" rIns="91430" bIns="45715" rtlCol="0">
            <a:spAutoFit/>
          </a:bodyPr>
          <a:lstStyle/>
          <a:p>
            <a:r>
              <a:rPr lang="en-US" i="1" dirty="0">
                <a:solidFill>
                  <a:srgbClr val="800000"/>
                </a:solidFill>
              </a:rPr>
              <a:t>NUOPC Model</a:t>
            </a:r>
          </a:p>
        </p:txBody>
      </p:sp>
      <p:sp>
        <p:nvSpPr>
          <p:cNvPr id="37" name="TextBox 36"/>
          <p:cNvSpPr txBox="1"/>
          <p:nvPr/>
        </p:nvSpPr>
        <p:spPr>
          <a:xfrm>
            <a:off x="985555" y="2462215"/>
            <a:ext cx="1807469" cy="369332"/>
          </a:xfrm>
          <a:prstGeom prst="rect">
            <a:avLst/>
          </a:prstGeom>
          <a:noFill/>
        </p:spPr>
        <p:txBody>
          <a:bodyPr wrap="none" lIns="91430" tIns="45715" rIns="91430" bIns="45715" rtlCol="0">
            <a:spAutoFit/>
          </a:bodyPr>
          <a:lstStyle/>
          <a:p>
            <a:r>
              <a:rPr lang="en-US" i="1" dirty="0">
                <a:solidFill>
                  <a:srgbClr val="800000"/>
                </a:solidFill>
              </a:rPr>
              <a:t>NUOPC Mediator</a:t>
            </a:r>
            <a:endParaRPr lang="en-US" dirty="0">
              <a:solidFill>
                <a:srgbClr val="800000"/>
              </a:solidFill>
            </a:endParaRPr>
          </a:p>
        </p:txBody>
      </p:sp>
      <p:sp>
        <p:nvSpPr>
          <p:cNvPr id="38" name="Oval 37"/>
          <p:cNvSpPr/>
          <p:nvPr/>
        </p:nvSpPr>
        <p:spPr>
          <a:xfrm rot="12673858">
            <a:off x="5382431" y="4071397"/>
            <a:ext cx="2036905" cy="737816"/>
          </a:xfrm>
          <a:prstGeom prst="ellipse">
            <a:avLst/>
          </a:prstGeom>
          <a:noFill/>
          <a:ln w="9525" cap="flat" cmpd="sng" algn="ctr">
            <a:solidFill>
              <a:srgbClr val="000090"/>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a:solidFill>
                <a:prstClr val="white"/>
              </a:solidFill>
            </a:endParaRPr>
          </a:p>
        </p:txBody>
      </p:sp>
      <p:cxnSp>
        <p:nvCxnSpPr>
          <p:cNvPr id="40" name="Straight Connector 39"/>
          <p:cNvCxnSpPr>
            <a:stCxn id="38" idx="4"/>
            <a:endCxn id="35" idx="1"/>
          </p:cNvCxnSpPr>
          <p:nvPr/>
        </p:nvCxnSpPr>
        <p:spPr>
          <a:xfrm rot="5400000" flipH="1" flipV="1">
            <a:off x="6485038" y="3825503"/>
            <a:ext cx="406474" cy="192234"/>
          </a:xfrm>
          <a:prstGeom prst="line">
            <a:avLst/>
          </a:prstGeom>
          <a:ln w="12700" cap="flat" cmpd="sng" algn="ctr">
            <a:solidFill>
              <a:srgbClr val="00009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7" idx="1"/>
            <a:endCxn id="37" idx="2"/>
          </p:cNvCxnSpPr>
          <p:nvPr/>
        </p:nvCxnSpPr>
        <p:spPr>
          <a:xfrm rot="10800000">
            <a:off x="1889291" y="2831547"/>
            <a:ext cx="1963625" cy="935620"/>
          </a:xfrm>
          <a:prstGeom prst="line">
            <a:avLst/>
          </a:prstGeom>
          <a:ln w="12700" cap="flat" cmpd="sng" algn="ctr">
            <a:solidFill>
              <a:srgbClr val="00009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3" idx="3"/>
            <a:endCxn id="36" idx="1"/>
          </p:cNvCxnSpPr>
          <p:nvPr/>
        </p:nvCxnSpPr>
        <p:spPr>
          <a:xfrm flipV="1">
            <a:off x="5540949" y="1786559"/>
            <a:ext cx="1054766" cy="122979"/>
          </a:xfrm>
          <a:prstGeom prst="line">
            <a:avLst/>
          </a:prstGeom>
          <a:ln w="12700" cap="flat" cmpd="sng" algn="ctr">
            <a:solidFill>
              <a:srgbClr val="00009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2386631" y="6165940"/>
            <a:ext cx="4548278" cy="369332"/>
          </a:xfrm>
          <a:prstGeom prst="rect">
            <a:avLst/>
          </a:prstGeom>
          <a:noFill/>
        </p:spPr>
        <p:txBody>
          <a:bodyPr wrap="none" lIns="91430" tIns="45715" rIns="91430" bIns="45715" rtlCol="0">
            <a:spAutoFit/>
          </a:bodyPr>
          <a:lstStyle/>
          <a:p>
            <a:r>
              <a:rPr lang="en-US" dirty="0">
                <a:solidFill>
                  <a:prstClr val="black"/>
                </a:solidFill>
              </a:rPr>
              <a:t>All fields defined using NUOPC Field Dictionary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298" name="Picture 20"/>
          <p:cNvPicPr>
            <a:picLocks noChangeAspect="1"/>
          </p:cNvPicPr>
          <p:nvPr/>
        </p:nvPicPr>
        <p:blipFill>
          <a:blip r:embed="rId3"/>
          <a:srcRect l="5618" t="5669" r="5618" b="5511"/>
          <a:stretch>
            <a:fillRect/>
          </a:stretch>
        </p:blipFill>
        <p:spPr bwMode="auto">
          <a:xfrm>
            <a:off x="1920875" y="1725614"/>
            <a:ext cx="5420095" cy="2884487"/>
          </a:xfrm>
          <a:prstGeom prst="rect">
            <a:avLst/>
          </a:prstGeom>
          <a:noFill/>
          <a:ln w="41275">
            <a:solidFill>
              <a:srgbClr val="0000FF"/>
            </a:solidFill>
            <a:round/>
            <a:headEnd/>
            <a:tailEnd/>
          </a:ln>
        </p:spPr>
      </p:pic>
      <p:sp>
        <p:nvSpPr>
          <p:cNvPr id="55309" name="Text Box 2"/>
          <p:cNvSpPr txBox="1">
            <a:spLocks noChangeArrowheads="1"/>
          </p:cNvSpPr>
          <p:nvPr/>
        </p:nvSpPr>
        <p:spPr bwMode="auto">
          <a:xfrm>
            <a:off x="1943100" y="673101"/>
            <a:ext cx="1905000" cy="400705"/>
          </a:xfrm>
          <a:prstGeom prst="rect">
            <a:avLst/>
          </a:prstGeom>
          <a:noFill/>
          <a:ln w="28575">
            <a:solidFill>
              <a:schemeClr val="tx1"/>
            </a:solidFill>
            <a:miter lim="800000"/>
            <a:headEnd/>
            <a:tailEnd/>
          </a:ln>
        </p:spPr>
        <p:txBody>
          <a:bodyPr wrap="square" lIns="91430" tIns="45715" rIns="91430" bIns="45715">
            <a:prstTxWarp prst="textNoShape">
              <a:avLst/>
            </a:prstTxWarp>
            <a:spAutoFit/>
          </a:bodyPr>
          <a:lstStyle/>
          <a:p>
            <a:pPr algn="ctr" defTabSz="914305" eaLnBrk="0" fontAlgn="base" hangingPunct="0">
              <a:spcBef>
                <a:spcPct val="20000"/>
              </a:spcBef>
              <a:spcAft>
                <a:spcPct val="0"/>
              </a:spcAft>
            </a:pPr>
            <a:r>
              <a:rPr lang="en-US" altLang="zh-CN" sz="2000" b="1" dirty="0">
                <a:solidFill>
                  <a:srgbClr val="000000"/>
                </a:solidFill>
                <a:latin typeface="Arial" pitchFamily="-1" charset="0"/>
                <a:ea typeface="SimSun" pitchFamily="2" charset="-122"/>
                <a:cs typeface="SimSun" pitchFamily="2" charset="-122"/>
              </a:rPr>
              <a:t>WRF</a:t>
            </a:r>
          </a:p>
        </p:txBody>
      </p:sp>
      <p:sp>
        <p:nvSpPr>
          <p:cNvPr id="55310" name="Text Box 3"/>
          <p:cNvSpPr txBox="1">
            <a:spLocks noChangeArrowheads="1"/>
          </p:cNvSpPr>
          <p:nvPr/>
        </p:nvSpPr>
        <p:spPr bwMode="auto">
          <a:xfrm>
            <a:off x="5321301" y="673101"/>
            <a:ext cx="2006600" cy="400705"/>
          </a:xfrm>
          <a:prstGeom prst="rect">
            <a:avLst/>
          </a:prstGeom>
          <a:noFill/>
          <a:ln w="28575">
            <a:solidFill>
              <a:schemeClr val="tx1"/>
            </a:solidFill>
            <a:miter lim="800000"/>
            <a:headEnd/>
            <a:tailEnd/>
          </a:ln>
        </p:spPr>
        <p:txBody>
          <a:bodyPr wrap="square" lIns="91430" tIns="45715" rIns="91430" bIns="45715">
            <a:prstTxWarp prst="textNoShape">
              <a:avLst/>
            </a:prstTxWarp>
            <a:spAutoFit/>
          </a:bodyPr>
          <a:lstStyle/>
          <a:p>
            <a:pPr algn="ctr" defTabSz="914305" eaLnBrk="0" fontAlgn="base" hangingPunct="0">
              <a:spcBef>
                <a:spcPct val="20000"/>
              </a:spcBef>
              <a:spcAft>
                <a:spcPct val="0"/>
              </a:spcAft>
            </a:pPr>
            <a:r>
              <a:rPr lang="en-US" altLang="zh-CN" sz="2000" b="1" dirty="0">
                <a:solidFill>
                  <a:srgbClr val="000000"/>
                </a:solidFill>
                <a:latin typeface="Arial" pitchFamily="-1" charset="0"/>
                <a:ea typeface="SimSun" pitchFamily="2" charset="-122"/>
                <a:cs typeface="SimSun" pitchFamily="2" charset="-122"/>
              </a:rPr>
              <a:t>HYCOM</a:t>
            </a:r>
            <a:endParaRPr lang="en-US" altLang="zh-CN" b="1" dirty="0">
              <a:solidFill>
                <a:srgbClr val="000000"/>
              </a:solidFill>
              <a:latin typeface="Arial" pitchFamily="-1" charset="0"/>
              <a:ea typeface="SimSun" pitchFamily="2" charset="-122"/>
              <a:cs typeface="SimSun" pitchFamily="2" charset="-122"/>
            </a:endParaRPr>
          </a:p>
        </p:txBody>
      </p:sp>
      <p:sp>
        <p:nvSpPr>
          <p:cNvPr id="55311" name="Text Box 4"/>
          <p:cNvSpPr txBox="1">
            <a:spLocks noChangeArrowheads="1"/>
          </p:cNvSpPr>
          <p:nvPr/>
        </p:nvSpPr>
        <p:spPr bwMode="auto">
          <a:xfrm>
            <a:off x="2578100" y="5345114"/>
            <a:ext cx="4038600" cy="400705"/>
          </a:xfrm>
          <a:prstGeom prst="rect">
            <a:avLst/>
          </a:prstGeom>
          <a:noFill/>
          <a:ln w="28575">
            <a:solidFill>
              <a:schemeClr val="tx1"/>
            </a:solidFill>
            <a:miter lim="800000"/>
            <a:headEnd/>
            <a:tailEnd/>
          </a:ln>
        </p:spPr>
        <p:txBody>
          <a:bodyPr lIns="91430" tIns="45715" rIns="91430" bIns="45715">
            <a:prstTxWarp prst="textNoShape">
              <a:avLst/>
            </a:prstTxWarp>
            <a:spAutoFit/>
          </a:bodyPr>
          <a:lstStyle/>
          <a:p>
            <a:pPr algn="ctr" defTabSz="914305" eaLnBrk="0" fontAlgn="base" hangingPunct="0">
              <a:spcBef>
                <a:spcPct val="20000"/>
              </a:spcBef>
              <a:spcAft>
                <a:spcPct val="0"/>
              </a:spcAft>
            </a:pPr>
            <a:r>
              <a:rPr lang="en-US" altLang="zh-CN" sz="2000" b="1" dirty="0">
                <a:solidFill>
                  <a:srgbClr val="000000"/>
                </a:solidFill>
                <a:latin typeface="Arial" pitchFamily="-1" charset="0"/>
                <a:ea typeface="SimSun" pitchFamily="2" charset="-122"/>
                <a:cs typeface="SimSun" pitchFamily="2" charset="-122"/>
              </a:rPr>
              <a:t>UMWM</a:t>
            </a:r>
            <a:endParaRPr lang="en-US" altLang="zh-CN" b="1" dirty="0">
              <a:solidFill>
                <a:srgbClr val="000000"/>
              </a:solidFill>
              <a:latin typeface="Arial" pitchFamily="-1" charset="0"/>
              <a:ea typeface="SimSun" pitchFamily="2" charset="-122"/>
              <a:cs typeface="SimSun" pitchFamily="2" charset="-122"/>
            </a:endParaRPr>
          </a:p>
        </p:txBody>
      </p:sp>
      <p:sp>
        <p:nvSpPr>
          <p:cNvPr id="55312" name="Line 9"/>
          <p:cNvSpPr>
            <a:spLocks noChangeShapeType="1"/>
          </p:cNvSpPr>
          <p:nvPr/>
        </p:nvSpPr>
        <p:spPr bwMode="auto">
          <a:xfrm>
            <a:off x="4622800" y="4407309"/>
            <a:ext cx="0" cy="837681"/>
          </a:xfrm>
          <a:prstGeom prst="line">
            <a:avLst/>
          </a:prstGeom>
          <a:noFill/>
          <a:ln w="57150">
            <a:solidFill>
              <a:srgbClr val="0000FF"/>
            </a:solidFill>
            <a:round/>
            <a:headEnd/>
            <a:tailEnd type="triangle" w="med" len="med"/>
          </a:ln>
        </p:spPr>
        <p:txBody>
          <a:bodyPr lIns="91430" tIns="45715" rIns="91430" bIns="45715">
            <a:prstTxWarp prst="textNoShape">
              <a:avLst/>
            </a:prstTxWarp>
          </a:bodyPr>
          <a:lstStyle/>
          <a:p>
            <a:pPr defTabSz="914305" fontAlgn="base">
              <a:spcBef>
                <a:spcPct val="0"/>
              </a:spcBef>
              <a:spcAft>
                <a:spcPct val="0"/>
              </a:spcAft>
            </a:pPr>
            <a:endParaRPr lang="en-US" dirty="0">
              <a:solidFill>
                <a:srgbClr val="000000"/>
              </a:solidFill>
              <a:latin typeface="Arial" pitchFamily="-1" charset="0"/>
            </a:endParaRPr>
          </a:p>
        </p:txBody>
      </p:sp>
      <p:sp>
        <p:nvSpPr>
          <p:cNvPr id="55313" name="Line 10"/>
          <p:cNvSpPr>
            <a:spLocks noChangeShapeType="1"/>
          </p:cNvSpPr>
          <p:nvPr/>
        </p:nvSpPr>
        <p:spPr bwMode="auto">
          <a:xfrm flipV="1">
            <a:off x="4889500" y="4407308"/>
            <a:ext cx="0" cy="808319"/>
          </a:xfrm>
          <a:prstGeom prst="line">
            <a:avLst/>
          </a:prstGeom>
          <a:noFill/>
          <a:ln w="57150">
            <a:solidFill>
              <a:schemeClr val="tx1"/>
            </a:solidFill>
            <a:round/>
            <a:headEnd/>
            <a:tailEnd type="triangle" w="med" len="med"/>
          </a:ln>
        </p:spPr>
        <p:txBody>
          <a:bodyPr lIns="91430" tIns="45715" rIns="91430" bIns="45715">
            <a:prstTxWarp prst="textNoShape">
              <a:avLst/>
            </a:prstTxWarp>
          </a:bodyPr>
          <a:lstStyle/>
          <a:p>
            <a:pPr defTabSz="914305" fontAlgn="base">
              <a:spcBef>
                <a:spcPct val="0"/>
              </a:spcBef>
              <a:spcAft>
                <a:spcPct val="0"/>
              </a:spcAft>
            </a:pPr>
            <a:endParaRPr lang="en-US" dirty="0">
              <a:solidFill>
                <a:srgbClr val="000000"/>
              </a:solidFill>
              <a:latin typeface="Arial" pitchFamily="-1" charset="0"/>
            </a:endParaRPr>
          </a:p>
        </p:txBody>
      </p:sp>
      <p:sp>
        <p:nvSpPr>
          <p:cNvPr id="55314" name="Text Box 11"/>
          <p:cNvSpPr txBox="1">
            <a:spLocks noChangeArrowheads="1"/>
          </p:cNvSpPr>
          <p:nvPr/>
        </p:nvSpPr>
        <p:spPr bwMode="auto">
          <a:xfrm>
            <a:off x="1866900" y="4717028"/>
            <a:ext cx="3098800" cy="369616"/>
          </a:xfrm>
          <a:prstGeom prst="rect">
            <a:avLst/>
          </a:prstGeom>
          <a:noFill/>
          <a:ln w="9525">
            <a:noFill/>
            <a:miter lim="800000"/>
            <a:headEnd/>
            <a:tailEnd/>
          </a:ln>
        </p:spPr>
        <p:txBody>
          <a:bodyPr lIns="91430" tIns="45715" rIns="91430" bIns="45715">
            <a:prstTxWarp prst="textNoShape">
              <a:avLst/>
            </a:prstTxWarp>
            <a:spAutoFit/>
          </a:bodyPr>
          <a:lstStyle/>
          <a:p>
            <a:pPr algn="ctr" defTabSz="914305" eaLnBrk="0" fontAlgn="base" hangingPunct="0">
              <a:spcBef>
                <a:spcPct val="50000"/>
              </a:spcBef>
              <a:spcAft>
                <a:spcPct val="0"/>
              </a:spcAft>
            </a:pPr>
            <a:r>
              <a:rPr lang="en-US" altLang="zh-CN" b="1" dirty="0" err="1">
                <a:solidFill>
                  <a:srgbClr val="0000FF"/>
                </a:solidFill>
                <a:ea typeface="SimSun" pitchFamily="2" charset="-122"/>
                <a:cs typeface="SimSun" pitchFamily="2" charset="-122"/>
              </a:rPr>
              <a:t>U</a:t>
            </a:r>
            <a:r>
              <a:rPr lang="en-US" altLang="zh-CN" b="1" baseline="-25000" dirty="0" err="1">
                <a:solidFill>
                  <a:srgbClr val="0000FF"/>
                </a:solidFill>
                <a:ea typeface="SimSun" pitchFamily="2" charset="-122"/>
                <a:cs typeface="SimSun" pitchFamily="2" charset="-122"/>
              </a:rPr>
              <a:t>a</a:t>
            </a:r>
            <a:r>
              <a:rPr lang="en-US" altLang="zh-CN" b="1" dirty="0">
                <a:solidFill>
                  <a:srgbClr val="0000FF"/>
                </a:solidFill>
                <a:ea typeface="SimSun" pitchFamily="2" charset="-122"/>
                <a:cs typeface="SimSun" pitchFamily="2" charset="-122"/>
              </a:rPr>
              <a:t>, T</a:t>
            </a:r>
            <a:r>
              <a:rPr lang="en-US" altLang="zh-CN" b="1" baseline="-25000" dirty="0">
                <a:solidFill>
                  <a:srgbClr val="0000FF"/>
                </a:solidFill>
                <a:ea typeface="SimSun" pitchFamily="2" charset="-122"/>
                <a:cs typeface="SimSun" pitchFamily="2" charset="-122"/>
              </a:rPr>
              <a:t>a</a:t>
            </a:r>
            <a:r>
              <a:rPr lang="en-US" altLang="zh-CN" b="1" dirty="0" smtClean="0">
                <a:solidFill>
                  <a:srgbClr val="0000FF"/>
                </a:solidFill>
                <a:ea typeface="SimSun" pitchFamily="2" charset="-122"/>
                <a:cs typeface="SimSun" pitchFamily="2" charset="-122"/>
              </a:rPr>
              <a:t>, </a:t>
            </a:r>
            <a:r>
              <a:rPr lang="en-US" altLang="zh-CN" b="1" dirty="0">
                <a:solidFill>
                  <a:srgbClr val="0000FF"/>
                </a:solidFill>
                <a:ea typeface="SimSun" pitchFamily="2" charset="-122"/>
                <a:cs typeface="SimSun" pitchFamily="2" charset="-122"/>
              </a:rPr>
              <a:t>SST, SSH, SSC</a:t>
            </a:r>
          </a:p>
        </p:txBody>
      </p:sp>
      <p:sp>
        <p:nvSpPr>
          <p:cNvPr id="55315" name="Text Box 12"/>
          <p:cNvSpPr txBox="1">
            <a:spLocks noChangeArrowheads="1"/>
          </p:cNvSpPr>
          <p:nvPr/>
        </p:nvSpPr>
        <p:spPr bwMode="auto">
          <a:xfrm>
            <a:off x="5016501" y="4622949"/>
            <a:ext cx="1943100" cy="645964"/>
          </a:xfrm>
          <a:prstGeom prst="rect">
            <a:avLst/>
          </a:prstGeom>
          <a:noFill/>
          <a:ln w="9525">
            <a:noFill/>
            <a:miter lim="800000"/>
            <a:headEnd/>
            <a:tailEnd/>
          </a:ln>
        </p:spPr>
        <p:txBody>
          <a:bodyPr wrap="square" lIns="91430" tIns="45715" rIns="91430" bIns="45715">
            <a:prstTxWarp prst="textNoShape">
              <a:avLst/>
            </a:prstTxWarp>
            <a:spAutoFit/>
          </a:bodyPr>
          <a:lstStyle/>
          <a:p>
            <a:pPr defTabSz="914305" fontAlgn="base">
              <a:spcBef>
                <a:spcPct val="0"/>
              </a:spcBef>
              <a:spcAft>
                <a:spcPct val="0"/>
              </a:spcAft>
            </a:pPr>
            <a:r>
              <a:rPr lang="en-US" b="1" dirty="0" err="1">
                <a:solidFill>
                  <a:srgbClr val="000000"/>
                </a:solidFill>
                <a:latin typeface="Symbol" pitchFamily="-1" charset="2"/>
              </a:rPr>
              <a:t>t</a:t>
            </a:r>
            <a:r>
              <a:rPr lang="en-US" b="1" baseline="-25000" dirty="0" err="1">
                <a:solidFill>
                  <a:srgbClr val="000000"/>
                </a:solidFill>
                <a:latin typeface="Calibri" pitchFamily="-1" charset="0"/>
              </a:rPr>
              <a:t>wx</a:t>
            </a:r>
            <a:r>
              <a:rPr lang="en-US" b="1" baseline="-25000" dirty="0">
                <a:solidFill>
                  <a:srgbClr val="000000"/>
                </a:solidFill>
                <a:latin typeface="Calibri" pitchFamily="-1" charset="0"/>
              </a:rPr>
              <a:t>,</a:t>
            </a:r>
            <a:r>
              <a:rPr lang="en-US" b="1" dirty="0">
                <a:solidFill>
                  <a:srgbClr val="000000"/>
                </a:solidFill>
                <a:latin typeface="Symbol" pitchFamily="-1" charset="2"/>
              </a:rPr>
              <a:t> </a:t>
            </a:r>
            <a:r>
              <a:rPr lang="en-US" b="1" dirty="0" err="1">
                <a:solidFill>
                  <a:srgbClr val="000000"/>
                </a:solidFill>
                <a:latin typeface="Symbol" pitchFamily="-1" charset="2"/>
              </a:rPr>
              <a:t>t</a:t>
            </a:r>
            <a:r>
              <a:rPr lang="en-US" b="1" baseline="-25000" dirty="0" err="1">
                <a:solidFill>
                  <a:srgbClr val="000000"/>
                </a:solidFill>
                <a:latin typeface="Calibri" pitchFamily="-1" charset="0"/>
              </a:rPr>
              <a:t>wy</a:t>
            </a:r>
            <a:r>
              <a:rPr lang="en-US" baseline="-25000" dirty="0">
                <a:solidFill>
                  <a:srgbClr val="000000"/>
                </a:solidFill>
              </a:rPr>
              <a:t>, </a:t>
            </a:r>
            <a:r>
              <a:rPr lang="en-US" b="1" dirty="0">
                <a:solidFill>
                  <a:srgbClr val="000000"/>
                </a:solidFill>
              </a:rPr>
              <a:t>SWH</a:t>
            </a:r>
            <a:r>
              <a:rPr lang="en-US" b="1" i="1" dirty="0">
                <a:solidFill>
                  <a:srgbClr val="000000"/>
                </a:solidFill>
              </a:rPr>
              <a:t>, </a:t>
            </a:r>
            <a:r>
              <a:rPr lang="en-US" b="1" i="1" dirty="0" smtClean="0">
                <a:solidFill>
                  <a:srgbClr val="000000"/>
                </a:solidFill>
              </a:rPr>
              <a:t>C</a:t>
            </a:r>
            <a:endParaRPr lang="en-US" altLang="zh-CN" b="1" dirty="0" smtClean="0">
              <a:solidFill>
                <a:srgbClr val="000000"/>
              </a:solidFill>
              <a:ea typeface="Symbol" pitchFamily="-1" charset="2"/>
              <a:cs typeface="Symbol" pitchFamily="-1" charset="2"/>
            </a:endParaRPr>
          </a:p>
          <a:p>
            <a:pPr defTabSz="914305" fontAlgn="base">
              <a:spcBef>
                <a:spcPct val="0"/>
              </a:spcBef>
              <a:spcAft>
                <a:spcPct val="0"/>
              </a:spcAft>
            </a:pPr>
            <a:r>
              <a:rPr lang="en-US" altLang="zh-CN" b="1" dirty="0">
                <a:solidFill>
                  <a:srgbClr val="000000"/>
                </a:solidFill>
                <a:ea typeface="Symbol" pitchFamily="-1" charset="2"/>
                <a:cs typeface="Symbol" pitchFamily="-1" charset="2"/>
              </a:rPr>
              <a:t>wave dissipation</a:t>
            </a:r>
            <a:r>
              <a:rPr lang="en-US" altLang="zh-CN" b="1" dirty="0">
                <a:solidFill>
                  <a:srgbClr val="000000"/>
                </a:solidFill>
                <a:ea typeface="SimSun" pitchFamily="2" charset="-122"/>
                <a:cs typeface="SimSun" pitchFamily="2" charset="-122"/>
              </a:rPr>
              <a:t> </a:t>
            </a:r>
          </a:p>
        </p:txBody>
      </p:sp>
      <p:sp>
        <p:nvSpPr>
          <p:cNvPr id="1172499" name="Text Box 19"/>
          <p:cNvSpPr txBox="1">
            <a:spLocks noChangeArrowheads="1"/>
          </p:cNvSpPr>
          <p:nvPr/>
        </p:nvSpPr>
        <p:spPr bwMode="auto">
          <a:xfrm>
            <a:off x="2349500" y="2685364"/>
            <a:ext cx="4775200" cy="1477328"/>
          </a:xfrm>
          <a:prstGeom prst="rect">
            <a:avLst/>
          </a:prstGeom>
          <a:solidFill>
            <a:schemeClr val="accent2">
              <a:lumMod val="20000"/>
              <a:lumOff val="80000"/>
              <a:alpha val="49000"/>
            </a:schemeClr>
          </a:solidFill>
          <a:ln w="9525">
            <a:noFill/>
            <a:miter lim="800000"/>
            <a:headEnd/>
            <a:tailEnd/>
          </a:ln>
          <a:effectLst/>
        </p:spPr>
        <p:txBody>
          <a:bodyPr wrap="square" lIns="91430" tIns="45715" rIns="91430" bIns="45715">
            <a:prstTxWarp prst="textNoShape">
              <a:avLst/>
            </a:prstTxWarp>
            <a:spAutoFit/>
          </a:bodyPr>
          <a:lstStyle/>
          <a:p>
            <a:pPr marL="342865" indent="-342865" defTabSz="914305" eaLnBrk="0" fontAlgn="base" hangingPunct="0">
              <a:spcBef>
                <a:spcPct val="0"/>
              </a:spcBef>
              <a:spcAft>
                <a:spcPct val="0"/>
              </a:spcAft>
              <a:defRPr/>
            </a:pPr>
            <a:endParaRPr lang="en-US" b="1" dirty="0" smtClean="0">
              <a:solidFill>
                <a:srgbClr val="0000FF"/>
              </a:solidFill>
              <a:latin typeface="Arial" pitchFamily="-110" charset="0"/>
            </a:endParaRPr>
          </a:p>
          <a:p>
            <a:pPr marL="342865" indent="-342865" defTabSz="914305" eaLnBrk="0" fontAlgn="base" hangingPunct="0">
              <a:spcBef>
                <a:spcPct val="0"/>
              </a:spcBef>
              <a:spcAft>
                <a:spcPct val="0"/>
              </a:spcAft>
              <a:defRPr/>
            </a:pPr>
            <a:r>
              <a:rPr lang="en-US" altLang="zh-CN" b="1" dirty="0" smtClean="0">
                <a:solidFill>
                  <a:srgbClr val="0000FF"/>
                </a:solidFill>
                <a:latin typeface="Symbol" pitchFamily="-110" charset="2"/>
                <a:ea typeface="Symbol" pitchFamily="-110" charset="2"/>
                <a:cs typeface="Symbol" pitchFamily="-110" charset="2"/>
              </a:rPr>
              <a:t>	(</a:t>
            </a:r>
            <a:r>
              <a:rPr lang="en-US" altLang="zh-CN" b="1" dirty="0">
                <a:solidFill>
                  <a:srgbClr val="0000FF"/>
                </a:solidFill>
                <a:latin typeface="Symbol" pitchFamily="-110" charset="2"/>
                <a:ea typeface="Symbol" pitchFamily="-110" charset="2"/>
                <a:cs typeface="Symbol" pitchFamily="-110" charset="2"/>
              </a:rPr>
              <a:t>t</a:t>
            </a:r>
            <a:r>
              <a:rPr lang="en-US" altLang="zh-CN" b="1" baseline="-25000" dirty="0">
                <a:solidFill>
                  <a:srgbClr val="0000FF"/>
                </a:solidFill>
                <a:latin typeface="Arial" pitchFamily="-110" charset="0"/>
                <a:ea typeface="Symbol" pitchFamily="-110" charset="2"/>
                <a:cs typeface="Symbol" pitchFamily="-110" charset="2"/>
              </a:rPr>
              <a:t>ax</a:t>
            </a:r>
            <a:r>
              <a:rPr lang="en-US" altLang="zh-CN" b="1" dirty="0">
                <a:solidFill>
                  <a:srgbClr val="0000FF"/>
                </a:solidFill>
                <a:latin typeface="Symbol" pitchFamily="-110" charset="2"/>
                <a:ea typeface="Symbol" pitchFamily="-110" charset="2"/>
                <a:cs typeface="Symbol" pitchFamily="-110" charset="2"/>
              </a:rPr>
              <a:t>, </a:t>
            </a:r>
            <a:r>
              <a:rPr lang="en-US" altLang="zh-CN" b="1" dirty="0" err="1">
                <a:solidFill>
                  <a:srgbClr val="0000FF"/>
                </a:solidFill>
                <a:latin typeface="Symbol" pitchFamily="-110" charset="2"/>
                <a:ea typeface="Symbol" pitchFamily="-110" charset="2"/>
                <a:cs typeface="Symbol" pitchFamily="-110" charset="2"/>
              </a:rPr>
              <a:t>t</a:t>
            </a:r>
            <a:r>
              <a:rPr lang="en-US" altLang="zh-CN" b="1" baseline="-25000" dirty="0" err="1">
                <a:solidFill>
                  <a:srgbClr val="0000FF"/>
                </a:solidFill>
                <a:latin typeface="Arial" pitchFamily="-110" charset="0"/>
                <a:ea typeface="Symbol" pitchFamily="-110" charset="2"/>
                <a:cs typeface="Symbol" pitchFamily="-110" charset="2"/>
              </a:rPr>
              <a:t>ay</a:t>
            </a:r>
            <a:r>
              <a:rPr lang="en-US" altLang="zh-CN" b="1" dirty="0">
                <a:solidFill>
                  <a:srgbClr val="0000FF"/>
                </a:solidFill>
                <a:latin typeface="Arial" pitchFamily="-110" charset="0"/>
                <a:ea typeface="Symbol" pitchFamily="-110" charset="2"/>
                <a:cs typeface="Symbol" pitchFamily="-110" charset="2"/>
              </a:rPr>
              <a:t>)</a:t>
            </a:r>
            <a:r>
              <a:rPr lang="en-US" altLang="zh-CN" b="1" baseline="-25000" dirty="0">
                <a:solidFill>
                  <a:srgbClr val="0000FF"/>
                </a:solidFill>
                <a:latin typeface="Arial" pitchFamily="-110" charset="0"/>
                <a:ea typeface="Symbol" pitchFamily="-110" charset="2"/>
                <a:cs typeface="Symbol" pitchFamily="-110" charset="2"/>
              </a:rPr>
              <a:t> </a:t>
            </a:r>
            <a:r>
              <a:rPr lang="en-US" altLang="zh-CN" b="1" dirty="0">
                <a:solidFill>
                  <a:srgbClr val="0000FF"/>
                </a:solidFill>
                <a:latin typeface="Arial" pitchFamily="-110" charset="0"/>
                <a:ea typeface="Symbol" pitchFamily="-110" charset="2"/>
                <a:cs typeface="Symbol" pitchFamily="-110" charset="2"/>
              </a:rPr>
              <a:t>= (</a:t>
            </a:r>
            <a:r>
              <a:rPr lang="en-US" altLang="zh-CN" b="1" dirty="0" err="1">
                <a:solidFill>
                  <a:srgbClr val="0000FF"/>
                </a:solidFill>
                <a:latin typeface="Symbol" pitchFamily="-110" charset="2"/>
                <a:ea typeface="Symbol" pitchFamily="-110" charset="2"/>
                <a:cs typeface="Symbol" pitchFamily="-110" charset="2"/>
              </a:rPr>
              <a:t>t</a:t>
            </a:r>
            <a:r>
              <a:rPr lang="en-US" altLang="zh-CN" b="1" baseline="-25000" dirty="0" err="1">
                <a:solidFill>
                  <a:srgbClr val="0000FF"/>
                </a:solidFill>
                <a:latin typeface="Arial" pitchFamily="-110" charset="0"/>
                <a:ea typeface="SimSun" pitchFamily="2" charset="-122"/>
                <a:cs typeface="SimSun" pitchFamily="2" charset="-122"/>
              </a:rPr>
              <a:t>wx</a:t>
            </a:r>
            <a:r>
              <a:rPr lang="en-US" altLang="zh-CN" b="1" dirty="0">
                <a:solidFill>
                  <a:srgbClr val="0000FF"/>
                </a:solidFill>
                <a:latin typeface="Symbol" pitchFamily="-110" charset="2"/>
                <a:ea typeface="Symbol" pitchFamily="-110" charset="2"/>
                <a:cs typeface="Symbol" pitchFamily="-110" charset="2"/>
              </a:rPr>
              <a:t>, </a:t>
            </a:r>
            <a:r>
              <a:rPr lang="en-US" altLang="zh-CN" b="1" dirty="0" err="1">
                <a:solidFill>
                  <a:srgbClr val="0000FF"/>
                </a:solidFill>
                <a:latin typeface="Symbol" pitchFamily="-110" charset="2"/>
                <a:ea typeface="Symbol" pitchFamily="-110" charset="2"/>
                <a:cs typeface="Symbol" pitchFamily="-110" charset="2"/>
              </a:rPr>
              <a:t>t</a:t>
            </a:r>
            <a:r>
              <a:rPr lang="en-US" altLang="zh-CN" b="1" baseline="-25000" dirty="0" err="1">
                <a:solidFill>
                  <a:srgbClr val="0000FF"/>
                </a:solidFill>
                <a:latin typeface="Arial" pitchFamily="-110" charset="0"/>
                <a:ea typeface="SimSun" pitchFamily="2" charset="-122"/>
                <a:cs typeface="SimSun" pitchFamily="2" charset="-122"/>
              </a:rPr>
              <a:t>wy</a:t>
            </a:r>
            <a:r>
              <a:rPr lang="en-US" altLang="zh-CN" b="1" dirty="0" err="1">
                <a:solidFill>
                  <a:srgbClr val="0000FF"/>
                </a:solidFill>
                <a:ea typeface="Symbol" pitchFamily="-110" charset="2"/>
                <a:cs typeface="Symbol" pitchFamily="-110" charset="2"/>
              </a:rPr>
              <a:t>)+</a:t>
            </a:r>
            <a:r>
              <a:rPr lang="en-US" altLang="zh-CN" b="1" dirty="0" err="1">
                <a:solidFill>
                  <a:srgbClr val="0000FF"/>
                </a:solidFill>
                <a:latin typeface="Arial" pitchFamily="-110" charset="0"/>
                <a:ea typeface="Symbol" pitchFamily="-110" charset="2"/>
                <a:cs typeface="Symbol" pitchFamily="-110" charset="2"/>
              </a:rPr>
              <a:t>(</a:t>
            </a:r>
            <a:r>
              <a:rPr lang="en-US" altLang="zh-CN" b="1" dirty="0" err="1">
                <a:solidFill>
                  <a:srgbClr val="0000FF"/>
                </a:solidFill>
                <a:latin typeface="Symbol" pitchFamily="-110" charset="2"/>
                <a:ea typeface="Symbol" pitchFamily="-110" charset="2"/>
                <a:cs typeface="Symbol" pitchFamily="-110" charset="2"/>
              </a:rPr>
              <a:t>t</a:t>
            </a:r>
            <a:r>
              <a:rPr lang="en-US" altLang="zh-CN" b="1" baseline="-25000" dirty="0" err="1">
                <a:solidFill>
                  <a:srgbClr val="0000FF"/>
                </a:solidFill>
                <a:latin typeface="Arial" pitchFamily="-110" charset="0"/>
                <a:ea typeface="SimSun" pitchFamily="2" charset="-122"/>
                <a:cs typeface="SimSun" pitchFamily="2" charset="-122"/>
              </a:rPr>
              <a:t>tx</a:t>
            </a:r>
            <a:r>
              <a:rPr lang="en-US" altLang="zh-CN" b="1" dirty="0">
                <a:solidFill>
                  <a:srgbClr val="0000FF"/>
                </a:solidFill>
                <a:latin typeface="Symbol" pitchFamily="-110" charset="2"/>
                <a:ea typeface="Symbol" pitchFamily="-110" charset="2"/>
                <a:cs typeface="Symbol" pitchFamily="-110" charset="2"/>
              </a:rPr>
              <a:t>, </a:t>
            </a:r>
            <a:r>
              <a:rPr lang="en-US" altLang="zh-CN" b="1" dirty="0" err="1">
                <a:solidFill>
                  <a:srgbClr val="0000FF"/>
                </a:solidFill>
                <a:latin typeface="Symbol" pitchFamily="-110" charset="2"/>
                <a:ea typeface="Symbol" pitchFamily="-110" charset="2"/>
                <a:cs typeface="Symbol" pitchFamily="-110" charset="2"/>
              </a:rPr>
              <a:t>t</a:t>
            </a:r>
            <a:r>
              <a:rPr lang="en-US" altLang="zh-CN" b="1" baseline="-25000" dirty="0" err="1">
                <a:solidFill>
                  <a:srgbClr val="0000FF"/>
                </a:solidFill>
                <a:latin typeface="Arial" pitchFamily="-110" charset="0"/>
                <a:ea typeface="SimSun" pitchFamily="2" charset="-122"/>
                <a:cs typeface="SimSun" pitchFamily="2" charset="-122"/>
              </a:rPr>
              <a:t>ty</a:t>
            </a:r>
            <a:r>
              <a:rPr lang="en-US" altLang="zh-CN" b="1" dirty="0" smtClean="0">
                <a:solidFill>
                  <a:srgbClr val="0000FF"/>
                </a:solidFill>
                <a:ea typeface="Symbol" pitchFamily="-110" charset="2"/>
                <a:cs typeface="Symbol" pitchFamily="-110" charset="2"/>
              </a:rPr>
              <a:t>),</a:t>
            </a:r>
          </a:p>
          <a:p>
            <a:pPr marL="342865" indent="-342865" defTabSz="914305" eaLnBrk="0" fontAlgn="base" hangingPunct="0">
              <a:spcBef>
                <a:spcPct val="0"/>
              </a:spcBef>
              <a:spcAft>
                <a:spcPct val="0"/>
              </a:spcAft>
              <a:defRPr/>
            </a:pPr>
            <a:r>
              <a:rPr lang="en-US" altLang="zh-CN" b="1" dirty="0" smtClean="0">
                <a:solidFill>
                  <a:srgbClr val="0000FF"/>
                </a:solidFill>
                <a:ea typeface="Symbol" pitchFamily="-110" charset="2"/>
                <a:cs typeface="Symbol" pitchFamily="-110" charset="2"/>
              </a:rPr>
              <a:t>	</a:t>
            </a:r>
            <a:r>
              <a:rPr lang="en-US" altLang="zh-CN" b="1" dirty="0">
                <a:solidFill>
                  <a:srgbClr val="0000FF"/>
                </a:solidFill>
                <a:latin typeface="Symbol" pitchFamily="-110" charset="2"/>
                <a:ea typeface="Symbol" pitchFamily="-110" charset="2"/>
                <a:cs typeface="Symbol" pitchFamily="-110" charset="2"/>
              </a:rPr>
              <a:t>(</a:t>
            </a:r>
            <a:r>
              <a:rPr lang="en-US" altLang="zh-CN" b="1" dirty="0" err="1">
                <a:solidFill>
                  <a:srgbClr val="0000FF"/>
                </a:solidFill>
                <a:latin typeface="Symbol" pitchFamily="-110" charset="2"/>
                <a:ea typeface="Symbol" pitchFamily="-110" charset="2"/>
                <a:cs typeface="Symbol" pitchFamily="-110" charset="2"/>
              </a:rPr>
              <a:t>t</a:t>
            </a:r>
            <a:r>
              <a:rPr lang="en-US" altLang="zh-CN" b="1" baseline="-25000" dirty="0" err="1">
                <a:solidFill>
                  <a:srgbClr val="0000FF"/>
                </a:solidFill>
                <a:latin typeface="Arial" pitchFamily="-110" charset="0"/>
                <a:ea typeface="Symbol" pitchFamily="-110" charset="2"/>
                <a:cs typeface="Symbol" pitchFamily="-110" charset="2"/>
              </a:rPr>
              <a:t>cx</a:t>
            </a:r>
            <a:r>
              <a:rPr lang="en-US" altLang="zh-CN" b="1" dirty="0">
                <a:solidFill>
                  <a:srgbClr val="0000FF"/>
                </a:solidFill>
                <a:latin typeface="Symbol" pitchFamily="-110" charset="2"/>
                <a:ea typeface="Symbol" pitchFamily="-110" charset="2"/>
                <a:cs typeface="Symbol" pitchFamily="-110" charset="2"/>
              </a:rPr>
              <a:t>, </a:t>
            </a:r>
            <a:r>
              <a:rPr lang="en-US" altLang="zh-CN" b="1" dirty="0" err="1">
                <a:solidFill>
                  <a:srgbClr val="0000FF"/>
                </a:solidFill>
                <a:latin typeface="Symbol" pitchFamily="-110" charset="2"/>
                <a:ea typeface="Symbol" pitchFamily="-110" charset="2"/>
                <a:cs typeface="Symbol" pitchFamily="-110" charset="2"/>
              </a:rPr>
              <a:t>t</a:t>
            </a:r>
            <a:r>
              <a:rPr lang="en-US" altLang="zh-CN" b="1" baseline="-25000" dirty="0" err="1">
                <a:solidFill>
                  <a:srgbClr val="0000FF"/>
                </a:solidFill>
                <a:latin typeface="Arial" pitchFamily="-110" charset="0"/>
                <a:ea typeface="Symbol" pitchFamily="-110" charset="2"/>
                <a:cs typeface="Symbol" pitchFamily="-110" charset="2"/>
              </a:rPr>
              <a:t>cy</a:t>
            </a:r>
            <a:r>
              <a:rPr lang="en-US" altLang="zh-CN" b="1" dirty="0">
                <a:solidFill>
                  <a:srgbClr val="0000FF"/>
                </a:solidFill>
                <a:latin typeface="Arial" pitchFamily="-110" charset="0"/>
                <a:ea typeface="Symbol" pitchFamily="-110" charset="2"/>
                <a:cs typeface="Symbol" pitchFamily="-110" charset="2"/>
              </a:rPr>
              <a:t>) = wave dissipation</a:t>
            </a:r>
            <a:r>
              <a:rPr lang="en-US" altLang="zh-CN" b="1" dirty="0" smtClean="0">
                <a:solidFill>
                  <a:srgbClr val="0000FF"/>
                </a:solidFill>
                <a:ea typeface="Symbol" pitchFamily="-110" charset="2"/>
                <a:cs typeface="Symbol" pitchFamily="-110" charset="2"/>
              </a:rPr>
              <a:t> </a:t>
            </a:r>
            <a:endParaRPr lang="en-US" altLang="zh-CN" b="1" dirty="0">
              <a:solidFill>
                <a:srgbClr val="0000FF"/>
              </a:solidFill>
              <a:ea typeface="Symbol" pitchFamily="-110" charset="2"/>
              <a:cs typeface="Symbol" pitchFamily="-110" charset="2"/>
            </a:endParaRPr>
          </a:p>
          <a:p>
            <a:pPr marL="342865" indent="-342865" defTabSz="914305" eaLnBrk="0" fontAlgn="base" hangingPunct="0">
              <a:spcBef>
                <a:spcPct val="0"/>
              </a:spcBef>
              <a:spcAft>
                <a:spcPct val="0"/>
              </a:spcAft>
              <a:defRPr/>
            </a:pPr>
            <a:r>
              <a:rPr lang="en-US" altLang="zh-CN" b="1" dirty="0" smtClean="0">
                <a:solidFill>
                  <a:srgbClr val="0000FF"/>
                </a:solidFill>
                <a:ea typeface="Symbol" pitchFamily="-110" charset="2"/>
                <a:cs typeface="Symbol" pitchFamily="-110" charset="2"/>
              </a:rPr>
              <a:t>	</a:t>
            </a:r>
            <a:endParaRPr lang="en-US" altLang="zh-CN" b="1" baseline="-25000" dirty="0" smtClean="0">
              <a:solidFill>
                <a:srgbClr val="0000FF"/>
              </a:solidFill>
              <a:ea typeface="Symbol" pitchFamily="-110" charset="2"/>
              <a:cs typeface="Symbol" pitchFamily="-110" charset="2"/>
            </a:endParaRPr>
          </a:p>
          <a:p>
            <a:pPr marL="342865" indent="-342865" defTabSz="914305" eaLnBrk="0" fontAlgn="base" hangingPunct="0">
              <a:spcBef>
                <a:spcPct val="0"/>
              </a:spcBef>
              <a:spcAft>
                <a:spcPct val="0"/>
              </a:spcAft>
              <a:defRPr/>
            </a:pPr>
            <a:endParaRPr lang="en-US" b="1" dirty="0">
              <a:solidFill>
                <a:srgbClr val="0000FF"/>
              </a:solidFill>
              <a:latin typeface="Arial" pitchFamily="-110" charset="0"/>
            </a:endParaRPr>
          </a:p>
        </p:txBody>
      </p:sp>
      <p:sp>
        <p:nvSpPr>
          <p:cNvPr id="55300" name="Line 9"/>
          <p:cNvSpPr>
            <a:spLocks noChangeShapeType="1"/>
          </p:cNvSpPr>
          <p:nvPr/>
        </p:nvSpPr>
        <p:spPr bwMode="auto">
          <a:xfrm flipV="1">
            <a:off x="2781300" y="1130300"/>
            <a:ext cx="0" cy="838200"/>
          </a:xfrm>
          <a:prstGeom prst="line">
            <a:avLst/>
          </a:prstGeom>
          <a:noFill/>
          <a:ln w="57150">
            <a:solidFill>
              <a:srgbClr val="0000FF"/>
            </a:solidFill>
            <a:round/>
            <a:headEnd/>
            <a:tailEnd type="triangle" w="med" len="med"/>
          </a:ln>
        </p:spPr>
        <p:txBody>
          <a:bodyPr lIns="91430" tIns="45715" rIns="91430" bIns="45715">
            <a:prstTxWarp prst="textNoShape">
              <a:avLst/>
            </a:prstTxWarp>
          </a:bodyPr>
          <a:lstStyle/>
          <a:p>
            <a:pPr defTabSz="914305" fontAlgn="base">
              <a:spcBef>
                <a:spcPct val="0"/>
              </a:spcBef>
              <a:spcAft>
                <a:spcPct val="0"/>
              </a:spcAft>
            </a:pPr>
            <a:endParaRPr lang="en-US" dirty="0">
              <a:solidFill>
                <a:srgbClr val="000000"/>
              </a:solidFill>
              <a:latin typeface="Arial" pitchFamily="-1" charset="0"/>
            </a:endParaRPr>
          </a:p>
        </p:txBody>
      </p:sp>
      <p:sp>
        <p:nvSpPr>
          <p:cNvPr id="55301" name="Text Box 11"/>
          <p:cNvSpPr txBox="1">
            <a:spLocks noChangeArrowheads="1"/>
          </p:cNvSpPr>
          <p:nvPr/>
        </p:nvSpPr>
        <p:spPr bwMode="auto">
          <a:xfrm>
            <a:off x="406400" y="1206501"/>
            <a:ext cx="2667000" cy="369888"/>
          </a:xfrm>
          <a:prstGeom prst="rect">
            <a:avLst/>
          </a:prstGeom>
          <a:noFill/>
          <a:ln w="9525">
            <a:noFill/>
            <a:miter lim="800000"/>
            <a:headEnd/>
            <a:tailEnd/>
          </a:ln>
        </p:spPr>
        <p:txBody>
          <a:bodyPr lIns="91430" tIns="45715" rIns="91430" bIns="45715">
            <a:prstTxWarp prst="textNoShape">
              <a:avLst/>
            </a:prstTxWarp>
            <a:spAutoFit/>
          </a:bodyPr>
          <a:lstStyle/>
          <a:p>
            <a:pPr algn="ctr" defTabSz="914305" eaLnBrk="0" fontAlgn="base" hangingPunct="0">
              <a:spcBef>
                <a:spcPct val="50000"/>
              </a:spcBef>
              <a:spcAft>
                <a:spcPct val="0"/>
              </a:spcAft>
            </a:pPr>
            <a:r>
              <a:rPr lang="en-US" altLang="zh-CN" b="1" dirty="0">
                <a:solidFill>
                  <a:srgbClr val="0000FF"/>
                </a:solidFill>
                <a:latin typeface="Symbol" pitchFamily="-1" charset="2"/>
                <a:ea typeface="Symbol" pitchFamily="-1" charset="2"/>
                <a:cs typeface="Symbol" pitchFamily="-1" charset="2"/>
              </a:rPr>
              <a:t>t</a:t>
            </a:r>
            <a:r>
              <a:rPr lang="en-US" altLang="zh-CN" b="1" baseline="-25000" dirty="0">
                <a:solidFill>
                  <a:srgbClr val="0000FF"/>
                </a:solidFill>
                <a:latin typeface="Arial" pitchFamily="-1" charset="0"/>
                <a:ea typeface="Symbol" pitchFamily="-1" charset="2"/>
                <a:cs typeface="Symbol" pitchFamily="-1" charset="2"/>
              </a:rPr>
              <a:t>ax</a:t>
            </a:r>
            <a:r>
              <a:rPr lang="en-US" altLang="zh-CN" b="1" dirty="0">
                <a:solidFill>
                  <a:srgbClr val="0000FF"/>
                </a:solidFill>
                <a:latin typeface="Symbol" pitchFamily="-1" charset="2"/>
                <a:ea typeface="Symbol" pitchFamily="-1" charset="2"/>
                <a:cs typeface="Symbol" pitchFamily="-1" charset="2"/>
              </a:rPr>
              <a:t>, </a:t>
            </a:r>
            <a:r>
              <a:rPr lang="en-US" altLang="zh-CN" b="1" dirty="0" err="1">
                <a:solidFill>
                  <a:srgbClr val="0000FF"/>
                </a:solidFill>
                <a:latin typeface="Symbol" pitchFamily="-1" charset="2"/>
                <a:ea typeface="Symbol" pitchFamily="-1" charset="2"/>
                <a:cs typeface="Symbol" pitchFamily="-1" charset="2"/>
              </a:rPr>
              <a:t>t</a:t>
            </a:r>
            <a:r>
              <a:rPr lang="en-US" altLang="zh-CN" b="1" baseline="-25000" dirty="0" err="1">
                <a:solidFill>
                  <a:srgbClr val="0000FF"/>
                </a:solidFill>
                <a:latin typeface="Arial" pitchFamily="-1" charset="0"/>
                <a:ea typeface="Symbol" pitchFamily="-1" charset="2"/>
                <a:cs typeface="Symbol" pitchFamily="-1" charset="2"/>
              </a:rPr>
              <a:t>ay</a:t>
            </a:r>
            <a:r>
              <a:rPr lang="en-US" altLang="zh-CN" b="1" dirty="0">
                <a:solidFill>
                  <a:srgbClr val="0000FF"/>
                </a:solidFill>
                <a:latin typeface="Symbol" pitchFamily="-1" charset="2"/>
                <a:ea typeface="Symbol" pitchFamily="-1" charset="2"/>
                <a:cs typeface="Symbol" pitchFamily="-1" charset="2"/>
              </a:rPr>
              <a:t>,</a:t>
            </a:r>
            <a:r>
              <a:rPr lang="en-US" altLang="zh-CN" b="1" dirty="0">
                <a:solidFill>
                  <a:srgbClr val="0000FF"/>
                </a:solidFill>
                <a:latin typeface="Arial" pitchFamily="-1" charset="0"/>
                <a:ea typeface="SimSun" pitchFamily="2" charset="-122"/>
                <a:cs typeface="SimSun" pitchFamily="2" charset="-122"/>
              </a:rPr>
              <a:t> </a:t>
            </a:r>
            <a:r>
              <a:rPr lang="en-US" altLang="zh-CN" b="1" dirty="0">
                <a:solidFill>
                  <a:srgbClr val="0000FF"/>
                </a:solidFill>
                <a:ea typeface="SimSun" pitchFamily="2" charset="-122"/>
                <a:cs typeface="SimSun" pitchFamily="2" charset="-122"/>
              </a:rPr>
              <a:t>SH, LH, SST </a:t>
            </a:r>
          </a:p>
        </p:txBody>
      </p:sp>
      <p:sp>
        <p:nvSpPr>
          <p:cNvPr id="55302" name="Line 10"/>
          <p:cNvSpPr>
            <a:spLocks noChangeShapeType="1"/>
          </p:cNvSpPr>
          <p:nvPr/>
        </p:nvSpPr>
        <p:spPr bwMode="auto">
          <a:xfrm>
            <a:off x="3009900" y="1130300"/>
            <a:ext cx="0" cy="838200"/>
          </a:xfrm>
          <a:prstGeom prst="line">
            <a:avLst/>
          </a:prstGeom>
          <a:noFill/>
          <a:ln w="57150">
            <a:solidFill>
              <a:schemeClr val="tx1"/>
            </a:solidFill>
            <a:round/>
            <a:headEnd/>
            <a:tailEnd type="triangle" w="med" len="med"/>
          </a:ln>
        </p:spPr>
        <p:txBody>
          <a:bodyPr lIns="91430" tIns="45715" rIns="91430" bIns="45715">
            <a:prstTxWarp prst="textNoShape">
              <a:avLst/>
            </a:prstTxWarp>
          </a:bodyPr>
          <a:lstStyle/>
          <a:p>
            <a:pPr defTabSz="914305" fontAlgn="base">
              <a:spcBef>
                <a:spcPct val="0"/>
              </a:spcBef>
              <a:spcAft>
                <a:spcPct val="0"/>
              </a:spcAft>
            </a:pPr>
            <a:endParaRPr lang="en-US" dirty="0">
              <a:solidFill>
                <a:srgbClr val="000000"/>
              </a:solidFill>
              <a:latin typeface="Arial" pitchFamily="-1" charset="0"/>
            </a:endParaRPr>
          </a:p>
        </p:txBody>
      </p:sp>
      <p:sp>
        <p:nvSpPr>
          <p:cNvPr id="55303" name="Text Box 11"/>
          <p:cNvSpPr txBox="1">
            <a:spLocks noChangeArrowheads="1"/>
          </p:cNvSpPr>
          <p:nvPr/>
        </p:nvSpPr>
        <p:spPr bwMode="auto">
          <a:xfrm>
            <a:off x="2679700" y="1192214"/>
            <a:ext cx="2590800" cy="369887"/>
          </a:xfrm>
          <a:prstGeom prst="rect">
            <a:avLst/>
          </a:prstGeom>
          <a:noFill/>
          <a:ln w="9525">
            <a:noFill/>
            <a:miter lim="800000"/>
            <a:headEnd/>
            <a:tailEnd/>
          </a:ln>
        </p:spPr>
        <p:txBody>
          <a:bodyPr lIns="91430" tIns="45715" rIns="91430" bIns="45715">
            <a:prstTxWarp prst="textNoShape">
              <a:avLst/>
            </a:prstTxWarp>
            <a:spAutoFit/>
          </a:bodyPr>
          <a:lstStyle/>
          <a:p>
            <a:pPr algn="ctr" defTabSz="914305" eaLnBrk="0" fontAlgn="base" hangingPunct="0">
              <a:spcBef>
                <a:spcPct val="50000"/>
              </a:spcBef>
              <a:spcAft>
                <a:spcPct val="0"/>
              </a:spcAft>
            </a:pPr>
            <a:r>
              <a:rPr lang="en-US" altLang="zh-CN" b="1" dirty="0" err="1">
                <a:solidFill>
                  <a:srgbClr val="000000"/>
                </a:solidFill>
                <a:ea typeface="SimSun" pitchFamily="2" charset="-122"/>
                <a:cs typeface="SimSun" pitchFamily="2" charset="-122"/>
              </a:rPr>
              <a:t>u</a:t>
            </a:r>
            <a:r>
              <a:rPr lang="en-US" altLang="zh-CN" b="1" dirty="0">
                <a:solidFill>
                  <a:srgbClr val="000000"/>
                </a:solidFill>
                <a:ea typeface="SimSun" pitchFamily="2" charset="-122"/>
                <a:cs typeface="SimSun" pitchFamily="2" charset="-122"/>
              </a:rPr>
              <a:t>, </a:t>
            </a:r>
            <a:r>
              <a:rPr lang="en-US" altLang="zh-CN" b="1" dirty="0" err="1">
                <a:solidFill>
                  <a:srgbClr val="000000"/>
                </a:solidFill>
                <a:ea typeface="SimSun" pitchFamily="2" charset="-122"/>
                <a:cs typeface="SimSun" pitchFamily="2" charset="-122"/>
              </a:rPr>
              <a:t>v</a:t>
            </a:r>
            <a:r>
              <a:rPr lang="en-US" altLang="zh-CN" b="1" dirty="0">
                <a:solidFill>
                  <a:srgbClr val="000000"/>
                </a:solidFill>
                <a:ea typeface="SimSun" pitchFamily="2" charset="-122"/>
                <a:cs typeface="SimSun" pitchFamily="2" charset="-122"/>
              </a:rPr>
              <a:t>, T</a:t>
            </a:r>
            <a:r>
              <a:rPr lang="en-US" altLang="zh-CN" b="1" baseline="-25000" dirty="0">
                <a:solidFill>
                  <a:srgbClr val="000000"/>
                </a:solidFill>
                <a:ea typeface="SimSun" pitchFamily="2" charset="-122"/>
                <a:cs typeface="SimSun" pitchFamily="2" charset="-122"/>
              </a:rPr>
              <a:t>a</a:t>
            </a:r>
            <a:r>
              <a:rPr lang="en-US" altLang="zh-CN" b="1" dirty="0">
                <a:solidFill>
                  <a:srgbClr val="000000"/>
                </a:solidFill>
                <a:ea typeface="SimSun" pitchFamily="2" charset="-122"/>
                <a:cs typeface="SimSun" pitchFamily="2" charset="-122"/>
              </a:rPr>
              <a:t>, </a:t>
            </a:r>
            <a:r>
              <a:rPr lang="en-US" altLang="zh-CN" b="1" dirty="0" err="1">
                <a:solidFill>
                  <a:srgbClr val="000000"/>
                </a:solidFill>
                <a:ea typeface="SimSun" pitchFamily="2" charset="-122"/>
                <a:cs typeface="SimSun" pitchFamily="2" charset="-122"/>
              </a:rPr>
              <a:t>q</a:t>
            </a:r>
            <a:r>
              <a:rPr lang="en-US" altLang="zh-CN" b="1" baseline="-25000" dirty="0" err="1">
                <a:solidFill>
                  <a:srgbClr val="000000"/>
                </a:solidFill>
                <a:ea typeface="SimSun" pitchFamily="2" charset="-122"/>
                <a:cs typeface="SimSun" pitchFamily="2" charset="-122"/>
              </a:rPr>
              <a:t>a</a:t>
            </a:r>
            <a:r>
              <a:rPr lang="en-US" altLang="zh-CN" b="1" dirty="0">
                <a:solidFill>
                  <a:srgbClr val="000000"/>
                </a:solidFill>
                <a:ea typeface="SimSun" pitchFamily="2" charset="-122"/>
                <a:cs typeface="SimSun" pitchFamily="2" charset="-122"/>
              </a:rPr>
              <a:t>, </a:t>
            </a:r>
            <a:r>
              <a:rPr lang="en-US" altLang="zh-CN" b="1" dirty="0" err="1">
                <a:solidFill>
                  <a:srgbClr val="000000"/>
                </a:solidFill>
                <a:ea typeface="SimSun" pitchFamily="2" charset="-122"/>
                <a:cs typeface="SimSun" pitchFamily="2" charset="-122"/>
              </a:rPr>
              <a:t>p</a:t>
            </a:r>
            <a:r>
              <a:rPr lang="en-US" altLang="zh-CN" b="1" dirty="0">
                <a:solidFill>
                  <a:srgbClr val="000000"/>
                </a:solidFill>
                <a:ea typeface="SimSun" pitchFamily="2" charset="-122"/>
                <a:cs typeface="SimSun" pitchFamily="2" charset="-122"/>
              </a:rPr>
              <a:t>, </a:t>
            </a:r>
            <a:r>
              <a:rPr lang="en-US" altLang="zh-CN" b="1" dirty="0" err="1" smtClean="0">
                <a:solidFill>
                  <a:srgbClr val="000000"/>
                </a:solidFill>
                <a:ea typeface="SimSun" pitchFamily="2" charset="-122"/>
                <a:cs typeface="SimSun" pitchFamily="2" charset="-122"/>
              </a:rPr>
              <a:t>Q</a:t>
            </a:r>
            <a:r>
              <a:rPr lang="en-US" altLang="zh-CN" b="1" baseline="-25000" dirty="0" err="1" smtClean="0">
                <a:solidFill>
                  <a:srgbClr val="000000"/>
                </a:solidFill>
                <a:ea typeface="SimSun" pitchFamily="2" charset="-122"/>
                <a:cs typeface="SimSun" pitchFamily="2" charset="-122"/>
              </a:rPr>
              <a:t>rad</a:t>
            </a:r>
            <a:r>
              <a:rPr lang="en-US" altLang="zh-CN" b="1" dirty="0" smtClean="0">
                <a:solidFill>
                  <a:srgbClr val="000000"/>
                </a:solidFill>
                <a:ea typeface="SimSun" pitchFamily="2" charset="-122"/>
                <a:cs typeface="SimSun" pitchFamily="2" charset="-122"/>
              </a:rPr>
              <a:t> </a:t>
            </a:r>
            <a:endParaRPr lang="en-US" altLang="zh-CN" b="1" dirty="0">
              <a:solidFill>
                <a:srgbClr val="000000"/>
              </a:solidFill>
              <a:ea typeface="SimSun" pitchFamily="2" charset="-122"/>
              <a:cs typeface="SimSun" pitchFamily="2" charset="-122"/>
            </a:endParaRPr>
          </a:p>
        </p:txBody>
      </p:sp>
      <p:sp>
        <p:nvSpPr>
          <p:cNvPr id="55304" name="Line 9"/>
          <p:cNvSpPr>
            <a:spLocks noChangeShapeType="1"/>
          </p:cNvSpPr>
          <p:nvPr/>
        </p:nvSpPr>
        <p:spPr bwMode="auto">
          <a:xfrm flipV="1">
            <a:off x="6845300" y="1130300"/>
            <a:ext cx="0" cy="838200"/>
          </a:xfrm>
          <a:prstGeom prst="line">
            <a:avLst/>
          </a:prstGeom>
          <a:noFill/>
          <a:ln w="57150">
            <a:solidFill>
              <a:srgbClr val="0000FF"/>
            </a:solidFill>
            <a:round/>
            <a:headEnd/>
            <a:tailEnd type="triangle" w="med" len="med"/>
          </a:ln>
        </p:spPr>
        <p:txBody>
          <a:bodyPr lIns="91430" tIns="45715" rIns="91430" bIns="45715">
            <a:prstTxWarp prst="textNoShape">
              <a:avLst/>
            </a:prstTxWarp>
          </a:bodyPr>
          <a:lstStyle/>
          <a:p>
            <a:pPr defTabSz="914305" fontAlgn="base">
              <a:spcBef>
                <a:spcPct val="0"/>
              </a:spcBef>
              <a:spcAft>
                <a:spcPct val="0"/>
              </a:spcAft>
            </a:pPr>
            <a:endParaRPr lang="en-US" dirty="0">
              <a:solidFill>
                <a:srgbClr val="000000"/>
              </a:solidFill>
              <a:latin typeface="Arial" pitchFamily="-1" charset="0"/>
            </a:endParaRPr>
          </a:p>
        </p:txBody>
      </p:sp>
      <p:sp>
        <p:nvSpPr>
          <p:cNvPr id="55305" name="Text Box 11"/>
          <p:cNvSpPr txBox="1">
            <a:spLocks noChangeArrowheads="1"/>
          </p:cNvSpPr>
          <p:nvPr/>
        </p:nvSpPr>
        <p:spPr bwMode="auto">
          <a:xfrm>
            <a:off x="6489700" y="1206501"/>
            <a:ext cx="2057400" cy="369888"/>
          </a:xfrm>
          <a:prstGeom prst="rect">
            <a:avLst/>
          </a:prstGeom>
          <a:noFill/>
          <a:ln w="9525">
            <a:noFill/>
            <a:miter lim="800000"/>
            <a:headEnd/>
            <a:tailEnd/>
          </a:ln>
        </p:spPr>
        <p:txBody>
          <a:bodyPr lIns="91430" tIns="45715" rIns="91430" bIns="45715">
            <a:prstTxWarp prst="textNoShape">
              <a:avLst/>
            </a:prstTxWarp>
            <a:spAutoFit/>
          </a:bodyPr>
          <a:lstStyle/>
          <a:p>
            <a:pPr algn="ctr" defTabSz="914305" eaLnBrk="0" fontAlgn="base" hangingPunct="0">
              <a:spcBef>
                <a:spcPct val="50000"/>
              </a:spcBef>
              <a:spcAft>
                <a:spcPct val="0"/>
              </a:spcAft>
            </a:pPr>
            <a:r>
              <a:rPr lang="en-US" altLang="zh-CN" b="1" dirty="0">
                <a:solidFill>
                  <a:srgbClr val="0000FF"/>
                </a:solidFill>
                <a:ea typeface="SimSun" pitchFamily="2" charset="-122"/>
                <a:cs typeface="SimSun" pitchFamily="2" charset="-122"/>
              </a:rPr>
              <a:t> </a:t>
            </a:r>
            <a:r>
              <a:rPr lang="en-US" altLang="zh-CN" b="1" dirty="0" err="1">
                <a:solidFill>
                  <a:srgbClr val="0000FF"/>
                </a:solidFill>
                <a:latin typeface="Symbol" pitchFamily="-1" charset="2"/>
                <a:ea typeface="Symbol" pitchFamily="-1" charset="2"/>
                <a:cs typeface="Symbol" pitchFamily="-1" charset="2"/>
              </a:rPr>
              <a:t>t</a:t>
            </a:r>
            <a:r>
              <a:rPr lang="en-US" altLang="zh-CN" b="1" baseline="-25000" dirty="0" err="1">
                <a:solidFill>
                  <a:srgbClr val="0000FF"/>
                </a:solidFill>
                <a:latin typeface="Arial" pitchFamily="-1" charset="0"/>
                <a:ea typeface="SimSun" pitchFamily="2" charset="-122"/>
                <a:cs typeface="SimSun" pitchFamily="2" charset="-122"/>
              </a:rPr>
              <a:t>cx</a:t>
            </a:r>
            <a:r>
              <a:rPr lang="en-US" altLang="zh-CN" b="1" dirty="0">
                <a:solidFill>
                  <a:srgbClr val="0000FF"/>
                </a:solidFill>
                <a:latin typeface="Symbol" pitchFamily="-1" charset="2"/>
                <a:ea typeface="Symbol" pitchFamily="-1" charset="2"/>
                <a:cs typeface="Symbol" pitchFamily="-1" charset="2"/>
              </a:rPr>
              <a:t>, </a:t>
            </a:r>
            <a:r>
              <a:rPr lang="en-US" altLang="zh-CN" b="1" dirty="0" err="1">
                <a:solidFill>
                  <a:srgbClr val="0000FF"/>
                </a:solidFill>
                <a:latin typeface="Symbol" pitchFamily="-1" charset="2"/>
                <a:ea typeface="Symbol" pitchFamily="-1" charset="2"/>
                <a:cs typeface="Symbol" pitchFamily="-1" charset="2"/>
              </a:rPr>
              <a:t>t</a:t>
            </a:r>
            <a:r>
              <a:rPr lang="en-US" altLang="zh-CN" b="1" baseline="-25000" dirty="0" err="1">
                <a:solidFill>
                  <a:srgbClr val="0000FF"/>
                </a:solidFill>
                <a:latin typeface="Arial" pitchFamily="-1" charset="0"/>
                <a:ea typeface="SimSun" pitchFamily="2" charset="-122"/>
                <a:cs typeface="SimSun" pitchFamily="2" charset="-122"/>
              </a:rPr>
              <a:t>cy</a:t>
            </a:r>
            <a:r>
              <a:rPr lang="en-US" altLang="zh-CN" b="1" dirty="0">
                <a:solidFill>
                  <a:srgbClr val="0000FF"/>
                </a:solidFill>
                <a:latin typeface="Symbol" pitchFamily="-1" charset="2"/>
                <a:ea typeface="Symbol" pitchFamily="-1" charset="2"/>
                <a:cs typeface="Symbol" pitchFamily="-1" charset="2"/>
              </a:rPr>
              <a:t>,</a:t>
            </a:r>
            <a:r>
              <a:rPr lang="en-US" altLang="zh-CN" b="1" dirty="0">
                <a:solidFill>
                  <a:srgbClr val="000000"/>
                </a:solidFill>
                <a:ea typeface="SimSun" pitchFamily="2" charset="-122"/>
                <a:cs typeface="SimSun" pitchFamily="2" charset="-122"/>
              </a:rPr>
              <a:t> </a:t>
            </a:r>
            <a:r>
              <a:rPr lang="en-US" altLang="zh-CN" b="1" dirty="0" err="1" smtClean="0">
                <a:solidFill>
                  <a:srgbClr val="0000FF"/>
                </a:solidFill>
                <a:ea typeface="SimSun" pitchFamily="2" charset="-122"/>
                <a:cs typeface="SimSun" pitchFamily="2" charset="-122"/>
              </a:rPr>
              <a:t>Q</a:t>
            </a:r>
            <a:r>
              <a:rPr lang="en-US" altLang="zh-CN" b="1" baseline="-25000" dirty="0" err="1" smtClean="0">
                <a:solidFill>
                  <a:srgbClr val="0000FF"/>
                </a:solidFill>
                <a:ea typeface="SimSun" pitchFamily="2" charset="-122"/>
                <a:cs typeface="SimSun" pitchFamily="2" charset="-122"/>
              </a:rPr>
              <a:t>rad</a:t>
            </a:r>
            <a:endParaRPr lang="en-US" altLang="zh-CN" b="1" dirty="0">
              <a:solidFill>
                <a:srgbClr val="0000FF"/>
              </a:solidFill>
              <a:ea typeface="SimSun" pitchFamily="2" charset="-122"/>
              <a:cs typeface="SimSun" pitchFamily="2" charset="-122"/>
            </a:endParaRPr>
          </a:p>
        </p:txBody>
      </p:sp>
      <p:sp>
        <p:nvSpPr>
          <p:cNvPr id="55306" name="Line 10"/>
          <p:cNvSpPr>
            <a:spLocks noChangeShapeType="1"/>
          </p:cNvSpPr>
          <p:nvPr/>
        </p:nvSpPr>
        <p:spPr bwMode="auto">
          <a:xfrm>
            <a:off x="6616700" y="1130300"/>
            <a:ext cx="0" cy="838200"/>
          </a:xfrm>
          <a:prstGeom prst="line">
            <a:avLst/>
          </a:prstGeom>
          <a:noFill/>
          <a:ln w="57150">
            <a:solidFill>
              <a:schemeClr val="tx1"/>
            </a:solidFill>
            <a:round/>
            <a:headEnd/>
            <a:tailEnd type="triangle" w="med" len="med"/>
          </a:ln>
        </p:spPr>
        <p:txBody>
          <a:bodyPr lIns="91430" tIns="45715" rIns="91430" bIns="45715">
            <a:prstTxWarp prst="textNoShape">
              <a:avLst/>
            </a:prstTxWarp>
          </a:bodyPr>
          <a:lstStyle/>
          <a:p>
            <a:pPr defTabSz="914305" fontAlgn="base">
              <a:spcBef>
                <a:spcPct val="0"/>
              </a:spcBef>
              <a:spcAft>
                <a:spcPct val="0"/>
              </a:spcAft>
            </a:pPr>
            <a:endParaRPr lang="en-US" dirty="0">
              <a:solidFill>
                <a:srgbClr val="000000"/>
              </a:solidFill>
              <a:latin typeface="Arial" pitchFamily="-1" charset="0"/>
            </a:endParaRPr>
          </a:p>
        </p:txBody>
      </p:sp>
      <p:sp>
        <p:nvSpPr>
          <p:cNvPr id="55307" name="Text Box 11"/>
          <p:cNvSpPr txBox="1">
            <a:spLocks noChangeArrowheads="1"/>
          </p:cNvSpPr>
          <p:nvPr/>
        </p:nvSpPr>
        <p:spPr bwMode="auto">
          <a:xfrm>
            <a:off x="4889500" y="1293814"/>
            <a:ext cx="1866900" cy="369887"/>
          </a:xfrm>
          <a:prstGeom prst="rect">
            <a:avLst/>
          </a:prstGeom>
          <a:noFill/>
          <a:ln w="9525">
            <a:noFill/>
            <a:miter lim="800000"/>
            <a:headEnd/>
            <a:tailEnd/>
          </a:ln>
        </p:spPr>
        <p:txBody>
          <a:bodyPr wrap="square" lIns="91430" tIns="45715" rIns="91430" bIns="45715">
            <a:prstTxWarp prst="textNoShape">
              <a:avLst/>
            </a:prstTxWarp>
            <a:spAutoFit/>
          </a:bodyPr>
          <a:lstStyle/>
          <a:p>
            <a:pPr algn="ctr" defTabSz="914305" eaLnBrk="0" fontAlgn="base" hangingPunct="0">
              <a:spcBef>
                <a:spcPct val="50000"/>
              </a:spcBef>
              <a:spcAft>
                <a:spcPct val="0"/>
              </a:spcAft>
            </a:pPr>
            <a:r>
              <a:rPr lang="en-US" altLang="zh-CN" b="1" dirty="0">
                <a:solidFill>
                  <a:srgbClr val="000000"/>
                </a:solidFill>
                <a:ea typeface="SimSun" pitchFamily="2" charset="-122"/>
                <a:cs typeface="SimSun" pitchFamily="2" charset="-122"/>
              </a:rPr>
              <a:t>SST, SSH, SSC </a:t>
            </a:r>
          </a:p>
        </p:txBody>
      </p:sp>
      <p:sp>
        <p:nvSpPr>
          <p:cNvPr id="22" name="Text Box 17"/>
          <p:cNvSpPr txBox="1">
            <a:spLocks noChangeArrowheads="1"/>
          </p:cNvSpPr>
          <p:nvPr/>
        </p:nvSpPr>
        <p:spPr bwMode="auto">
          <a:xfrm>
            <a:off x="2070101" y="2032000"/>
            <a:ext cx="5168900" cy="461655"/>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square" lIns="91430" tIns="45715" rIns="91430" bIns="45715">
            <a:prstTxWarp prst="textNoShape">
              <a:avLst/>
            </a:prstTxWarp>
            <a:spAutoFit/>
          </a:bodyPr>
          <a:lstStyle/>
          <a:p>
            <a:pPr algn="ctr" defTabSz="914305" eaLnBrk="0" fontAlgn="base" hangingPunct="0">
              <a:spcBef>
                <a:spcPct val="50000"/>
              </a:spcBef>
              <a:spcAft>
                <a:spcPct val="0"/>
              </a:spcAft>
              <a:defRPr/>
            </a:pPr>
            <a:r>
              <a:rPr lang="en-US" altLang="zh-CN" sz="2400" b="1" u="sng" dirty="0">
                <a:solidFill>
                  <a:srgbClr val="0000FF"/>
                </a:solidFill>
                <a:ea typeface="SimSun" pitchFamily="2" charset="-122"/>
                <a:cs typeface="SimSun" pitchFamily="2" charset="-122"/>
              </a:rPr>
              <a:t>Unified Air-Sea Interface</a:t>
            </a:r>
            <a:endParaRPr lang="en-US" altLang="zh-CN" sz="2400" u="sng" dirty="0">
              <a:solidFill>
                <a:srgbClr val="0000FF"/>
              </a:solidFill>
              <a:ea typeface="SimSun" pitchFamily="2" charset="-122"/>
              <a:cs typeface="SimSun" pitchFamily="2" charset="-122"/>
            </a:endParaRPr>
          </a:p>
        </p:txBody>
      </p:sp>
      <p:sp>
        <p:nvSpPr>
          <p:cNvPr id="23" name="TextBox 22"/>
          <p:cNvSpPr txBox="1"/>
          <p:nvPr/>
        </p:nvSpPr>
        <p:spPr>
          <a:xfrm>
            <a:off x="1251869" y="6073745"/>
            <a:ext cx="6304611" cy="400099"/>
          </a:xfrm>
          <a:prstGeom prst="rect">
            <a:avLst/>
          </a:prstGeom>
          <a:noFill/>
        </p:spPr>
        <p:txBody>
          <a:bodyPr wrap="none" lIns="91430" tIns="45715" rIns="91430" bIns="45715" rtlCol="0">
            <a:spAutoFit/>
          </a:bodyPr>
          <a:lstStyle/>
          <a:p>
            <a:r>
              <a:rPr lang="en-US" sz="2000" dirty="0">
                <a:latin typeface="Arial"/>
                <a:cs typeface="Arial"/>
              </a:rPr>
              <a:t>University of Miami Wave Model (</a:t>
            </a:r>
            <a:r>
              <a:rPr lang="en-US" sz="2000" dirty="0" err="1">
                <a:latin typeface="Arial"/>
                <a:cs typeface="Arial"/>
              </a:rPr>
              <a:t>Donelan</a:t>
            </a:r>
            <a:r>
              <a:rPr lang="en-US" sz="2000" dirty="0">
                <a:latin typeface="Arial"/>
                <a:cs typeface="Arial"/>
              </a:rPr>
              <a:t> et al. 2012)</a:t>
            </a:r>
          </a:p>
        </p:txBody>
      </p:sp>
      <p:pic>
        <p:nvPicPr>
          <p:cNvPr id="25" name="Picture 27"/>
          <p:cNvPicPr>
            <a:picLocks noChangeArrowheads="1"/>
          </p:cNvPicPr>
          <p:nvPr/>
        </p:nvPicPr>
        <p:blipFill>
          <a:blip r:embed="rId4"/>
          <a:srcRect/>
          <a:stretch>
            <a:fillRect/>
          </a:stretch>
        </p:blipFill>
        <p:spPr bwMode="auto">
          <a:xfrm>
            <a:off x="761207" y="5217210"/>
            <a:ext cx="7498080" cy="55557"/>
          </a:xfrm>
          <a:prstGeom prst="rect">
            <a:avLst/>
          </a:prstGeom>
          <a:noFill/>
          <a:effectLst/>
        </p:spPr>
      </p:pic>
      <p:sp>
        <p:nvSpPr>
          <p:cNvPr id="26" name="Text Box 28"/>
          <p:cNvSpPr txBox="1">
            <a:spLocks noChangeArrowheads="1"/>
          </p:cNvSpPr>
          <p:nvPr/>
        </p:nvSpPr>
        <p:spPr bwMode="auto">
          <a:xfrm rot="16200000">
            <a:off x="-306387" y="3067157"/>
            <a:ext cx="1309687" cy="546100"/>
          </a:xfrm>
          <a:prstGeom prst="rect">
            <a:avLst/>
          </a:prstGeom>
          <a:noFill/>
          <a:ln w="9525">
            <a:noFill/>
            <a:round/>
            <a:headEnd/>
            <a:tailEnd/>
          </a:ln>
          <a:effectLst/>
        </p:spPr>
        <p:txBody>
          <a:bodyPr wrap="none" lIns="89991" tIns="73217" rIns="89991" bIns="44996">
            <a:prstTxWarp prst="textNoShape">
              <a:avLst/>
            </a:prstTxWarp>
          </a:bodyPr>
          <a:lstStyle/>
          <a:p>
            <a:pPr>
              <a:tabLst>
                <a:tab pos="723825" algn="l"/>
              </a:tabLst>
            </a:pPr>
            <a:r>
              <a:rPr lang="en-US" sz="3200" b="1" dirty="0">
                <a:solidFill>
                  <a:srgbClr val="000000"/>
                </a:solidFill>
                <a:effectLst>
                  <a:outerShdw blurRad="38100" dist="38100" dir="2700000" algn="tl">
                    <a:srgbClr val="DDDDDD"/>
                  </a:outerShdw>
                </a:effectLst>
                <a:ea typeface="DejaVu LGC Sans" charset="0"/>
                <a:cs typeface="DejaVu LGC Sans" charset="0"/>
              </a:rPr>
              <a:t>ESMF</a:t>
            </a:r>
          </a:p>
        </p:txBody>
      </p:sp>
      <p:pic>
        <p:nvPicPr>
          <p:cNvPr id="27" name="Picture 27"/>
          <p:cNvPicPr>
            <a:picLocks noChangeAspect="1" noChangeArrowheads="1"/>
          </p:cNvPicPr>
          <p:nvPr/>
        </p:nvPicPr>
        <p:blipFill>
          <a:blip r:embed="rId4"/>
          <a:srcRect/>
          <a:stretch>
            <a:fillRect/>
          </a:stretch>
        </p:blipFill>
        <p:spPr bwMode="auto">
          <a:xfrm>
            <a:off x="532606" y="1100137"/>
            <a:ext cx="8014494" cy="60414"/>
          </a:xfrm>
          <a:prstGeom prst="rect">
            <a:avLst/>
          </a:prstGeom>
          <a:noFill/>
          <a:effectLst/>
        </p:spPr>
      </p:pic>
      <p:pic>
        <p:nvPicPr>
          <p:cNvPr id="29" name="Picture 27"/>
          <p:cNvPicPr>
            <a:picLocks noChangeArrowheads="1"/>
          </p:cNvPicPr>
          <p:nvPr/>
        </p:nvPicPr>
        <p:blipFill>
          <a:blip r:embed="rId4"/>
          <a:srcRect/>
          <a:stretch>
            <a:fillRect/>
          </a:stretch>
        </p:blipFill>
        <p:spPr bwMode="auto">
          <a:xfrm rot="16200000" flipV="1">
            <a:off x="6232145" y="3155081"/>
            <a:ext cx="4206240" cy="64008"/>
          </a:xfrm>
          <a:prstGeom prst="rect">
            <a:avLst/>
          </a:prstGeom>
          <a:noFill/>
          <a:effectLst/>
        </p:spPr>
      </p:pic>
      <p:pic>
        <p:nvPicPr>
          <p:cNvPr id="30" name="Picture 27"/>
          <p:cNvPicPr>
            <a:picLocks noChangeArrowheads="1"/>
          </p:cNvPicPr>
          <p:nvPr/>
        </p:nvPicPr>
        <p:blipFill>
          <a:blip r:embed="rId4"/>
          <a:srcRect/>
          <a:stretch>
            <a:fillRect/>
          </a:stretch>
        </p:blipFill>
        <p:spPr bwMode="auto">
          <a:xfrm rot="16200000" flipV="1">
            <a:off x="-1449609" y="3137642"/>
            <a:ext cx="4206240" cy="64008"/>
          </a:xfrm>
          <a:prstGeom prst="rect">
            <a:avLst/>
          </a:prstGeom>
          <a:noFill/>
          <a:effectLst/>
        </p:spPr>
      </p:pic>
      <p:sp>
        <p:nvSpPr>
          <p:cNvPr id="31" name="TextBox 30"/>
          <p:cNvSpPr txBox="1"/>
          <p:nvPr/>
        </p:nvSpPr>
        <p:spPr>
          <a:xfrm>
            <a:off x="2349501" y="76200"/>
            <a:ext cx="4425310" cy="461665"/>
          </a:xfrm>
          <a:prstGeom prst="rect">
            <a:avLst/>
          </a:prstGeom>
          <a:noFill/>
        </p:spPr>
        <p:txBody>
          <a:bodyPr wrap="none" lIns="91430" tIns="45715" rIns="91430" bIns="45715" rtlCol="0">
            <a:spAutoFit/>
          </a:bodyPr>
          <a:lstStyle/>
          <a:p>
            <a:r>
              <a:rPr lang="en-US" sz="2400" dirty="0">
                <a:latin typeface="Arial"/>
                <a:cs typeface="Arial"/>
              </a:rPr>
              <a:t>Coupled WRF-UMCM-HYCOM</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fanap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 y="1323975"/>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8"/>
          <p:cNvSpPr txBox="1">
            <a:spLocks noChangeArrowheads="1"/>
          </p:cNvSpPr>
          <p:nvPr/>
        </p:nvSpPr>
        <p:spPr bwMode="auto">
          <a:xfrm>
            <a:off x="685801" y="15240"/>
            <a:ext cx="6858000" cy="1015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5" rIns="91430" bIns="4571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305" eaLnBrk="1" hangingPunct="1">
              <a:spcBef>
                <a:spcPct val="50000"/>
              </a:spcBef>
            </a:pPr>
            <a:r>
              <a:rPr lang="en-US" sz="2400" b="1" dirty="0" smtClean="0">
                <a:solidFill>
                  <a:srgbClr val="0000FF"/>
                </a:solidFill>
              </a:rPr>
              <a:t>Air-Ocean Coupled </a:t>
            </a:r>
            <a:r>
              <a:rPr lang="en-US" sz="2400" b="1" dirty="0">
                <a:solidFill>
                  <a:srgbClr val="0000FF"/>
                </a:solidFill>
              </a:rPr>
              <a:t>COAMPS-TC </a:t>
            </a:r>
            <a:endParaRPr lang="en-US" sz="2400" b="1" dirty="0" smtClean="0">
              <a:solidFill>
                <a:srgbClr val="0000FF"/>
              </a:solidFill>
            </a:endParaRPr>
          </a:p>
          <a:p>
            <a:pPr algn="ctr" defTabSz="914305" eaLnBrk="1" hangingPunct="1">
              <a:spcBef>
                <a:spcPct val="50000"/>
              </a:spcBef>
            </a:pPr>
            <a:r>
              <a:rPr lang="en-US" sz="2400" b="1" dirty="0" smtClean="0">
                <a:solidFill>
                  <a:srgbClr val="0000FF"/>
                </a:solidFill>
              </a:rPr>
              <a:t>Homogenous </a:t>
            </a:r>
            <a:r>
              <a:rPr lang="en-US" sz="2400" b="1" dirty="0">
                <a:solidFill>
                  <a:srgbClr val="0000FF"/>
                </a:solidFill>
              </a:rPr>
              <a:t>Track </a:t>
            </a:r>
            <a:r>
              <a:rPr lang="en-US" sz="2400" b="1" dirty="0" smtClean="0">
                <a:solidFill>
                  <a:srgbClr val="0000FF"/>
                </a:solidFill>
              </a:rPr>
              <a:t>Error</a:t>
            </a:r>
            <a:endParaRPr lang="en-US" sz="2400" b="1" dirty="0">
              <a:solidFill>
                <a:srgbClr val="0000FF"/>
              </a:solidFill>
            </a:endParaRPr>
          </a:p>
        </p:txBody>
      </p:sp>
      <p:pic>
        <p:nvPicPr>
          <p:cNvPr id="9" name="Picture 9" descr="fanap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1423988"/>
            <a:ext cx="45339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5801" y="1600200"/>
            <a:ext cx="1447800" cy="369332"/>
          </a:xfrm>
          <a:prstGeom prst="rect">
            <a:avLst/>
          </a:prstGeom>
          <a:noFill/>
        </p:spPr>
        <p:txBody>
          <a:bodyPr wrap="square" lIns="91430" tIns="45715" rIns="91430" bIns="45715" rtlCol="0">
            <a:spAutoFit/>
          </a:bodyPr>
          <a:lstStyle/>
          <a:p>
            <a:pPr defTabSz="914305"/>
            <a:r>
              <a:rPr lang="en-US" b="1" dirty="0">
                <a:solidFill>
                  <a:prstClr val="black"/>
                </a:solidFill>
              </a:rPr>
              <a:t>Track</a:t>
            </a:r>
          </a:p>
        </p:txBody>
      </p:sp>
      <p:sp>
        <p:nvSpPr>
          <p:cNvPr id="3" name="TextBox 2"/>
          <p:cNvSpPr txBox="1"/>
          <p:nvPr/>
        </p:nvSpPr>
        <p:spPr>
          <a:xfrm>
            <a:off x="7391400" y="1646366"/>
            <a:ext cx="1371600" cy="923330"/>
          </a:xfrm>
          <a:prstGeom prst="rect">
            <a:avLst/>
          </a:prstGeom>
          <a:noFill/>
        </p:spPr>
        <p:txBody>
          <a:bodyPr wrap="square" lIns="91430" tIns="45715" rIns="91430" bIns="45715" rtlCol="0">
            <a:spAutoFit/>
          </a:bodyPr>
          <a:lstStyle/>
          <a:p>
            <a:pPr defTabSz="914305"/>
            <a:r>
              <a:rPr lang="en-US" b="1" dirty="0">
                <a:solidFill>
                  <a:srgbClr val="FF00FF"/>
                </a:solidFill>
              </a:rPr>
              <a:t>Negative intensity bias</a:t>
            </a:r>
          </a:p>
        </p:txBody>
      </p:sp>
      <p:sp>
        <p:nvSpPr>
          <p:cNvPr id="12" name="Text Box 10"/>
          <p:cNvSpPr txBox="1">
            <a:spLocks noChangeArrowheads="1"/>
          </p:cNvSpPr>
          <p:nvPr/>
        </p:nvSpPr>
        <p:spPr bwMode="auto">
          <a:xfrm>
            <a:off x="346711" y="5029199"/>
            <a:ext cx="8648700" cy="1200329"/>
          </a:xfrm>
          <a:prstGeom prst="rect">
            <a:avLst/>
          </a:prstGeom>
          <a:gradFill flip="none" rotWithShape="1">
            <a:gsLst>
              <a:gs pos="0">
                <a:srgbClr val="FFFF00">
                  <a:tint val="66000"/>
                  <a:satMod val="160000"/>
                </a:srgbClr>
              </a:gs>
              <a:gs pos="48000">
                <a:srgbClr val="FFFF00">
                  <a:tint val="44500"/>
                  <a:satMod val="160000"/>
                  <a:alpha val="0"/>
                </a:srgbClr>
              </a:gs>
              <a:gs pos="100000">
                <a:srgbClr val="FFFF00">
                  <a:tint val="23500"/>
                  <a:satMod val="160000"/>
                </a:srgbClr>
              </a:gs>
            </a:gsLst>
            <a:lin ang="2700000" scaled="1"/>
            <a:tileRect/>
          </a:gradFill>
          <a:ln>
            <a:noFill/>
          </a:ln>
          <a:effectLst/>
          <a:extLst/>
        </p:spPr>
        <p:txBody>
          <a:bodyPr wrap="square" lIns="91430" tIns="45715" rIns="91430" bIns="45715">
            <a:spAutoFit/>
          </a:bodyPr>
          <a:lstStyle/>
          <a:p>
            <a:pPr defTabSz="914305">
              <a:spcBef>
                <a:spcPct val="50000"/>
              </a:spcBef>
              <a:defRPr/>
            </a:pPr>
            <a:r>
              <a:rPr lang="en-US" b="1" dirty="0">
                <a:solidFill>
                  <a:prstClr val="black"/>
                </a:solidFill>
                <a:effectLst>
                  <a:outerShdw blurRad="38100" dist="38100" dir="2700000" algn="tl">
                    <a:srgbClr val="C0C0C0"/>
                  </a:outerShdw>
                </a:effectLst>
              </a:rPr>
              <a:t>Coupled COAMPS-TC has an average (27 samples) negative intensity bias</a:t>
            </a:r>
          </a:p>
          <a:p>
            <a:pPr defTabSz="914305">
              <a:spcBef>
                <a:spcPct val="50000"/>
              </a:spcBef>
              <a:buFontTx/>
              <a:buChar char="•"/>
              <a:defRPr/>
            </a:pPr>
            <a:r>
              <a:rPr lang="en-US" b="1" dirty="0">
                <a:solidFill>
                  <a:srgbClr val="CC3300"/>
                </a:solidFill>
                <a:effectLst>
                  <a:outerShdw blurRad="38100" dist="38100" dir="2700000" algn="tl">
                    <a:srgbClr val="C0C0C0"/>
                  </a:outerShdw>
                </a:effectLst>
              </a:rPr>
              <a:t>Higher horizontal resolution may be needed for the coupled COAMPS-TC</a:t>
            </a:r>
          </a:p>
          <a:p>
            <a:pPr defTabSz="914305">
              <a:spcBef>
                <a:spcPct val="50000"/>
              </a:spcBef>
              <a:buFontTx/>
              <a:buChar char="•"/>
              <a:defRPr/>
            </a:pPr>
            <a:r>
              <a:rPr lang="en-US" b="1" dirty="0">
                <a:solidFill>
                  <a:srgbClr val="CC3300"/>
                </a:solidFill>
                <a:effectLst>
                  <a:outerShdw blurRad="38100" dist="38100" dir="2700000" algn="tl">
                    <a:srgbClr val="C0C0C0"/>
                  </a:outerShdw>
                </a:effectLst>
              </a:rPr>
              <a:t>Further calibration of new atmospheric physics for 5 km coupled COAMPS-TC is needed   </a:t>
            </a:r>
          </a:p>
        </p:txBody>
      </p:sp>
      <p:sp>
        <p:nvSpPr>
          <p:cNvPr id="4" name="TextBox 3"/>
          <p:cNvSpPr txBox="1"/>
          <p:nvPr/>
        </p:nvSpPr>
        <p:spPr>
          <a:xfrm>
            <a:off x="3185161" y="1143000"/>
            <a:ext cx="2971800" cy="369332"/>
          </a:xfrm>
          <a:prstGeom prst="rect">
            <a:avLst/>
          </a:prstGeom>
          <a:noFill/>
        </p:spPr>
        <p:txBody>
          <a:bodyPr wrap="square" lIns="91430" tIns="45715" rIns="91430" bIns="45715" rtlCol="0">
            <a:spAutoFit/>
          </a:bodyPr>
          <a:lstStyle/>
          <a:p>
            <a:pPr algn="ctr" defTabSz="914305">
              <a:spcBef>
                <a:spcPct val="50000"/>
              </a:spcBef>
            </a:pPr>
            <a:r>
              <a:rPr lang="en-US" b="1" dirty="0">
                <a:solidFill>
                  <a:srgbClr val="0000FF"/>
                </a:solidFill>
              </a:rPr>
              <a:t>(09L, 12L, 14L, 16L, 17L)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ext Box 14"/>
          <p:cNvSpPr txBox="1">
            <a:spLocks noChangeArrowheads="1"/>
          </p:cNvSpPr>
          <p:nvPr/>
        </p:nvSpPr>
        <p:spPr bwMode="auto">
          <a:xfrm>
            <a:off x="1371601" y="1"/>
            <a:ext cx="6248400" cy="1015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305" eaLnBrk="1" hangingPunct="1">
              <a:spcBef>
                <a:spcPct val="50000"/>
              </a:spcBef>
            </a:pPr>
            <a:r>
              <a:rPr lang="en-US" sz="2400" b="1" dirty="0" smtClean="0">
                <a:solidFill>
                  <a:srgbClr val="0000FF"/>
                </a:solidFill>
              </a:rPr>
              <a:t>AXBT Demo Project</a:t>
            </a:r>
          </a:p>
          <a:p>
            <a:pPr algn="ctr" defTabSz="914305" eaLnBrk="1" hangingPunct="1">
              <a:spcBef>
                <a:spcPct val="50000"/>
              </a:spcBef>
            </a:pPr>
            <a:r>
              <a:rPr lang="en-US" sz="2400" b="1" dirty="0" smtClean="0">
                <a:solidFill>
                  <a:srgbClr val="0000FF"/>
                </a:solidFill>
              </a:rPr>
              <a:t>Hurricane Irene (2011)</a:t>
            </a:r>
            <a:endParaRPr lang="en-US" sz="2400" b="1" dirty="0">
              <a:solidFill>
                <a:srgbClr val="0000FF"/>
              </a:solidFill>
            </a:endParaRPr>
          </a:p>
        </p:txBody>
      </p:sp>
      <p:grpSp>
        <p:nvGrpSpPr>
          <p:cNvPr id="2" name="Group 1"/>
          <p:cNvGrpSpPr/>
          <p:nvPr/>
        </p:nvGrpSpPr>
        <p:grpSpPr>
          <a:xfrm>
            <a:off x="609601" y="1598574"/>
            <a:ext cx="3733800" cy="3391764"/>
            <a:chOff x="5257800" y="2057400"/>
            <a:chExt cx="3886200" cy="3409950"/>
          </a:xfrm>
        </p:grpSpPr>
        <p:pic>
          <p:nvPicPr>
            <p:cNvPr id="3075" name="Picture 7" descr="dsst_48"/>
            <p:cNvPicPr>
              <a:picLocks noChangeAspect="1" noChangeArrowheads="1"/>
            </p:cNvPicPr>
            <p:nvPr/>
          </p:nvPicPr>
          <p:blipFill>
            <a:blip r:embed="rId2" cstate="print">
              <a:extLst>
                <a:ext uri="{28A0092B-C50C-407E-A947-70E740481C1C}">
                  <a14:useLocalDpi xmlns:a14="http://schemas.microsoft.com/office/drawing/2010/main" val="0"/>
                </a:ext>
              </a:extLst>
            </a:blip>
            <a:srcRect l="7272" r="7272"/>
            <a:stretch>
              <a:fillRect/>
            </a:stretch>
          </p:blipFill>
          <p:spPr bwMode="auto">
            <a:xfrm>
              <a:off x="5257800" y="2057400"/>
              <a:ext cx="38862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9"/>
            <p:cNvSpPr txBox="1">
              <a:spLocks noChangeArrowheads="1"/>
            </p:cNvSpPr>
            <p:nvPr/>
          </p:nvSpPr>
          <p:spPr bwMode="auto">
            <a:xfrm>
              <a:off x="5562600" y="2362200"/>
              <a:ext cx="2362200" cy="64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305" eaLnBrk="1" hangingPunct="1">
                <a:spcBef>
                  <a:spcPct val="50000"/>
                </a:spcBef>
              </a:pPr>
              <a:r>
                <a:rPr lang="en-US" b="1" dirty="0">
                  <a:solidFill>
                    <a:prstClr val="black"/>
                  </a:solidFill>
                </a:rPr>
                <a:t>48 H SST difference</a:t>
              </a:r>
            </a:p>
          </p:txBody>
        </p:sp>
      </p:grpSp>
      <p:sp>
        <p:nvSpPr>
          <p:cNvPr id="3076" name="Text Box 8"/>
          <p:cNvSpPr txBox="1">
            <a:spLocks noChangeArrowheads="1"/>
          </p:cNvSpPr>
          <p:nvPr/>
        </p:nvSpPr>
        <p:spPr bwMode="auto">
          <a:xfrm>
            <a:off x="792480" y="4957545"/>
            <a:ext cx="3550920" cy="646331"/>
          </a:xfrm>
          <a:prstGeom prst="rect">
            <a:avLst/>
          </a:prstGeom>
          <a:gradFill flip="none" rotWithShape="1">
            <a:gsLst>
              <a:gs pos="0">
                <a:srgbClr val="FFFF00">
                  <a:tint val="66000"/>
                  <a:satMod val="160000"/>
                  <a:alpha val="0"/>
                </a:srgbClr>
              </a:gs>
              <a:gs pos="50000">
                <a:srgbClr val="FFFF00">
                  <a:tint val="44500"/>
                  <a:satMod val="160000"/>
                </a:srgbClr>
              </a:gs>
              <a:gs pos="100000">
                <a:srgbClr val="FFFF00">
                  <a:tint val="23500"/>
                  <a:satMod val="160000"/>
                </a:srgbClr>
              </a:gs>
            </a:gsLst>
            <a:lin ang="2700000" scaled="1"/>
            <a:tileRect/>
          </a:gradFill>
          <a:ln>
            <a:noFill/>
          </a:ln>
          <a:effectLst/>
        </p:spPr>
        <p:txBody>
          <a:bodyPr wrap="square" lIns="91430" tIns="45715" rIns="91430" bIns="4571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305" eaLnBrk="1" hangingPunct="1">
              <a:spcBef>
                <a:spcPct val="50000"/>
              </a:spcBef>
            </a:pPr>
            <a:r>
              <a:rPr lang="en-US" b="1" dirty="0">
                <a:solidFill>
                  <a:prstClr val="black"/>
                </a:solidFill>
              </a:rPr>
              <a:t>3-4 °C hurricane-induced SST cooling along the coastal area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1631367"/>
            <a:ext cx="4478628" cy="3358972"/>
          </a:xfrm>
          <a:prstGeom prst="rect">
            <a:avLst/>
          </a:prstGeom>
        </p:spPr>
      </p:pic>
      <p:sp>
        <p:nvSpPr>
          <p:cNvPr id="17" name="Text Box 18"/>
          <p:cNvSpPr txBox="1">
            <a:spLocks noChangeArrowheads="1"/>
          </p:cNvSpPr>
          <p:nvPr/>
        </p:nvSpPr>
        <p:spPr bwMode="auto">
          <a:xfrm>
            <a:off x="4876800" y="4957546"/>
            <a:ext cx="3737832" cy="646331"/>
          </a:xfrm>
          <a:prstGeom prst="rect">
            <a:avLst/>
          </a:prstGeom>
          <a:gradFill flip="none" rotWithShape="1">
            <a:gsLst>
              <a:gs pos="0">
                <a:srgbClr val="FFFF00">
                  <a:tint val="66000"/>
                  <a:satMod val="160000"/>
                  <a:alpha val="0"/>
                </a:srgbClr>
              </a:gs>
              <a:gs pos="50000">
                <a:srgbClr val="FFFF00">
                  <a:tint val="44500"/>
                  <a:satMod val="160000"/>
                </a:srgbClr>
              </a:gs>
              <a:gs pos="100000">
                <a:srgbClr val="FFFF00">
                  <a:tint val="23500"/>
                  <a:satMod val="160000"/>
                </a:srgbClr>
              </a:gs>
            </a:gsLst>
            <a:lin ang="2700000" scaled="1"/>
            <a:tileRect/>
          </a:gradFill>
          <a:ln>
            <a:noFill/>
          </a:ln>
          <a:effectLst/>
        </p:spPr>
        <p:txBody>
          <a:bodyPr wrap="square" lIns="91430" tIns="45715" rIns="91430" bIns="45715">
            <a:spAutoFit/>
          </a:bodyPr>
          <a:lstStyle/>
          <a:p>
            <a:pPr defTabSz="914305">
              <a:spcBef>
                <a:spcPct val="50000"/>
              </a:spcBef>
            </a:pPr>
            <a:r>
              <a:rPr lang="en-US" b="1" dirty="0">
                <a:solidFill>
                  <a:prstClr val="black"/>
                </a:solidFill>
                <a:latin typeface="Arial" pitchFamily="34" charset="0"/>
                <a:cs typeface="Arial" pitchFamily="34" charset="0"/>
              </a:rPr>
              <a:t>Little impact on track and intensity forecast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174534" name="Text Box 6"/>
          <p:cNvSpPr txBox="1">
            <a:spLocks noChangeArrowheads="1"/>
          </p:cNvSpPr>
          <p:nvPr/>
        </p:nvSpPr>
        <p:spPr bwMode="auto">
          <a:xfrm>
            <a:off x="533400" y="631826"/>
            <a:ext cx="8229600" cy="4007241"/>
          </a:xfrm>
          <a:prstGeom prst="rect">
            <a:avLst/>
          </a:prstGeom>
          <a:noFill/>
          <a:ln w="9525">
            <a:noFill/>
            <a:miter lim="800000"/>
            <a:headEnd/>
            <a:tailEnd/>
          </a:ln>
          <a:effectLst/>
        </p:spPr>
        <p:txBody>
          <a:bodyPr lIns="91430" tIns="45715" rIns="91430" bIns="45715">
            <a:prstTxWarp prst="textNoShape">
              <a:avLst/>
            </a:prstTxWarp>
            <a:spAutoFit/>
          </a:bodyPr>
          <a:lstStyle/>
          <a:p>
            <a:pPr marL="339690" indent="-339690" defTabSz="914305" eaLnBrk="0" fontAlgn="base" hangingPunct="0">
              <a:spcBef>
                <a:spcPct val="0"/>
              </a:spcBef>
              <a:spcAft>
                <a:spcPct val="0"/>
              </a:spcAft>
              <a:defRPr/>
            </a:pPr>
            <a:r>
              <a:rPr lang="en-US" sz="2400" b="1" dirty="0">
                <a:solidFill>
                  <a:srgbClr val="CCECFF"/>
                </a:solidFill>
                <a:effectLst>
                  <a:outerShdw blurRad="38100" dist="38100" dir="2700000" algn="tl">
                    <a:srgbClr val="000000"/>
                  </a:outerShdw>
                </a:effectLst>
                <a:latin typeface="Arial" pitchFamily="-110" charset="0"/>
              </a:rPr>
              <a:t>The goals of this PI team are to: </a:t>
            </a:r>
          </a:p>
          <a:p>
            <a:pPr marL="339690" indent="-339690" defTabSz="914305" eaLnBrk="0" fontAlgn="base" hangingPunct="0">
              <a:spcBef>
                <a:spcPct val="80000"/>
              </a:spcBef>
              <a:spcAft>
                <a:spcPct val="0"/>
              </a:spcAft>
              <a:buSzPct val="120000"/>
              <a:buFont typeface="Wingdings" pitchFamily="-110" charset="2"/>
              <a:buChar char="q"/>
              <a:defRPr/>
            </a:pPr>
            <a:r>
              <a:rPr lang="en-US" sz="2400" b="1" dirty="0">
                <a:solidFill>
                  <a:srgbClr val="CCECFF"/>
                </a:solidFill>
                <a:effectLst>
                  <a:outerShdw blurRad="38100" dist="38100" dir="2700000" algn="tl">
                    <a:srgbClr val="000000"/>
                  </a:outerShdw>
                </a:effectLst>
                <a:latin typeface="Arial" pitchFamily="-110" charset="0"/>
              </a:rPr>
              <a:t>understand the physical processes that control the air-sea interaction and their impacts on rapid intensity changes in tropical cyclones</a:t>
            </a:r>
          </a:p>
          <a:p>
            <a:pPr marL="339690" indent="-339690" defTabSz="914305" eaLnBrk="0" fontAlgn="base" hangingPunct="0">
              <a:spcBef>
                <a:spcPct val="80000"/>
              </a:spcBef>
              <a:spcAft>
                <a:spcPct val="0"/>
              </a:spcAft>
              <a:buSzPct val="120000"/>
              <a:buFont typeface="Wingdings" pitchFamily="-110" charset="2"/>
              <a:buChar char="q"/>
              <a:defRPr/>
            </a:pPr>
            <a:r>
              <a:rPr lang="en-US" sz="2400" b="1" dirty="0">
                <a:solidFill>
                  <a:srgbClr val="CCECFF"/>
                </a:solidFill>
                <a:effectLst>
                  <a:outerShdw blurRad="38100" dist="38100" dir="2700000" algn="tl">
                    <a:srgbClr val="000000"/>
                  </a:outerShdw>
                </a:effectLst>
                <a:latin typeface="Arial" pitchFamily="-110" charset="0"/>
              </a:rPr>
              <a:t>develop a physically based and computationally efficient coupling at the air-sea interface for use in a multi-model system that can transition to the next generation of research and operational coupled atmosphere-wave-ocean-land models.</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5" name="Text Box 9"/>
          <p:cNvSpPr txBox="1">
            <a:spLocks noChangeArrowheads="1"/>
          </p:cNvSpPr>
          <p:nvPr/>
        </p:nvSpPr>
        <p:spPr bwMode="auto">
          <a:xfrm>
            <a:off x="1295400" y="152400"/>
            <a:ext cx="5715000" cy="861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5" rIns="91430" bIns="45715">
            <a:spAutoFit/>
          </a:bodyPr>
          <a:lstStyle/>
          <a:p>
            <a:pPr algn="ctr" defTabSz="914305">
              <a:spcBef>
                <a:spcPct val="50000"/>
              </a:spcBef>
            </a:pPr>
            <a:r>
              <a:rPr lang="en-US" sz="2400" b="1" dirty="0">
                <a:solidFill>
                  <a:srgbClr val="0000FF"/>
                </a:solidFill>
                <a:effectLst>
                  <a:outerShdw blurRad="38100" dist="38100" dir="2700000" algn="tl">
                    <a:srgbClr val="C0C0C0"/>
                  </a:outerShdw>
                </a:effectLst>
              </a:rPr>
              <a:t>High-Resolution Coupled COAMPS Simulations of </a:t>
            </a:r>
            <a:r>
              <a:rPr lang="en-US" sz="2400" b="1" dirty="0" err="1">
                <a:solidFill>
                  <a:srgbClr val="0000FF"/>
                </a:solidFill>
                <a:effectLst>
                  <a:outerShdw blurRad="38100" dist="38100" dir="2700000" algn="tl">
                    <a:srgbClr val="C0C0C0"/>
                  </a:outerShdw>
                </a:effectLst>
              </a:rPr>
              <a:t>Fanapi</a:t>
            </a:r>
            <a:endParaRPr lang="en-US" sz="2400" b="1" dirty="0">
              <a:solidFill>
                <a:srgbClr val="0000FF"/>
              </a:solidFill>
              <a:effectLst>
                <a:outerShdw blurRad="38100" dist="38100" dir="2700000" algn="tl">
                  <a:srgbClr val="C0C0C0"/>
                </a:outerShdw>
              </a:effectLst>
            </a:endParaRPr>
          </a:p>
        </p:txBody>
      </p:sp>
      <p:sp>
        <p:nvSpPr>
          <p:cNvPr id="9226" name="Text Box 10"/>
          <p:cNvSpPr txBox="1">
            <a:spLocks noChangeArrowheads="1"/>
          </p:cNvSpPr>
          <p:nvPr/>
        </p:nvSpPr>
        <p:spPr bwMode="auto">
          <a:xfrm>
            <a:off x="5600701" y="1264920"/>
            <a:ext cx="2819400" cy="2769979"/>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marL="342900" indent="-342900">
              <a:defRPr>
                <a:solidFill>
                  <a:schemeClr val="tx1"/>
                </a:solidFill>
                <a:latin typeface="Arial" charset="0"/>
                <a:cs typeface="Arial" charset="0"/>
              </a:defRPr>
            </a:lvl1pPr>
            <a:lvl2pPr marL="800100" indent="-342900">
              <a:defRPr>
                <a:solidFill>
                  <a:schemeClr val="tx1"/>
                </a:solidFill>
                <a:latin typeface="Arial" charset="0"/>
                <a:cs typeface="Arial" charset="0"/>
              </a:defRPr>
            </a:lvl2pPr>
            <a:lvl3pPr marL="1257300" indent="-342900">
              <a:defRPr>
                <a:solidFill>
                  <a:schemeClr val="tx1"/>
                </a:solidFill>
                <a:latin typeface="Arial" charset="0"/>
                <a:cs typeface="Arial" charset="0"/>
              </a:defRPr>
            </a:lvl3pPr>
            <a:lvl4pPr marL="1714500" indent="-342900">
              <a:defRPr>
                <a:solidFill>
                  <a:schemeClr val="tx1"/>
                </a:solidFill>
                <a:latin typeface="Arial" charset="0"/>
                <a:cs typeface="Arial" charset="0"/>
              </a:defRPr>
            </a:lvl4pPr>
            <a:lvl5pPr marL="2171700" indent="-342900">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defTabSz="914305">
              <a:spcBef>
                <a:spcPct val="50000"/>
              </a:spcBef>
            </a:pPr>
            <a:r>
              <a:rPr lang="en-US" sz="1600" b="1" dirty="0">
                <a:solidFill>
                  <a:prstClr val="black"/>
                </a:solidFill>
              </a:rPr>
              <a:t>Atmosphere: 27, 9, and 3 km</a:t>
            </a:r>
          </a:p>
          <a:p>
            <a:pPr defTabSz="914305">
              <a:spcBef>
                <a:spcPct val="50000"/>
              </a:spcBef>
            </a:pPr>
            <a:r>
              <a:rPr lang="en-US" sz="1600" b="1" dirty="0">
                <a:solidFill>
                  <a:prstClr val="black"/>
                </a:solidFill>
              </a:rPr>
              <a:t>Ocean: 9 and 3 km</a:t>
            </a:r>
          </a:p>
          <a:p>
            <a:pPr defTabSz="914305">
              <a:spcBef>
                <a:spcPct val="50000"/>
              </a:spcBef>
            </a:pPr>
            <a:r>
              <a:rPr lang="en-US" sz="1600" b="1" dirty="0">
                <a:solidFill>
                  <a:prstClr val="black"/>
                </a:solidFill>
              </a:rPr>
              <a:t>Wave: 1/6 degree</a:t>
            </a:r>
          </a:p>
          <a:p>
            <a:pPr defTabSz="914305">
              <a:spcBef>
                <a:spcPct val="50000"/>
              </a:spcBef>
            </a:pPr>
            <a:r>
              <a:rPr lang="en-US" sz="1600" b="1" dirty="0">
                <a:solidFill>
                  <a:prstClr val="black"/>
                </a:solidFill>
              </a:rPr>
              <a:t>Model spin-up from 2010090800</a:t>
            </a:r>
          </a:p>
          <a:p>
            <a:pPr defTabSz="914305">
              <a:spcBef>
                <a:spcPct val="50000"/>
              </a:spcBef>
            </a:pPr>
            <a:r>
              <a:rPr lang="en-US" sz="1600" b="1" dirty="0">
                <a:solidFill>
                  <a:prstClr val="black"/>
                </a:solidFill>
              </a:rPr>
              <a:t>12 h update </a:t>
            </a:r>
            <a:r>
              <a:rPr lang="en-US" sz="1600" b="1" dirty="0" smtClean="0">
                <a:solidFill>
                  <a:prstClr val="black"/>
                </a:solidFill>
              </a:rPr>
              <a:t>cycle</a:t>
            </a:r>
          </a:p>
          <a:p>
            <a:pPr defTabSz="914305">
              <a:spcBef>
                <a:spcPct val="50000"/>
              </a:spcBef>
            </a:pPr>
            <a:r>
              <a:rPr lang="en-US" sz="1600" b="1" dirty="0" smtClean="0">
                <a:solidFill>
                  <a:prstClr val="black"/>
                </a:solidFill>
                <a:effectLst>
                  <a:outerShdw blurRad="38100" dist="38100" dir="2700000" algn="tl">
                    <a:srgbClr val="000000">
                      <a:alpha val="43137"/>
                    </a:srgbClr>
                  </a:outerShdw>
                </a:effectLst>
              </a:rPr>
              <a:t>3-4 °C cold wake</a:t>
            </a:r>
            <a:endParaRPr lang="en-US" sz="1600" b="1" dirty="0">
              <a:solidFill>
                <a:prstClr val="black"/>
              </a:solidFill>
              <a:effectLst>
                <a:outerShdw blurRad="38100" dist="38100" dir="2700000" algn="tl">
                  <a:srgbClr val="000000">
                    <a:alpha val="43137"/>
                  </a:srgbClr>
                </a:outerShdw>
              </a:effectLst>
            </a:endParaRPr>
          </a:p>
        </p:txBody>
      </p:sp>
      <p:pic>
        <p:nvPicPr>
          <p:cNvPr id="10" name="Picture 4" descr="maxwind"/>
          <p:cNvPicPr>
            <a:picLocks noChangeAspect="1" noChangeArrowheads="1"/>
          </p:cNvPicPr>
          <p:nvPr/>
        </p:nvPicPr>
        <p:blipFill>
          <a:blip r:embed="rId2" cstate="print">
            <a:extLst>
              <a:ext uri="{28A0092B-C50C-407E-A947-70E740481C1C}">
                <a14:useLocalDpi xmlns:a14="http://schemas.microsoft.com/office/drawing/2010/main" val="0"/>
              </a:ext>
            </a:extLst>
          </a:blip>
          <a:srcRect l="8163" r="6122"/>
          <a:stretch>
            <a:fillRect/>
          </a:stretch>
        </p:blipFill>
        <p:spPr bwMode="auto">
          <a:xfrm>
            <a:off x="5600701" y="4054070"/>
            <a:ext cx="2507807" cy="21943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67400" y="5334000"/>
            <a:ext cx="2552700" cy="369332"/>
          </a:xfrm>
          <a:prstGeom prst="rect">
            <a:avLst/>
          </a:prstGeom>
          <a:noFill/>
        </p:spPr>
        <p:txBody>
          <a:bodyPr wrap="square" lIns="91430" tIns="45715" rIns="91430" bIns="45715" rtlCol="0">
            <a:spAutoFit/>
          </a:bodyPr>
          <a:lstStyle/>
          <a:p>
            <a:pPr defTabSz="914305"/>
            <a:r>
              <a:rPr lang="en-US" b="1" dirty="0">
                <a:solidFill>
                  <a:srgbClr val="FF00FF"/>
                </a:solidFill>
                <a:effectLst>
                  <a:outerShdw blurRad="38100" dist="38100" dir="2700000" algn="tl">
                    <a:srgbClr val="000000">
                      <a:alpha val="43137"/>
                    </a:srgbClr>
                  </a:outerShdw>
                </a:effectLst>
              </a:rPr>
              <a:t>Intensity overall is good</a:t>
            </a:r>
          </a:p>
        </p:txBody>
      </p:sp>
      <p:pic>
        <p:nvPicPr>
          <p:cNvPr id="12" name="Picture 5" descr="dsst_72"/>
          <p:cNvPicPr>
            <a:picLocks noChangeAspect="1" noChangeArrowheads="1"/>
          </p:cNvPicPr>
          <p:nvPr/>
        </p:nvPicPr>
        <p:blipFill>
          <a:blip r:embed="rId3" cstate="print">
            <a:extLst>
              <a:ext uri="{28A0092B-C50C-407E-A947-70E740481C1C}">
                <a14:useLocalDpi xmlns:a14="http://schemas.microsoft.com/office/drawing/2010/main" val="0"/>
              </a:ext>
            </a:extLst>
          </a:blip>
          <a:srcRect l="7018" r="8772"/>
          <a:stretch>
            <a:fillRect/>
          </a:stretch>
        </p:blipFill>
        <p:spPr bwMode="auto">
          <a:xfrm>
            <a:off x="609600" y="2096928"/>
            <a:ext cx="4038600" cy="35956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6"/>
          <p:cNvSpPr txBox="1">
            <a:spLocks noChangeArrowheads="1"/>
          </p:cNvSpPr>
          <p:nvPr/>
        </p:nvSpPr>
        <p:spPr bwMode="auto">
          <a:xfrm>
            <a:off x="1066800" y="1730216"/>
            <a:ext cx="3429000" cy="371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defTabSz="914305">
              <a:spcBef>
                <a:spcPct val="50000"/>
              </a:spcBef>
            </a:pPr>
            <a:r>
              <a:rPr lang="en-US" b="1" dirty="0">
                <a:solidFill>
                  <a:prstClr val="black"/>
                </a:solidFill>
              </a:rPr>
              <a:t>72 h SST anomaly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778" b="3603"/>
          <a:stretch/>
        </p:blipFill>
        <p:spPr>
          <a:xfrm>
            <a:off x="914702" y="1219201"/>
            <a:ext cx="7314596" cy="5135881"/>
          </a:xfrm>
          <a:prstGeom prst="rect">
            <a:avLst/>
          </a:prstGeom>
        </p:spPr>
      </p:pic>
      <p:sp>
        <p:nvSpPr>
          <p:cNvPr id="3" name="Text Box 5"/>
          <p:cNvSpPr txBox="1">
            <a:spLocks noChangeArrowheads="1"/>
          </p:cNvSpPr>
          <p:nvPr/>
        </p:nvSpPr>
        <p:spPr bwMode="auto">
          <a:xfrm>
            <a:off x="1593056" y="181344"/>
            <a:ext cx="5954508" cy="4924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defTabSz="914305">
              <a:spcBef>
                <a:spcPct val="30000"/>
              </a:spcBef>
            </a:pPr>
            <a:r>
              <a:rPr lang="en-US" sz="3200" b="1" dirty="0">
                <a:solidFill>
                  <a:srgbClr val="0000FF"/>
                </a:solidFill>
                <a:latin typeface="Arial" charset="0"/>
              </a:rPr>
              <a:t>Intensity Comparison</a:t>
            </a:r>
          </a:p>
        </p:txBody>
      </p:sp>
      <p:sp>
        <p:nvSpPr>
          <p:cNvPr id="4" name="TextBox 3"/>
          <p:cNvSpPr txBox="1"/>
          <p:nvPr/>
        </p:nvSpPr>
        <p:spPr>
          <a:xfrm>
            <a:off x="1981201" y="1600200"/>
            <a:ext cx="1981200" cy="369332"/>
          </a:xfrm>
          <a:prstGeom prst="rect">
            <a:avLst/>
          </a:prstGeom>
          <a:noFill/>
        </p:spPr>
        <p:txBody>
          <a:bodyPr wrap="square" lIns="91430" tIns="45715" rIns="91430" bIns="45715" rtlCol="0">
            <a:spAutoFit/>
          </a:bodyPr>
          <a:lstStyle/>
          <a:p>
            <a:pPr defTabSz="914305"/>
            <a:r>
              <a:rPr lang="en-US" b="1" dirty="0">
                <a:solidFill>
                  <a:prstClr val="black"/>
                </a:solidFill>
              </a:rPr>
              <a:t>Max Wind</a:t>
            </a:r>
          </a:p>
        </p:txBody>
      </p:sp>
      <p:sp>
        <p:nvSpPr>
          <p:cNvPr id="5" name="TextBox 4"/>
          <p:cNvSpPr txBox="1"/>
          <p:nvPr/>
        </p:nvSpPr>
        <p:spPr>
          <a:xfrm>
            <a:off x="1981201" y="4114800"/>
            <a:ext cx="1981200" cy="381000"/>
          </a:xfrm>
          <a:prstGeom prst="rect">
            <a:avLst/>
          </a:prstGeom>
          <a:noFill/>
        </p:spPr>
        <p:txBody>
          <a:bodyPr wrap="square" lIns="91430" tIns="45715" rIns="91430" bIns="45715" rtlCol="0">
            <a:spAutoFit/>
          </a:bodyPr>
          <a:lstStyle/>
          <a:p>
            <a:pPr defTabSz="914305"/>
            <a:r>
              <a:rPr lang="en-US" b="1" dirty="0">
                <a:solidFill>
                  <a:prstClr val="black"/>
                </a:solidFill>
              </a:rPr>
              <a:t>Min SLP</a:t>
            </a:r>
          </a:p>
        </p:txBody>
      </p:sp>
    </p:spTree>
    <p:extLst>
      <p:ext uri="{BB962C8B-B14F-4D97-AF65-F5344CB8AC3E}">
        <p14:creationId xmlns:p14="http://schemas.microsoft.com/office/powerpoint/2010/main" val="30432522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607" b="3330"/>
          <a:stretch/>
        </p:blipFill>
        <p:spPr>
          <a:xfrm>
            <a:off x="914702" y="1249680"/>
            <a:ext cx="7314596" cy="5105400"/>
          </a:xfrm>
          <a:prstGeom prst="rect">
            <a:avLst/>
          </a:prstGeom>
        </p:spPr>
      </p:pic>
      <p:sp>
        <p:nvSpPr>
          <p:cNvPr id="3" name="Text Box 5"/>
          <p:cNvSpPr txBox="1">
            <a:spLocks noChangeArrowheads="1"/>
          </p:cNvSpPr>
          <p:nvPr/>
        </p:nvSpPr>
        <p:spPr bwMode="auto">
          <a:xfrm>
            <a:off x="1593056" y="181344"/>
            <a:ext cx="5954508" cy="4924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defTabSz="914305">
              <a:spcBef>
                <a:spcPct val="30000"/>
              </a:spcBef>
            </a:pPr>
            <a:r>
              <a:rPr lang="en-US" sz="3200" b="1" dirty="0">
                <a:solidFill>
                  <a:srgbClr val="0000FF"/>
                </a:solidFill>
                <a:latin typeface="Arial" charset="0"/>
              </a:rPr>
              <a:t>Intensity Comparison</a:t>
            </a:r>
          </a:p>
        </p:txBody>
      </p:sp>
      <p:sp>
        <p:nvSpPr>
          <p:cNvPr id="4" name="TextBox 3"/>
          <p:cNvSpPr txBox="1"/>
          <p:nvPr/>
        </p:nvSpPr>
        <p:spPr>
          <a:xfrm>
            <a:off x="1981201" y="1600200"/>
            <a:ext cx="1981200" cy="369332"/>
          </a:xfrm>
          <a:prstGeom prst="rect">
            <a:avLst/>
          </a:prstGeom>
          <a:noFill/>
        </p:spPr>
        <p:txBody>
          <a:bodyPr wrap="square" lIns="91430" tIns="45715" rIns="91430" bIns="45715" rtlCol="0">
            <a:spAutoFit/>
          </a:bodyPr>
          <a:lstStyle/>
          <a:p>
            <a:pPr defTabSz="914305"/>
            <a:r>
              <a:rPr lang="en-US" b="1" dirty="0">
                <a:solidFill>
                  <a:prstClr val="black"/>
                </a:solidFill>
              </a:rPr>
              <a:t>Max Wind</a:t>
            </a:r>
          </a:p>
        </p:txBody>
      </p:sp>
      <p:sp>
        <p:nvSpPr>
          <p:cNvPr id="5" name="TextBox 4"/>
          <p:cNvSpPr txBox="1"/>
          <p:nvPr/>
        </p:nvSpPr>
        <p:spPr>
          <a:xfrm>
            <a:off x="1981201" y="4114800"/>
            <a:ext cx="1981200" cy="381000"/>
          </a:xfrm>
          <a:prstGeom prst="rect">
            <a:avLst/>
          </a:prstGeom>
          <a:noFill/>
        </p:spPr>
        <p:txBody>
          <a:bodyPr wrap="square" lIns="91430" tIns="45715" rIns="91430" bIns="45715" rtlCol="0">
            <a:spAutoFit/>
          </a:bodyPr>
          <a:lstStyle/>
          <a:p>
            <a:pPr defTabSz="914305"/>
            <a:r>
              <a:rPr lang="en-US" b="1" dirty="0">
                <a:solidFill>
                  <a:prstClr val="black"/>
                </a:solidFill>
              </a:rPr>
              <a:t>Min SLP</a:t>
            </a:r>
          </a:p>
        </p:txBody>
      </p:sp>
    </p:spTree>
    <p:extLst>
      <p:ext uri="{BB962C8B-B14F-4D97-AF65-F5344CB8AC3E}">
        <p14:creationId xmlns:p14="http://schemas.microsoft.com/office/powerpoint/2010/main" val="4988064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700" b="3931"/>
          <a:stretch/>
        </p:blipFill>
        <p:spPr>
          <a:xfrm>
            <a:off x="914702" y="1295400"/>
            <a:ext cx="7314596" cy="5067300"/>
          </a:xfrm>
          <a:prstGeom prst="rect">
            <a:avLst/>
          </a:prstGeom>
        </p:spPr>
      </p:pic>
      <p:sp>
        <p:nvSpPr>
          <p:cNvPr id="3" name="Text Box 5"/>
          <p:cNvSpPr txBox="1">
            <a:spLocks noChangeArrowheads="1"/>
          </p:cNvSpPr>
          <p:nvPr/>
        </p:nvSpPr>
        <p:spPr bwMode="auto">
          <a:xfrm>
            <a:off x="1593056" y="181344"/>
            <a:ext cx="5954508" cy="4924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defTabSz="914305">
              <a:spcBef>
                <a:spcPct val="30000"/>
              </a:spcBef>
            </a:pPr>
            <a:r>
              <a:rPr lang="en-US" sz="3200" b="1" dirty="0">
                <a:solidFill>
                  <a:srgbClr val="0000FF"/>
                </a:solidFill>
                <a:latin typeface="Arial" charset="0"/>
              </a:rPr>
              <a:t>Intensity Comparison</a:t>
            </a:r>
          </a:p>
        </p:txBody>
      </p:sp>
      <p:sp>
        <p:nvSpPr>
          <p:cNvPr id="4" name="TextBox 3"/>
          <p:cNvSpPr txBox="1"/>
          <p:nvPr/>
        </p:nvSpPr>
        <p:spPr>
          <a:xfrm>
            <a:off x="1981201" y="1600200"/>
            <a:ext cx="1981200" cy="369332"/>
          </a:xfrm>
          <a:prstGeom prst="rect">
            <a:avLst/>
          </a:prstGeom>
          <a:noFill/>
        </p:spPr>
        <p:txBody>
          <a:bodyPr wrap="square" lIns="91430" tIns="45715" rIns="91430" bIns="45715" rtlCol="0">
            <a:spAutoFit/>
          </a:bodyPr>
          <a:lstStyle/>
          <a:p>
            <a:pPr defTabSz="914305"/>
            <a:r>
              <a:rPr lang="en-US" b="1" dirty="0">
                <a:solidFill>
                  <a:prstClr val="black"/>
                </a:solidFill>
              </a:rPr>
              <a:t>Max Wind</a:t>
            </a:r>
          </a:p>
        </p:txBody>
      </p:sp>
      <p:sp>
        <p:nvSpPr>
          <p:cNvPr id="5" name="TextBox 4"/>
          <p:cNvSpPr txBox="1"/>
          <p:nvPr/>
        </p:nvSpPr>
        <p:spPr>
          <a:xfrm>
            <a:off x="1981201" y="4114800"/>
            <a:ext cx="1981200" cy="381000"/>
          </a:xfrm>
          <a:prstGeom prst="rect">
            <a:avLst/>
          </a:prstGeom>
          <a:noFill/>
        </p:spPr>
        <p:txBody>
          <a:bodyPr wrap="square" lIns="91430" tIns="45715" rIns="91430" bIns="45715" rtlCol="0">
            <a:spAutoFit/>
          </a:bodyPr>
          <a:lstStyle/>
          <a:p>
            <a:pPr defTabSz="914305"/>
            <a:r>
              <a:rPr lang="en-US" b="1" dirty="0">
                <a:solidFill>
                  <a:prstClr val="black"/>
                </a:solidFill>
              </a:rPr>
              <a:t>Min SLP</a:t>
            </a:r>
          </a:p>
        </p:txBody>
      </p:sp>
    </p:spTree>
    <p:extLst>
      <p:ext uri="{BB962C8B-B14F-4D97-AF65-F5344CB8AC3E}">
        <p14:creationId xmlns:p14="http://schemas.microsoft.com/office/powerpoint/2010/main" val="6063808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14" y="1649360"/>
            <a:ext cx="4804697" cy="360352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452" y="1728018"/>
            <a:ext cx="4535948" cy="3401961"/>
          </a:xfrm>
          <a:prstGeom prst="rect">
            <a:avLst/>
          </a:prstGeom>
        </p:spPr>
      </p:pic>
      <p:sp>
        <p:nvSpPr>
          <p:cNvPr id="5" name="Text Box 5"/>
          <p:cNvSpPr txBox="1">
            <a:spLocks noChangeArrowheads="1"/>
          </p:cNvSpPr>
          <p:nvPr/>
        </p:nvSpPr>
        <p:spPr bwMode="auto">
          <a:xfrm>
            <a:off x="1593056" y="181344"/>
            <a:ext cx="5954508" cy="4924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defTabSz="914305">
              <a:spcBef>
                <a:spcPct val="30000"/>
              </a:spcBef>
            </a:pPr>
            <a:r>
              <a:rPr lang="en-US" sz="3200" b="1" dirty="0">
                <a:solidFill>
                  <a:srgbClr val="0000FF"/>
                </a:solidFill>
                <a:latin typeface="Arial" charset="0"/>
              </a:rPr>
              <a:t>Intensity Comparison</a:t>
            </a:r>
          </a:p>
        </p:txBody>
      </p:sp>
      <p:sp>
        <p:nvSpPr>
          <p:cNvPr id="6" name="TextBox 5"/>
          <p:cNvSpPr txBox="1"/>
          <p:nvPr/>
        </p:nvSpPr>
        <p:spPr>
          <a:xfrm>
            <a:off x="838200" y="2057400"/>
            <a:ext cx="2057400" cy="369332"/>
          </a:xfrm>
          <a:prstGeom prst="rect">
            <a:avLst/>
          </a:prstGeom>
          <a:noFill/>
        </p:spPr>
        <p:txBody>
          <a:bodyPr wrap="square" lIns="91430" tIns="45715" rIns="91430" bIns="45715" rtlCol="0">
            <a:spAutoFit/>
          </a:bodyPr>
          <a:lstStyle/>
          <a:p>
            <a:pPr defTabSz="914305"/>
            <a:r>
              <a:rPr lang="en-US" b="1" dirty="0">
                <a:solidFill>
                  <a:prstClr val="black"/>
                </a:solidFill>
              </a:rPr>
              <a:t>Total flux</a:t>
            </a:r>
          </a:p>
        </p:txBody>
      </p:sp>
      <p:sp>
        <p:nvSpPr>
          <p:cNvPr id="7" name="TextBox 6"/>
          <p:cNvSpPr txBox="1"/>
          <p:nvPr/>
        </p:nvSpPr>
        <p:spPr>
          <a:xfrm>
            <a:off x="5105400" y="2971801"/>
            <a:ext cx="1905000" cy="646331"/>
          </a:xfrm>
          <a:prstGeom prst="rect">
            <a:avLst/>
          </a:prstGeom>
          <a:noFill/>
        </p:spPr>
        <p:txBody>
          <a:bodyPr wrap="square" lIns="91430" tIns="45715" rIns="91430" bIns="45715" rtlCol="0">
            <a:spAutoFit/>
          </a:bodyPr>
          <a:lstStyle/>
          <a:p>
            <a:pPr defTabSz="914305"/>
            <a:r>
              <a:rPr lang="en-US" b="1" dirty="0">
                <a:solidFill>
                  <a:prstClr val="black"/>
                </a:solidFill>
              </a:rPr>
              <a:t>10 m Air Temperature </a:t>
            </a:r>
          </a:p>
        </p:txBody>
      </p:sp>
    </p:spTree>
    <p:extLst>
      <p:ext uri="{BB962C8B-B14F-4D97-AF65-F5344CB8AC3E}">
        <p14:creationId xmlns:p14="http://schemas.microsoft.com/office/powerpoint/2010/main" val="27039026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600200"/>
            <a:ext cx="5542552" cy="4156914"/>
          </a:xfrm>
          <a:prstGeom prst="rect">
            <a:avLst/>
          </a:prstGeom>
        </p:spPr>
      </p:pic>
      <p:sp>
        <p:nvSpPr>
          <p:cNvPr id="3" name="Text Box 5"/>
          <p:cNvSpPr txBox="1">
            <a:spLocks noChangeArrowheads="1"/>
          </p:cNvSpPr>
          <p:nvPr/>
        </p:nvSpPr>
        <p:spPr bwMode="auto">
          <a:xfrm>
            <a:off x="1593056" y="181344"/>
            <a:ext cx="5954508" cy="4924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defTabSz="914305">
              <a:spcBef>
                <a:spcPct val="30000"/>
              </a:spcBef>
            </a:pPr>
            <a:r>
              <a:rPr lang="en-US" sz="3200" b="1" dirty="0">
                <a:solidFill>
                  <a:srgbClr val="0000FF"/>
                </a:solidFill>
                <a:latin typeface="Arial" charset="0"/>
              </a:rPr>
              <a:t>Intensity Comparison</a:t>
            </a:r>
          </a:p>
        </p:txBody>
      </p:sp>
    </p:spTree>
    <p:extLst>
      <p:ext uri="{BB962C8B-B14F-4D97-AF65-F5344CB8AC3E}">
        <p14:creationId xmlns:p14="http://schemas.microsoft.com/office/powerpoint/2010/main" val="18208814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233" b="4132"/>
          <a:stretch/>
        </p:blipFill>
        <p:spPr>
          <a:xfrm>
            <a:off x="914702" y="1514623"/>
            <a:ext cx="7314596" cy="4862427"/>
          </a:xfrm>
          <a:prstGeom prst="rect">
            <a:avLst/>
          </a:prstGeom>
        </p:spPr>
      </p:pic>
      <p:sp>
        <p:nvSpPr>
          <p:cNvPr id="3" name="Text Box 5"/>
          <p:cNvSpPr txBox="1">
            <a:spLocks noChangeArrowheads="1"/>
          </p:cNvSpPr>
          <p:nvPr/>
        </p:nvSpPr>
        <p:spPr bwMode="auto">
          <a:xfrm>
            <a:off x="1593056" y="181344"/>
            <a:ext cx="5954508" cy="4924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defTabSz="914305">
              <a:spcBef>
                <a:spcPct val="30000"/>
              </a:spcBef>
            </a:pPr>
            <a:r>
              <a:rPr lang="en-US" sz="3200" b="1" dirty="0">
                <a:solidFill>
                  <a:srgbClr val="0000FF"/>
                </a:solidFill>
                <a:latin typeface="Arial" charset="0"/>
              </a:rPr>
              <a:t>Intensity Comparison</a:t>
            </a:r>
          </a:p>
        </p:txBody>
      </p:sp>
      <p:sp>
        <p:nvSpPr>
          <p:cNvPr id="2" name="TextBox 1"/>
          <p:cNvSpPr txBox="1"/>
          <p:nvPr/>
        </p:nvSpPr>
        <p:spPr>
          <a:xfrm>
            <a:off x="2819400" y="1145290"/>
            <a:ext cx="3505200" cy="369332"/>
          </a:xfrm>
          <a:prstGeom prst="rect">
            <a:avLst/>
          </a:prstGeom>
          <a:noFill/>
        </p:spPr>
        <p:txBody>
          <a:bodyPr wrap="square" lIns="91430" tIns="45715" rIns="91430" bIns="45715" rtlCol="0">
            <a:spAutoFit/>
          </a:bodyPr>
          <a:lstStyle/>
          <a:p>
            <a:pPr defTabSz="914305"/>
            <a:r>
              <a:rPr lang="en-US" b="1" dirty="0">
                <a:solidFill>
                  <a:prstClr val="black"/>
                </a:solidFill>
              </a:rPr>
              <a:t>Comparison of PBL schemes</a:t>
            </a:r>
          </a:p>
        </p:txBody>
      </p:sp>
    </p:spTree>
    <p:extLst>
      <p:ext uri="{BB962C8B-B14F-4D97-AF65-F5344CB8AC3E}">
        <p14:creationId xmlns:p14="http://schemas.microsoft.com/office/powerpoint/2010/main" val="19938729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1"/>
          <p:cNvGrpSpPr/>
          <p:nvPr/>
        </p:nvGrpSpPr>
        <p:grpSpPr>
          <a:xfrm>
            <a:off x="257593" y="1228266"/>
            <a:ext cx="8682229" cy="4806140"/>
            <a:chOff x="189055" y="1063319"/>
            <a:chExt cx="8682229" cy="480614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055" y="1488079"/>
              <a:ext cx="4571699" cy="342877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5404" y="1488080"/>
              <a:ext cx="4571697" cy="3428773"/>
            </a:xfrm>
            <a:prstGeom prst="rect">
              <a:avLst/>
            </a:prstGeom>
          </p:spPr>
        </p:pic>
        <p:sp>
          <p:nvSpPr>
            <p:cNvPr id="4" name="TextBox 3"/>
            <p:cNvSpPr txBox="1"/>
            <p:nvPr/>
          </p:nvSpPr>
          <p:spPr>
            <a:xfrm>
              <a:off x="358700" y="5407794"/>
              <a:ext cx="8512584" cy="461665"/>
            </a:xfrm>
            <a:prstGeom prst="rect">
              <a:avLst/>
            </a:prstGeom>
            <a:gradFill flip="none" rotWithShape="1">
              <a:gsLst>
                <a:gs pos="0">
                  <a:srgbClr val="FFFF00">
                    <a:tint val="66000"/>
                    <a:satMod val="160000"/>
                    <a:alpha val="0"/>
                  </a:srgbClr>
                </a:gs>
                <a:gs pos="50000">
                  <a:srgbClr val="FFFF00">
                    <a:tint val="44500"/>
                    <a:satMod val="160000"/>
                  </a:srgbClr>
                </a:gs>
                <a:gs pos="100000">
                  <a:srgbClr val="FFFF00">
                    <a:tint val="23500"/>
                    <a:satMod val="160000"/>
                  </a:srgbClr>
                </a:gs>
              </a:gsLst>
              <a:lin ang="2700000" scaled="1"/>
              <a:tileRect/>
            </a:gradFill>
          </p:spPr>
          <p:txBody>
            <a:bodyPr wrap="square" rtlCol="0">
              <a:spAutoFit/>
            </a:bodyPr>
            <a:lstStyle/>
            <a:p>
              <a:pPr defTabSz="914400"/>
              <a:r>
                <a:rPr lang="en-US" sz="2400" b="1" dirty="0" smtClean="0">
                  <a:solidFill>
                    <a:prstClr val="black"/>
                  </a:solidFill>
                </a:rPr>
                <a:t>Asymmetric </a:t>
              </a:r>
              <a:r>
                <a:rPr lang="en-US" sz="2400" b="1" dirty="0">
                  <a:solidFill>
                    <a:prstClr val="black"/>
                  </a:solidFill>
                </a:rPr>
                <a:t>t</a:t>
              </a:r>
              <a:r>
                <a:rPr lang="en-US" sz="2400" b="1" dirty="0" smtClean="0">
                  <a:solidFill>
                    <a:prstClr val="black"/>
                  </a:solidFill>
                </a:rPr>
                <a:t>angential </a:t>
              </a:r>
              <a:r>
                <a:rPr lang="en-US" sz="2400" b="1" dirty="0">
                  <a:solidFill>
                    <a:prstClr val="black"/>
                  </a:solidFill>
                </a:rPr>
                <a:t>w</a:t>
              </a:r>
              <a:r>
                <a:rPr lang="en-US" sz="2400" b="1" dirty="0" smtClean="0">
                  <a:solidFill>
                    <a:prstClr val="black"/>
                  </a:solidFill>
                </a:rPr>
                <a:t>ind speed and TC secondary circulations</a:t>
              </a:r>
              <a:endParaRPr lang="en-US" sz="2400" b="1" dirty="0">
                <a:solidFill>
                  <a:prstClr val="black"/>
                </a:solidFill>
              </a:endParaRPr>
            </a:p>
          </p:txBody>
        </p:sp>
        <p:sp>
          <p:nvSpPr>
            <p:cNvPr id="7" name="TextBox 6"/>
            <p:cNvSpPr txBox="1"/>
            <p:nvPr/>
          </p:nvSpPr>
          <p:spPr>
            <a:xfrm>
              <a:off x="6616625" y="3509173"/>
              <a:ext cx="1009650" cy="369332"/>
            </a:xfrm>
            <a:prstGeom prst="rect">
              <a:avLst/>
            </a:prstGeom>
            <a:noFill/>
          </p:spPr>
          <p:txBody>
            <a:bodyPr wrap="square" rtlCol="0">
              <a:spAutoFit/>
            </a:bodyPr>
            <a:lstStyle/>
            <a:p>
              <a:pPr defTabSz="914400"/>
              <a:r>
                <a:rPr lang="en-US" b="1" dirty="0">
                  <a:solidFill>
                    <a:prstClr val="white"/>
                  </a:solidFill>
                </a:rPr>
                <a:t>I</a:t>
              </a:r>
              <a:r>
                <a:rPr lang="en-US" b="1" dirty="0" smtClean="0">
                  <a:solidFill>
                    <a:prstClr val="white"/>
                  </a:solidFill>
                </a:rPr>
                <a:t>nflow </a:t>
              </a:r>
              <a:endParaRPr lang="en-US" b="1" dirty="0">
                <a:solidFill>
                  <a:prstClr val="white"/>
                </a:solidFill>
              </a:endParaRPr>
            </a:p>
          </p:txBody>
        </p:sp>
        <p:sp>
          <p:nvSpPr>
            <p:cNvPr id="8" name="Right Arrow 7"/>
            <p:cNvSpPr/>
            <p:nvPr/>
          </p:nvSpPr>
          <p:spPr>
            <a:xfrm rot="10800000">
              <a:off x="6711875" y="3879539"/>
              <a:ext cx="685800" cy="45719"/>
            </a:xfrm>
            <a:prstGeom prst="rightArrow">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 name="Right Arrow 8"/>
            <p:cNvSpPr/>
            <p:nvPr/>
          </p:nvSpPr>
          <p:spPr>
            <a:xfrm>
              <a:off x="5010075" y="3879539"/>
              <a:ext cx="685800" cy="45719"/>
            </a:xfrm>
            <a:prstGeom prst="rightArrow">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Right Arrow 9"/>
            <p:cNvSpPr/>
            <p:nvPr/>
          </p:nvSpPr>
          <p:spPr>
            <a:xfrm rot="10800000">
              <a:off x="4907230" y="2813786"/>
              <a:ext cx="685800" cy="45719"/>
            </a:xfrm>
            <a:prstGeom prst="rightArrow">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1" name="Right Arrow 10"/>
            <p:cNvSpPr/>
            <p:nvPr/>
          </p:nvSpPr>
          <p:spPr>
            <a:xfrm>
              <a:off x="6362625" y="2844910"/>
              <a:ext cx="425450" cy="45719"/>
            </a:xfrm>
            <a:prstGeom prst="rightArrow">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 name="TextBox 11"/>
            <p:cNvSpPr txBox="1"/>
            <p:nvPr/>
          </p:nvSpPr>
          <p:spPr>
            <a:xfrm>
              <a:off x="4924350" y="3488205"/>
              <a:ext cx="1009650" cy="369332"/>
            </a:xfrm>
            <a:prstGeom prst="rect">
              <a:avLst/>
            </a:prstGeom>
            <a:noFill/>
          </p:spPr>
          <p:txBody>
            <a:bodyPr wrap="square" rtlCol="0">
              <a:spAutoFit/>
            </a:bodyPr>
            <a:lstStyle/>
            <a:p>
              <a:pPr defTabSz="914400"/>
              <a:r>
                <a:rPr lang="en-US" b="1" dirty="0">
                  <a:solidFill>
                    <a:prstClr val="white"/>
                  </a:solidFill>
                </a:rPr>
                <a:t>I</a:t>
              </a:r>
              <a:r>
                <a:rPr lang="en-US" b="1" dirty="0" smtClean="0">
                  <a:solidFill>
                    <a:prstClr val="white"/>
                  </a:solidFill>
                </a:rPr>
                <a:t>nflow </a:t>
              </a:r>
              <a:endParaRPr lang="en-US" b="1" dirty="0">
                <a:solidFill>
                  <a:prstClr val="white"/>
                </a:solidFill>
              </a:endParaRPr>
            </a:p>
          </p:txBody>
        </p:sp>
        <p:sp>
          <p:nvSpPr>
            <p:cNvPr id="13" name="TextBox 12"/>
            <p:cNvSpPr txBox="1"/>
            <p:nvPr/>
          </p:nvSpPr>
          <p:spPr>
            <a:xfrm>
              <a:off x="4751655" y="2413705"/>
              <a:ext cx="1009650" cy="369332"/>
            </a:xfrm>
            <a:prstGeom prst="rect">
              <a:avLst/>
            </a:prstGeom>
            <a:noFill/>
          </p:spPr>
          <p:txBody>
            <a:bodyPr wrap="square" rtlCol="0">
              <a:spAutoFit/>
            </a:bodyPr>
            <a:lstStyle/>
            <a:p>
              <a:pPr defTabSz="914400"/>
              <a:r>
                <a:rPr lang="en-US" b="1" dirty="0" smtClean="0">
                  <a:solidFill>
                    <a:prstClr val="black"/>
                  </a:solidFill>
                </a:rPr>
                <a:t>outflow </a:t>
              </a:r>
              <a:endParaRPr lang="en-US" b="1" dirty="0">
                <a:solidFill>
                  <a:prstClr val="black"/>
                </a:solidFill>
              </a:endParaRPr>
            </a:p>
          </p:txBody>
        </p:sp>
        <p:sp>
          <p:nvSpPr>
            <p:cNvPr id="14" name="TextBox 13"/>
            <p:cNvSpPr txBox="1"/>
            <p:nvPr/>
          </p:nvSpPr>
          <p:spPr>
            <a:xfrm>
              <a:off x="6283250" y="2467314"/>
              <a:ext cx="1009650" cy="369332"/>
            </a:xfrm>
            <a:prstGeom prst="rect">
              <a:avLst/>
            </a:prstGeom>
            <a:noFill/>
          </p:spPr>
          <p:txBody>
            <a:bodyPr wrap="square" rtlCol="0">
              <a:spAutoFit/>
            </a:bodyPr>
            <a:lstStyle/>
            <a:p>
              <a:pPr defTabSz="914400"/>
              <a:r>
                <a:rPr lang="en-US" b="1" dirty="0" smtClean="0">
                  <a:solidFill>
                    <a:prstClr val="black"/>
                  </a:solidFill>
                </a:rPr>
                <a:t>outflow </a:t>
              </a:r>
              <a:endParaRPr lang="en-US" b="1" dirty="0">
                <a:solidFill>
                  <a:prstClr val="black"/>
                </a:solidFill>
              </a:endParaRPr>
            </a:p>
          </p:txBody>
        </p:sp>
        <p:sp>
          <p:nvSpPr>
            <p:cNvPr id="15" name="TextBox 14"/>
            <p:cNvSpPr txBox="1"/>
            <p:nvPr/>
          </p:nvSpPr>
          <p:spPr>
            <a:xfrm>
              <a:off x="4658102" y="1095585"/>
              <a:ext cx="3415848" cy="369332"/>
            </a:xfrm>
            <a:prstGeom prst="rect">
              <a:avLst/>
            </a:prstGeom>
            <a:noFill/>
          </p:spPr>
          <p:txBody>
            <a:bodyPr wrap="square" rtlCol="0">
              <a:spAutoFit/>
            </a:bodyPr>
            <a:lstStyle/>
            <a:p>
              <a:pPr defTabSz="914400"/>
              <a:r>
                <a:rPr lang="en-US" b="1" dirty="0" smtClean="0">
                  <a:solidFill>
                    <a:prstClr val="black"/>
                  </a:solidFill>
                </a:rPr>
                <a:t>Storm relative Radial </a:t>
              </a:r>
              <a:r>
                <a:rPr lang="en-US" b="1" dirty="0">
                  <a:solidFill>
                    <a:prstClr val="black"/>
                  </a:solidFill>
                </a:rPr>
                <a:t>w</a:t>
              </a:r>
              <a:r>
                <a:rPr lang="en-US" b="1" dirty="0" smtClean="0">
                  <a:solidFill>
                    <a:prstClr val="black"/>
                  </a:solidFill>
                </a:rPr>
                <a:t>ind speed</a:t>
              </a:r>
              <a:endParaRPr lang="en-US" b="1" dirty="0">
                <a:solidFill>
                  <a:prstClr val="black"/>
                </a:solidFill>
              </a:endParaRPr>
            </a:p>
          </p:txBody>
        </p:sp>
        <p:sp>
          <p:nvSpPr>
            <p:cNvPr id="16" name="TextBox 15"/>
            <p:cNvSpPr txBox="1"/>
            <p:nvPr/>
          </p:nvSpPr>
          <p:spPr>
            <a:xfrm>
              <a:off x="3689684" y="4527673"/>
              <a:ext cx="831440" cy="369332"/>
            </a:xfrm>
            <a:prstGeom prst="rect">
              <a:avLst/>
            </a:prstGeom>
            <a:noFill/>
          </p:spPr>
          <p:txBody>
            <a:bodyPr wrap="square" rtlCol="0">
              <a:spAutoFit/>
            </a:bodyPr>
            <a:lstStyle/>
            <a:p>
              <a:pPr defTabSz="914400"/>
              <a:r>
                <a:rPr lang="en-US" b="1" dirty="0" smtClean="0">
                  <a:solidFill>
                    <a:prstClr val="black"/>
                  </a:solidFill>
                </a:rPr>
                <a:t>South</a:t>
              </a:r>
              <a:endParaRPr lang="en-US" b="1" dirty="0">
                <a:solidFill>
                  <a:prstClr val="black"/>
                </a:solidFill>
              </a:endParaRPr>
            </a:p>
          </p:txBody>
        </p:sp>
        <p:sp>
          <p:nvSpPr>
            <p:cNvPr id="17" name="TextBox 16"/>
            <p:cNvSpPr txBox="1"/>
            <p:nvPr/>
          </p:nvSpPr>
          <p:spPr>
            <a:xfrm>
              <a:off x="7292900" y="2873820"/>
              <a:ext cx="1562100" cy="923330"/>
            </a:xfrm>
            <a:prstGeom prst="rect">
              <a:avLst/>
            </a:prstGeom>
            <a:noFill/>
          </p:spPr>
          <p:txBody>
            <a:bodyPr wrap="square" rtlCol="0">
              <a:spAutoFit/>
            </a:bodyPr>
            <a:lstStyle/>
            <a:p>
              <a:pPr defTabSz="914400"/>
              <a:r>
                <a:rPr lang="en-US" b="1" dirty="0" smtClean="0">
                  <a:solidFill>
                    <a:prstClr val="black"/>
                  </a:solidFill>
                </a:rPr>
                <a:t>Deep inflow layer on the south side</a:t>
              </a:r>
              <a:endParaRPr lang="en-US" b="1" dirty="0">
                <a:solidFill>
                  <a:prstClr val="black"/>
                </a:solidFill>
              </a:endParaRPr>
            </a:p>
          </p:txBody>
        </p:sp>
        <p:sp>
          <p:nvSpPr>
            <p:cNvPr id="18" name="TextBox 17"/>
            <p:cNvSpPr txBox="1"/>
            <p:nvPr/>
          </p:nvSpPr>
          <p:spPr>
            <a:xfrm>
              <a:off x="358700" y="4477631"/>
              <a:ext cx="1121184" cy="369332"/>
            </a:xfrm>
            <a:prstGeom prst="rect">
              <a:avLst/>
            </a:prstGeom>
            <a:noFill/>
          </p:spPr>
          <p:txBody>
            <a:bodyPr wrap="square" rtlCol="0">
              <a:spAutoFit/>
            </a:bodyPr>
            <a:lstStyle/>
            <a:p>
              <a:pPr defTabSz="914400"/>
              <a:r>
                <a:rPr lang="en-US" b="1" dirty="0" smtClean="0">
                  <a:solidFill>
                    <a:prstClr val="black"/>
                  </a:solidFill>
                </a:rPr>
                <a:t>North</a:t>
              </a:r>
              <a:endParaRPr lang="en-US" b="1" dirty="0">
                <a:solidFill>
                  <a:prstClr val="black"/>
                </a:solidFill>
              </a:endParaRPr>
            </a:p>
          </p:txBody>
        </p:sp>
        <p:sp>
          <p:nvSpPr>
            <p:cNvPr id="19" name="TextBox 18"/>
            <p:cNvSpPr txBox="1"/>
            <p:nvPr/>
          </p:nvSpPr>
          <p:spPr>
            <a:xfrm>
              <a:off x="434900" y="1063319"/>
              <a:ext cx="3962400" cy="369332"/>
            </a:xfrm>
            <a:prstGeom prst="rect">
              <a:avLst/>
            </a:prstGeom>
            <a:noFill/>
          </p:spPr>
          <p:txBody>
            <a:bodyPr wrap="square" rtlCol="0">
              <a:spAutoFit/>
            </a:bodyPr>
            <a:lstStyle/>
            <a:p>
              <a:pPr defTabSz="914400"/>
              <a:r>
                <a:rPr lang="en-US" b="1" dirty="0" smtClean="0">
                  <a:solidFill>
                    <a:prstClr val="black"/>
                  </a:solidFill>
                </a:rPr>
                <a:t>Storm relative tangential </a:t>
              </a:r>
              <a:r>
                <a:rPr lang="en-US" b="1" dirty="0">
                  <a:solidFill>
                    <a:prstClr val="black"/>
                  </a:solidFill>
                </a:rPr>
                <a:t>w</a:t>
              </a:r>
              <a:r>
                <a:rPr lang="en-US" b="1" dirty="0" smtClean="0">
                  <a:solidFill>
                    <a:prstClr val="black"/>
                  </a:solidFill>
                </a:rPr>
                <a:t>ind speed</a:t>
              </a:r>
              <a:endParaRPr lang="en-US" b="1" dirty="0">
                <a:solidFill>
                  <a:prstClr val="black"/>
                </a:solidFill>
              </a:endParaRPr>
            </a:p>
          </p:txBody>
        </p:sp>
      </p:grpSp>
      <p:sp>
        <p:nvSpPr>
          <p:cNvPr id="20" name="Rectangle 19"/>
          <p:cNvSpPr/>
          <p:nvPr/>
        </p:nvSpPr>
        <p:spPr>
          <a:xfrm>
            <a:off x="1504950" y="330200"/>
            <a:ext cx="5856488" cy="830997"/>
          </a:xfrm>
          <a:prstGeom prst="rect">
            <a:avLst/>
          </a:prstGeom>
        </p:spPr>
        <p:txBody>
          <a:bodyPr wrap="square">
            <a:spAutoFit/>
          </a:bodyPr>
          <a:lstStyle/>
          <a:p>
            <a:pPr algn="ctr" defTabSz="914305"/>
            <a:r>
              <a:rPr lang="en-US" sz="2400" b="1" dirty="0" smtClean="0">
                <a:solidFill>
                  <a:srgbClr val="0000FF"/>
                </a:solidFill>
              </a:rPr>
              <a:t>ITOP </a:t>
            </a:r>
            <a:r>
              <a:rPr lang="en-US" sz="2400" b="1" dirty="0" err="1" smtClean="0">
                <a:solidFill>
                  <a:srgbClr val="0000FF"/>
                </a:solidFill>
              </a:rPr>
              <a:t>Dropsonde</a:t>
            </a:r>
            <a:r>
              <a:rPr lang="en-US" sz="2400" b="1" dirty="0" smtClean="0">
                <a:solidFill>
                  <a:srgbClr val="0000FF"/>
                </a:solidFill>
              </a:rPr>
              <a:t> Analysis</a:t>
            </a:r>
          </a:p>
          <a:p>
            <a:pPr algn="ctr" defTabSz="914305"/>
            <a:r>
              <a:rPr lang="en-US" sz="2400" b="1" dirty="0" smtClean="0">
                <a:solidFill>
                  <a:srgbClr val="0000FF"/>
                </a:solidFill>
              </a:rPr>
              <a:t>Near </a:t>
            </a:r>
            <a:r>
              <a:rPr lang="en-US" sz="2400" b="1" dirty="0" err="1" smtClean="0">
                <a:solidFill>
                  <a:srgbClr val="0000FF"/>
                </a:solidFill>
              </a:rPr>
              <a:t>Fanapi</a:t>
            </a:r>
            <a:r>
              <a:rPr lang="en-US" sz="2400" b="1" dirty="0" smtClean="0">
                <a:solidFill>
                  <a:srgbClr val="0000FF"/>
                </a:solidFill>
              </a:rPr>
              <a:t> Eye</a:t>
            </a:r>
            <a:endParaRPr lang="en-US" sz="2400" b="1" dirty="0">
              <a:solidFill>
                <a:srgbClr val="0000FF"/>
              </a:solidFill>
            </a:endParaRPr>
          </a:p>
        </p:txBody>
      </p:sp>
    </p:spTree>
    <p:extLst>
      <p:ext uri="{BB962C8B-B14F-4D97-AF65-F5344CB8AC3E}">
        <p14:creationId xmlns:p14="http://schemas.microsoft.com/office/powerpoint/2010/main" val="17283859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TextBox 4"/>
          <p:cNvSpPr txBox="1">
            <a:spLocks noChangeArrowheads="1"/>
          </p:cNvSpPr>
          <p:nvPr/>
        </p:nvSpPr>
        <p:spPr bwMode="auto">
          <a:xfrm>
            <a:off x="1303339" y="723901"/>
            <a:ext cx="7122242" cy="461655"/>
          </a:xfrm>
          <a:prstGeom prst="rect">
            <a:avLst/>
          </a:prstGeom>
          <a:noFill/>
          <a:ln w="9525">
            <a:noFill/>
            <a:miter lim="800000"/>
            <a:headEnd/>
            <a:tailEnd/>
          </a:ln>
        </p:spPr>
        <p:txBody>
          <a:bodyPr wrap="square" lIns="91430" tIns="45715" rIns="91430" bIns="45715">
            <a:prstTxWarp prst="textNoShape">
              <a:avLst/>
            </a:prstTxWarp>
            <a:spAutoFit/>
          </a:bodyPr>
          <a:lstStyle/>
          <a:p>
            <a:pPr defTabSz="914305" eaLnBrk="0" fontAlgn="base" hangingPunct="0">
              <a:spcBef>
                <a:spcPct val="0"/>
              </a:spcBef>
              <a:spcAft>
                <a:spcPct val="0"/>
              </a:spcAft>
            </a:pPr>
            <a:r>
              <a:rPr lang="en-US" sz="2400" b="1" dirty="0" smtClean="0">
                <a:solidFill>
                  <a:srgbClr val="000000"/>
                </a:solidFill>
                <a:ea typeface="MS PGothic" pitchFamily="32" charset="0"/>
                <a:cs typeface="MS PGothic" pitchFamily="32" charset="0"/>
              </a:rPr>
              <a:t>CWRF forecast of tangential and radial winds in </a:t>
            </a:r>
            <a:r>
              <a:rPr lang="en-US" sz="2400" b="1" dirty="0" err="1" smtClean="0">
                <a:solidFill>
                  <a:srgbClr val="000000"/>
                </a:solidFill>
                <a:ea typeface="MS PGothic" pitchFamily="32" charset="0"/>
                <a:cs typeface="MS PGothic" pitchFamily="32" charset="0"/>
              </a:rPr>
              <a:t>Fanapi</a:t>
            </a:r>
            <a:endParaRPr lang="en-US" sz="2400" b="1" dirty="0">
              <a:solidFill>
                <a:srgbClr val="000000"/>
              </a:solidFill>
              <a:ea typeface="MS PGothic" pitchFamily="32" charset="0"/>
              <a:cs typeface="MS PGothic" pitchFamily="32" charset="0"/>
            </a:endParaRPr>
          </a:p>
        </p:txBody>
      </p:sp>
      <p:pic>
        <p:nvPicPr>
          <p:cNvPr id="7" name="Picture 6"/>
          <p:cNvPicPr>
            <a:picLocks noChangeAspect="1"/>
          </p:cNvPicPr>
          <p:nvPr/>
        </p:nvPicPr>
        <p:blipFill>
          <a:blip r:embed="rId2"/>
          <a:srcRect r="7593"/>
          <a:stretch>
            <a:fillRect/>
          </a:stretch>
        </p:blipFill>
        <p:spPr>
          <a:xfrm>
            <a:off x="4404360" y="1706564"/>
            <a:ext cx="4701540" cy="3657600"/>
          </a:xfrm>
          <a:prstGeom prst="rect">
            <a:avLst/>
          </a:prstGeom>
        </p:spPr>
      </p:pic>
      <p:pic>
        <p:nvPicPr>
          <p:cNvPr id="8" name="Picture 7"/>
          <p:cNvPicPr>
            <a:picLocks noChangeAspect="1"/>
          </p:cNvPicPr>
          <p:nvPr/>
        </p:nvPicPr>
        <p:blipFill>
          <a:blip r:embed="rId3"/>
          <a:srcRect l="5874" r="8710"/>
          <a:stretch>
            <a:fillRect/>
          </a:stretch>
        </p:blipFill>
        <p:spPr>
          <a:xfrm>
            <a:off x="63500" y="1706564"/>
            <a:ext cx="4381500" cy="3657600"/>
          </a:xfrm>
          <a:prstGeom prst="rect">
            <a:avLst/>
          </a:prstGeom>
        </p:spPr>
      </p:pic>
      <p:cxnSp>
        <p:nvCxnSpPr>
          <p:cNvPr id="10" name="Straight Arrow Connector 9"/>
          <p:cNvCxnSpPr/>
          <p:nvPr/>
        </p:nvCxnSpPr>
        <p:spPr>
          <a:xfrm>
            <a:off x="5600700" y="4597400"/>
            <a:ext cx="736600" cy="127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0800000">
            <a:off x="7137400" y="4595812"/>
            <a:ext cx="6604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769099" y="2946400"/>
            <a:ext cx="736600" cy="127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0800000">
            <a:off x="5461000" y="2959100"/>
            <a:ext cx="6604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474" y="1564481"/>
            <a:ext cx="6105223" cy="4578917"/>
          </a:xfrm>
          <a:prstGeom prst="rect">
            <a:avLst/>
          </a:prstGeom>
        </p:spPr>
      </p:pic>
      <p:sp>
        <p:nvSpPr>
          <p:cNvPr id="5" name="TextBox 4"/>
          <p:cNvSpPr txBox="1"/>
          <p:nvPr/>
        </p:nvSpPr>
        <p:spPr>
          <a:xfrm>
            <a:off x="1687308" y="2232"/>
            <a:ext cx="5791200" cy="1077208"/>
          </a:xfrm>
          <a:prstGeom prst="rect">
            <a:avLst/>
          </a:prstGeom>
          <a:noFill/>
        </p:spPr>
        <p:txBody>
          <a:bodyPr wrap="square" lIns="91430" tIns="45715" rIns="91430" bIns="45715" rtlCol="0">
            <a:spAutoFit/>
          </a:bodyPr>
          <a:lstStyle/>
          <a:p>
            <a:pPr algn="ctr" defTabSz="914305"/>
            <a:r>
              <a:rPr lang="en-US" sz="3200" b="1" dirty="0">
                <a:solidFill>
                  <a:srgbClr val="0000FF"/>
                </a:solidFill>
              </a:rPr>
              <a:t>ITOP </a:t>
            </a:r>
            <a:r>
              <a:rPr lang="en-US" sz="3200" b="1" dirty="0" err="1">
                <a:solidFill>
                  <a:srgbClr val="0000FF"/>
                </a:solidFill>
              </a:rPr>
              <a:t>Dropsonde</a:t>
            </a:r>
            <a:r>
              <a:rPr lang="en-US" sz="3200" b="1" dirty="0">
                <a:solidFill>
                  <a:srgbClr val="0000FF"/>
                </a:solidFill>
              </a:rPr>
              <a:t> Analysis</a:t>
            </a:r>
          </a:p>
          <a:p>
            <a:pPr algn="ctr" defTabSz="914305"/>
            <a:r>
              <a:rPr lang="en-US" sz="3200" b="1" dirty="0">
                <a:solidFill>
                  <a:srgbClr val="0000FF"/>
                </a:solidFill>
              </a:rPr>
              <a:t>Near </a:t>
            </a:r>
            <a:r>
              <a:rPr lang="en-US" sz="3200" b="1" dirty="0" err="1">
                <a:solidFill>
                  <a:srgbClr val="0000FF"/>
                </a:solidFill>
              </a:rPr>
              <a:t>Fanapi</a:t>
            </a:r>
            <a:r>
              <a:rPr lang="en-US" sz="3200" b="1" dirty="0">
                <a:solidFill>
                  <a:srgbClr val="0000FF"/>
                </a:solidFill>
              </a:rPr>
              <a:t> Eye</a:t>
            </a:r>
          </a:p>
        </p:txBody>
      </p:sp>
      <p:sp>
        <p:nvSpPr>
          <p:cNvPr id="6" name="TextBox 5"/>
          <p:cNvSpPr txBox="1"/>
          <p:nvPr/>
        </p:nvSpPr>
        <p:spPr>
          <a:xfrm>
            <a:off x="4582908" y="4276725"/>
            <a:ext cx="1228725" cy="369332"/>
          </a:xfrm>
          <a:prstGeom prst="rect">
            <a:avLst/>
          </a:prstGeom>
          <a:noFill/>
        </p:spPr>
        <p:txBody>
          <a:bodyPr wrap="square" rtlCol="0">
            <a:spAutoFit/>
          </a:bodyPr>
          <a:lstStyle/>
          <a:p>
            <a:r>
              <a:rPr lang="en-US" dirty="0" smtClean="0"/>
              <a:t>uncoupled</a:t>
            </a:r>
            <a:endParaRPr lang="en-US" dirty="0"/>
          </a:p>
        </p:txBody>
      </p:sp>
      <p:sp>
        <p:nvSpPr>
          <p:cNvPr id="7" name="TextBox 6"/>
          <p:cNvSpPr txBox="1"/>
          <p:nvPr/>
        </p:nvSpPr>
        <p:spPr>
          <a:xfrm>
            <a:off x="6048375" y="3669273"/>
            <a:ext cx="963725" cy="369332"/>
          </a:xfrm>
          <a:prstGeom prst="rect">
            <a:avLst/>
          </a:prstGeom>
          <a:noFill/>
        </p:spPr>
        <p:txBody>
          <a:bodyPr wrap="none" rtlCol="0">
            <a:spAutoFit/>
          </a:bodyPr>
          <a:lstStyle/>
          <a:p>
            <a:r>
              <a:rPr lang="en-US" dirty="0" smtClean="0"/>
              <a:t>Coupled</a:t>
            </a:r>
            <a:endParaRPr lang="en-US" dirty="0"/>
          </a:p>
        </p:txBody>
      </p:sp>
      <p:sp>
        <p:nvSpPr>
          <p:cNvPr id="8" name="TextBox 7"/>
          <p:cNvSpPr txBox="1"/>
          <p:nvPr/>
        </p:nvSpPr>
        <p:spPr>
          <a:xfrm>
            <a:off x="3019425" y="2965966"/>
            <a:ext cx="1438275" cy="369332"/>
          </a:xfrm>
          <a:prstGeom prst="rect">
            <a:avLst/>
          </a:prstGeom>
          <a:noFill/>
        </p:spPr>
        <p:txBody>
          <a:bodyPr wrap="square" rtlCol="0">
            <a:spAutoFit/>
          </a:bodyPr>
          <a:lstStyle/>
          <a:p>
            <a:r>
              <a:rPr lang="en-US" dirty="0" err="1" smtClean="0"/>
              <a:t>Dropsonde</a:t>
            </a:r>
            <a:endParaRPr lang="en-US" dirty="0"/>
          </a:p>
        </p:txBody>
      </p:sp>
      <p:sp>
        <p:nvSpPr>
          <p:cNvPr id="9" name="TextBox 8"/>
          <p:cNvSpPr txBox="1"/>
          <p:nvPr/>
        </p:nvSpPr>
        <p:spPr>
          <a:xfrm>
            <a:off x="3738566" y="1257448"/>
            <a:ext cx="1688683" cy="461665"/>
          </a:xfrm>
          <a:prstGeom prst="rect">
            <a:avLst/>
          </a:prstGeom>
          <a:noFill/>
        </p:spPr>
        <p:txBody>
          <a:bodyPr wrap="none" rtlCol="0">
            <a:spAutoFit/>
          </a:bodyPr>
          <a:lstStyle/>
          <a:p>
            <a:r>
              <a:rPr lang="en-US" sz="2400" dirty="0" smtClean="0"/>
              <a:t>COAMPS-TC</a:t>
            </a:r>
            <a:endParaRPr lang="en-US" sz="2400" dirty="0"/>
          </a:p>
        </p:txBody>
      </p:sp>
    </p:spTree>
    <p:extLst>
      <p:ext uri="{BB962C8B-B14F-4D97-AF65-F5344CB8AC3E}">
        <p14:creationId xmlns:p14="http://schemas.microsoft.com/office/powerpoint/2010/main" val="727020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174534" name="Text Box 6"/>
          <p:cNvSpPr txBox="1">
            <a:spLocks noChangeArrowheads="1"/>
          </p:cNvSpPr>
          <p:nvPr/>
        </p:nvSpPr>
        <p:spPr bwMode="auto">
          <a:xfrm>
            <a:off x="469901" y="441325"/>
            <a:ext cx="8229600" cy="5416858"/>
          </a:xfrm>
          <a:prstGeom prst="rect">
            <a:avLst/>
          </a:prstGeom>
          <a:noFill/>
          <a:ln w="9525">
            <a:noFill/>
            <a:miter lim="800000"/>
            <a:headEnd/>
            <a:tailEnd/>
          </a:ln>
          <a:effectLst/>
        </p:spPr>
        <p:txBody>
          <a:bodyPr lIns="91430" tIns="45715" rIns="91430" bIns="45715">
            <a:prstTxWarp prst="textNoShape">
              <a:avLst/>
            </a:prstTxWarp>
            <a:spAutoFit/>
          </a:bodyPr>
          <a:lstStyle/>
          <a:p>
            <a:pPr marL="339690" indent="-339690" defTabSz="914305" eaLnBrk="0" fontAlgn="base" hangingPunct="0">
              <a:spcBef>
                <a:spcPct val="0"/>
              </a:spcBef>
              <a:spcAft>
                <a:spcPct val="0"/>
              </a:spcAft>
              <a:defRPr/>
            </a:pPr>
            <a:r>
              <a:rPr lang="en-US" sz="2400" b="1" dirty="0">
                <a:solidFill>
                  <a:srgbClr val="CCECFF"/>
                </a:solidFill>
                <a:effectLst>
                  <a:outerShdw blurRad="38100" dist="38100" dir="2700000" algn="tl">
                    <a:srgbClr val="000000"/>
                  </a:outerShdw>
                </a:effectLst>
                <a:latin typeface="Arial" pitchFamily="-110" charset="0"/>
              </a:rPr>
              <a:t>Outline: </a:t>
            </a:r>
          </a:p>
          <a:p>
            <a:pPr marL="339690" indent="-339690" defTabSz="914305" eaLnBrk="0" fontAlgn="base" hangingPunct="0">
              <a:spcBef>
                <a:spcPct val="0"/>
              </a:spcBef>
              <a:spcAft>
                <a:spcPct val="0"/>
              </a:spcAft>
              <a:defRPr/>
            </a:pPr>
            <a:endParaRPr lang="en-US" sz="2400" b="1" dirty="0">
              <a:solidFill>
                <a:srgbClr val="CCECFF"/>
              </a:solidFill>
              <a:effectLst>
                <a:outerShdw blurRad="38100" dist="38100" dir="2700000" algn="tl">
                  <a:srgbClr val="000000"/>
                </a:outerShdw>
              </a:effectLst>
              <a:latin typeface="Arial" pitchFamily="-110" charset="0"/>
            </a:endParaRPr>
          </a:p>
          <a:p>
            <a:pPr marL="457153" indent="-457153" defTabSz="914305" eaLnBrk="0" fontAlgn="base" hangingPunct="0">
              <a:spcBef>
                <a:spcPct val="0"/>
              </a:spcBef>
              <a:spcAft>
                <a:spcPct val="0"/>
              </a:spcAft>
              <a:buFont typeface="+mj-lt"/>
              <a:buAutoNum type="arabicPeriod"/>
              <a:defRPr/>
            </a:pPr>
            <a:r>
              <a:rPr lang="en-US" sz="2400" b="1" dirty="0">
                <a:solidFill>
                  <a:srgbClr val="CCECFF"/>
                </a:solidFill>
                <a:effectLst>
                  <a:outerShdw blurRad="38100" dist="38100" dir="2700000" algn="tl">
                    <a:srgbClr val="000000"/>
                  </a:outerShdw>
                </a:effectLst>
                <a:latin typeface="Arial" pitchFamily="-110" charset="0"/>
              </a:rPr>
              <a:t>Why UNIFIED air-sea interface module?</a:t>
            </a:r>
          </a:p>
          <a:p>
            <a:pPr marL="457153" indent="-457153" defTabSz="914305" eaLnBrk="0" fontAlgn="base" hangingPunct="0">
              <a:spcBef>
                <a:spcPct val="0"/>
              </a:spcBef>
              <a:spcAft>
                <a:spcPct val="0"/>
              </a:spcAft>
              <a:buFont typeface="+mj-lt"/>
              <a:buAutoNum type="arabicPeriod"/>
              <a:defRPr/>
            </a:pPr>
            <a:endParaRPr lang="en-US" sz="2400" b="1" dirty="0">
              <a:solidFill>
                <a:srgbClr val="CCECFF"/>
              </a:solidFill>
              <a:effectLst>
                <a:outerShdw blurRad="38100" dist="38100" dir="2700000" algn="tl">
                  <a:srgbClr val="000000"/>
                </a:outerShdw>
              </a:effectLst>
              <a:latin typeface="Arial" pitchFamily="-110" charset="0"/>
            </a:endParaRPr>
          </a:p>
          <a:p>
            <a:pPr marL="457153" indent="-457153" defTabSz="914305" eaLnBrk="0" fontAlgn="base" hangingPunct="0">
              <a:spcBef>
                <a:spcPct val="0"/>
              </a:spcBef>
              <a:spcAft>
                <a:spcPct val="0"/>
              </a:spcAft>
              <a:buFont typeface="+mj-lt"/>
              <a:buAutoNum type="arabicPeriod"/>
              <a:defRPr/>
            </a:pPr>
            <a:r>
              <a:rPr lang="en-US" sz="2400" b="1" dirty="0">
                <a:solidFill>
                  <a:srgbClr val="CCECFF"/>
                </a:solidFill>
                <a:effectLst>
                  <a:outerShdw blurRad="38100" dist="38100" dir="2700000" algn="tl">
                    <a:srgbClr val="000000"/>
                  </a:outerShdw>
                </a:effectLst>
                <a:latin typeface="Arial" pitchFamily="-110" charset="0"/>
              </a:rPr>
              <a:t>Design and Implementation of the unified air-sea interface module (Tim Campbell)</a:t>
            </a:r>
          </a:p>
          <a:p>
            <a:pPr marL="457153" indent="-457153" defTabSz="914305" eaLnBrk="0" fontAlgn="base" hangingPunct="0">
              <a:spcBef>
                <a:spcPct val="0"/>
              </a:spcBef>
              <a:spcAft>
                <a:spcPct val="0"/>
              </a:spcAft>
              <a:buFont typeface="+mj-lt"/>
              <a:buAutoNum type="arabicPeriod"/>
              <a:defRPr/>
            </a:pPr>
            <a:endParaRPr lang="en-US" sz="2400" b="1" dirty="0">
              <a:solidFill>
                <a:srgbClr val="CCECFF"/>
              </a:solidFill>
              <a:effectLst>
                <a:outerShdw blurRad="38100" dist="38100" dir="2700000" algn="tl">
                  <a:srgbClr val="000000"/>
                </a:outerShdw>
              </a:effectLst>
              <a:latin typeface="Arial" pitchFamily="-110" charset="0"/>
            </a:endParaRPr>
          </a:p>
          <a:p>
            <a:pPr marL="457153" indent="-457153" defTabSz="914305" eaLnBrk="0" fontAlgn="base" hangingPunct="0">
              <a:spcBef>
                <a:spcPct val="0"/>
              </a:spcBef>
              <a:spcAft>
                <a:spcPct val="0"/>
              </a:spcAft>
              <a:buFont typeface="+mj-lt"/>
              <a:buAutoNum type="arabicPeriod"/>
              <a:defRPr/>
            </a:pPr>
            <a:r>
              <a:rPr lang="en-US" sz="2400" b="1" dirty="0">
                <a:solidFill>
                  <a:srgbClr val="CCECFF"/>
                </a:solidFill>
                <a:effectLst>
                  <a:outerShdw blurRad="38100" dist="38100" dir="2700000" algn="tl">
                    <a:srgbClr val="000000"/>
                  </a:outerShdw>
                </a:effectLst>
                <a:latin typeface="Arial" pitchFamily="-110" charset="0"/>
              </a:rPr>
              <a:t>Coupled Atmosphere-Wave-Ocean Model Forecasts of Tropical Cyclones (Sue Chen, Travis Smith)</a:t>
            </a:r>
          </a:p>
          <a:p>
            <a:pPr marL="457153" indent="-457153" defTabSz="914305" eaLnBrk="0" fontAlgn="base" hangingPunct="0">
              <a:spcBef>
                <a:spcPct val="0"/>
              </a:spcBef>
              <a:spcAft>
                <a:spcPct val="0"/>
              </a:spcAft>
              <a:buFont typeface="+mj-lt"/>
              <a:buAutoNum type="arabicPeriod"/>
              <a:defRPr/>
            </a:pPr>
            <a:endParaRPr lang="en-US" sz="2400" b="1" dirty="0">
              <a:solidFill>
                <a:srgbClr val="CCECFF"/>
              </a:solidFill>
              <a:effectLst>
                <a:outerShdw blurRad="38100" dist="38100" dir="2700000" algn="tl">
                  <a:srgbClr val="000000"/>
                </a:outerShdw>
              </a:effectLst>
              <a:latin typeface="Arial" pitchFamily="-110" charset="0"/>
            </a:endParaRPr>
          </a:p>
          <a:p>
            <a:pPr marL="457153" indent="-457153" defTabSz="914305" eaLnBrk="0" fontAlgn="base" hangingPunct="0">
              <a:spcBef>
                <a:spcPct val="0"/>
              </a:spcBef>
              <a:spcAft>
                <a:spcPct val="0"/>
              </a:spcAft>
              <a:buFont typeface="+mj-lt"/>
              <a:buAutoNum type="arabicPeriod"/>
              <a:defRPr/>
            </a:pPr>
            <a:r>
              <a:rPr lang="en-US" sz="2400" b="1" dirty="0">
                <a:solidFill>
                  <a:srgbClr val="CCECFF"/>
                </a:solidFill>
                <a:effectLst>
                  <a:outerShdw blurRad="38100" dist="38100" dir="2700000" algn="tl">
                    <a:srgbClr val="000000"/>
                  </a:outerShdw>
                </a:effectLst>
                <a:latin typeface="Arial" pitchFamily="-110" charset="0"/>
              </a:rPr>
              <a:t>Evaluation/Verification of Coupled Model Forecasts Using Coupled Air-Sea Observations</a:t>
            </a:r>
          </a:p>
          <a:p>
            <a:pPr marL="457153" indent="-457153" defTabSz="914305" eaLnBrk="0" fontAlgn="base" hangingPunct="0">
              <a:spcBef>
                <a:spcPct val="0"/>
              </a:spcBef>
              <a:spcAft>
                <a:spcPct val="0"/>
              </a:spcAft>
              <a:defRPr/>
            </a:pPr>
            <a:endParaRPr lang="en-US" sz="2400" b="1" dirty="0">
              <a:solidFill>
                <a:srgbClr val="CCECFF"/>
              </a:solidFill>
              <a:effectLst>
                <a:outerShdw blurRad="38100" dist="38100" dir="2700000" algn="tl">
                  <a:srgbClr val="000000"/>
                </a:outerShdw>
              </a:effectLst>
              <a:latin typeface="Arial" pitchFamily="-110" charset="0"/>
            </a:endParaRPr>
          </a:p>
          <a:p>
            <a:pPr marL="457153" indent="-457153" defTabSz="914305" eaLnBrk="0" fontAlgn="base" hangingPunct="0">
              <a:spcBef>
                <a:spcPct val="0"/>
              </a:spcBef>
              <a:spcAft>
                <a:spcPct val="0"/>
              </a:spcAft>
              <a:buFont typeface="+mj-lt"/>
              <a:buAutoNum type="arabicPeriod"/>
              <a:defRPr/>
            </a:pPr>
            <a:r>
              <a:rPr lang="en-US" sz="2400" b="1" dirty="0">
                <a:solidFill>
                  <a:srgbClr val="CCECFF"/>
                </a:solidFill>
                <a:effectLst>
                  <a:outerShdw blurRad="38100" dist="38100" dir="2700000" algn="tl">
                    <a:srgbClr val="000000"/>
                  </a:outerShdw>
                </a:effectLst>
                <a:latin typeface="Arial" pitchFamily="-110" charset="0"/>
              </a:rPr>
              <a:t>Summary </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371" r="12914"/>
          <a:stretch/>
        </p:blipFill>
        <p:spPr>
          <a:xfrm>
            <a:off x="551677" y="61232"/>
            <a:ext cx="3410723" cy="329156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251" r="13172" b="4165"/>
          <a:stretch/>
        </p:blipFill>
        <p:spPr>
          <a:xfrm>
            <a:off x="5162046" y="0"/>
            <a:ext cx="3448554" cy="3154474"/>
          </a:xfrm>
          <a:prstGeom prst="rect">
            <a:avLst/>
          </a:prstGeom>
        </p:spPr>
      </p:pic>
      <p:sp>
        <p:nvSpPr>
          <p:cNvPr id="2" name="TextBox 1"/>
          <p:cNvSpPr txBox="1"/>
          <p:nvPr/>
        </p:nvSpPr>
        <p:spPr>
          <a:xfrm>
            <a:off x="914400" y="333375"/>
            <a:ext cx="1962150" cy="369332"/>
          </a:xfrm>
          <a:prstGeom prst="rect">
            <a:avLst/>
          </a:prstGeom>
          <a:noFill/>
        </p:spPr>
        <p:txBody>
          <a:bodyPr wrap="square" rtlCol="0">
            <a:spAutoFit/>
          </a:bodyPr>
          <a:lstStyle/>
          <a:p>
            <a:r>
              <a:rPr lang="en-US" dirty="0" smtClean="0"/>
              <a:t>CWRF: Uncoupled</a:t>
            </a:r>
            <a:endParaRPr lang="en-US" dirty="0"/>
          </a:p>
        </p:txBody>
      </p:sp>
      <p:sp>
        <p:nvSpPr>
          <p:cNvPr id="12" name="TextBox 11"/>
          <p:cNvSpPr txBox="1"/>
          <p:nvPr/>
        </p:nvSpPr>
        <p:spPr>
          <a:xfrm>
            <a:off x="5534025" y="301109"/>
            <a:ext cx="1962150" cy="369332"/>
          </a:xfrm>
          <a:prstGeom prst="rect">
            <a:avLst/>
          </a:prstGeom>
          <a:noFill/>
        </p:spPr>
        <p:txBody>
          <a:bodyPr wrap="square" rtlCol="0">
            <a:spAutoFit/>
          </a:bodyPr>
          <a:lstStyle/>
          <a:p>
            <a:r>
              <a:rPr lang="en-US" dirty="0" smtClean="0"/>
              <a:t>CWRF: </a:t>
            </a:r>
            <a:r>
              <a:rPr lang="en-US" dirty="0"/>
              <a:t>C</a:t>
            </a:r>
            <a:r>
              <a:rPr lang="en-US" dirty="0" smtClean="0"/>
              <a:t>oupled</a:t>
            </a:r>
            <a:endParaRPr lang="en-US" dirty="0"/>
          </a:p>
        </p:txBody>
      </p:sp>
      <p:grpSp>
        <p:nvGrpSpPr>
          <p:cNvPr id="8" name="Group 7"/>
          <p:cNvGrpSpPr/>
          <p:nvPr/>
        </p:nvGrpSpPr>
        <p:grpSpPr>
          <a:xfrm>
            <a:off x="321135" y="1410549"/>
            <a:ext cx="8594265" cy="5437926"/>
            <a:chOff x="321135" y="1420074"/>
            <a:chExt cx="8594265" cy="5437926"/>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277" r="7185"/>
            <a:stretch/>
          </p:blipFill>
          <p:spPr>
            <a:xfrm>
              <a:off x="4658327" y="3048000"/>
              <a:ext cx="4257073" cy="356586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746" r="7652"/>
            <a:stretch/>
          </p:blipFill>
          <p:spPr>
            <a:xfrm>
              <a:off x="321135" y="3048000"/>
              <a:ext cx="4212571" cy="3565866"/>
            </a:xfrm>
            <a:prstGeom prst="rect">
              <a:avLst/>
            </a:prstGeom>
          </p:spPr>
        </p:pic>
        <p:sp>
          <p:nvSpPr>
            <p:cNvPr id="11" name="TextBox 10"/>
            <p:cNvSpPr txBox="1"/>
            <p:nvPr/>
          </p:nvSpPr>
          <p:spPr>
            <a:xfrm>
              <a:off x="1871991" y="6488668"/>
              <a:ext cx="4914872" cy="369332"/>
            </a:xfrm>
            <a:prstGeom prst="rect">
              <a:avLst/>
            </a:prstGeom>
            <a:solidFill>
              <a:srgbClr val="FFFF00"/>
            </a:solidFill>
            <a:ln>
              <a:solidFill>
                <a:srgbClr val="FFFF00"/>
              </a:solidFill>
            </a:ln>
          </p:spPr>
          <p:txBody>
            <a:bodyPr wrap="square" rtlCol="0">
              <a:spAutoFit/>
            </a:bodyPr>
            <a:lstStyle/>
            <a:p>
              <a:r>
                <a:rPr lang="en-US" dirty="0" smtClean="0"/>
                <a:t>PBL model has difficulty with stable stratification </a:t>
              </a:r>
              <a:endParaRPr lang="en-US" dirty="0"/>
            </a:p>
          </p:txBody>
        </p:sp>
        <p:sp>
          <p:nvSpPr>
            <p:cNvPr id="3" name="5-Point Star 2"/>
            <p:cNvSpPr/>
            <p:nvPr/>
          </p:nvSpPr>
          <p:spPr>
            <a:xfrm>
              <a:off x="2743200" y="1432832"/>
              <a:ext cx="266700" cy="314325"/>
            </a:xfrm>
            <a:prstGeom prst="star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7496175" y="1420074"/>
              <a:ext cx="266700" cy="314325"/>
            </a:xfrm>
            <a:prstGeom prst="star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0408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4230" y="1167000"/>
            <a:ext cx="6933898" cy="5028973"/>
            <a:chOff x="914702" y="609600"/>
            <a:chExt cx="7314596" cy="5562373"/>
          </a:xfrm>
        </p:grpSpPr>
        <p:grpSp>
          <p:nvGrpSpPr>
            <p:cNvPr id="5" name="Group 9"/>
            <p:cNvGrpSpPr/>
            <p:nvPr/>
          </p:nvGrpSpPr>
          <p:grpSpPr>
            <a:xfrm>
              <a:off x="914702" y="686026"/>
              <a:ext cx="7314596" cy="5485947"/>
              <a:chOff x="914702" y="686026"/>
              <a:chExt cx="7314596" cy="5485947"/>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702" y="686026"/>
                <a:ext cx="7314596" cy="5485947"/>
              </a:xfrm>
              <a:prstGeom prst="rect">
                <a:avLst/>
              </a:prstGeom>
            </p:spPr>
          </p:pic>
          <p:cxnSp>
            <p:nvCxnSpPr>
              <p:cNvPr id="8" name="Straight Arrow Connector 7"/>
              <p:cNvCxnSpPr/>
              <p:nvPr/>
            </p:nvCxnSpPr>
            <p:spPr>
              <a:xfrm flipH="1">
                <a:off x="4419600" y="3048000"/>
                <a:ext cx="3048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038600" y="4038600"/>
                <a:ext cx="1066800" cy="710295"/>
              </a:xfrm>
              <a:prstGeom prst="rect">
                <a:avLst/>
              </a:prstGeom>
              <a:noFill/>
            </p:spPr>
            <p:txBody>
              <a:bodyPr wrap="square" rtlCol="0">
                <a:spAutoFit/>
              </a:bodyPr>
              <a:lstStyle/>
              <a:p>
                <a:pPr defTabSz="914305"/>
                <a:r>
                  <a:rPr lang="en-US" dirty="0">
                    <a:solidFill>
                      <a:prstClr val="black"/>
                    </a:solidFill>
                  </a:rPr>
                  <a:t>00 UTC Sep 18</a:t>
                </a:r>
              </a:p>
            </p:txBody>
          </p:sp>
        </p:grpSp>
        <p:sp>
          <p:nvSpPr>
            <p:cNvPr id="15" name="TextBox 14"/>
            <p:cNvSpPr txBox="1"/>
            <p:nvPr/>
          </p:nvSpPr>
          <p:spPr>
            <a:xfrm>
              <a:off x="2400300" y="609600"/>
              <a:ext cx="4343400" cy="408505"/>
            </a:xfrm>
            <a:prstGeom prst="rect">
              <a:avLst/>
            </a:prstGeom>
            <a:noFill/>
          </p:spPr>
          <p:txBody>
            <a:bodyPr wrap="square" rtlCol="0">
              <a:spAutoFit/>
            </a:bodyPr>
            <a:lstStyle/>
            <a:p>
              <a:pPr defTabSz="914305"/>
              <a:r>
                <a:rPr lang="en-US" dirty="0">
                  <a:solidFill>
                    <a:prstClr val="black"/>
                  </a:solidFill>
                </a:rPr>
                <a:t>18UTC Sep 17, 2010 AXBT 307 mission</a:t>
              </a:r>
            </a:p>
          </p:txBody>
        </p:sp>
        <p:sp>
          <p:nvSpPr>
            <p:cNvPr id="2" name="Oval 1"/>
            <p:cNvSpPr/>
            <p:nvPr/>
          </p:nvSpPr>
          <p:spPr>
            <a:xfrm>
              <a:off x="4366647" y="2624077"/>
              <a:ext cx="3048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5"/>
              <a:endParaRPr lang="en-US" dirty="0">
                <a:solidFill>
                  <a:prstClr val="white"/>
                </a:solidFill>
              </a:endParaRPr>
            </a:p>
          </p:txBody>
        </p:sp>
        <p:sp>
          <p:nvSpPr>
            <p:cNvPr id="11" name="Oval 10"/>
            <p:cNvSpPr/>
            <p:nvPr/>
          </p:nvSpPr>
          <p:spPr>
            <a:xfrm>
              <a:off x="5148943" y="3276600"/>
              <a:ext cx="3048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5"/>
              <a:endParaRPr lang="en-US" dirty="0">
                <a:solidFill>
                  <a:prstClr val="white"/>
                </a:solidFill>
              </a:endParaRPr>
            </a:p>
          </p:txBody>
        </p:sp>
        <p:sp>
          <p:nvSpPr>
            <p:cNvPr id="12" name="Oval 11"/>
            <p:cNvSpPr/>
            <p:nvPr/>
          </p:nvSpPr>
          <p:spPr>
            <a:xfrm>
              <a:off x="3886200" y="2648197"/>
              <a:ext cx="3048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5"/>
              <a:endParaRPr lang="en-US" dirty="0">
                <a:solidFill>
                  <a:prstClr val="white"/>
                </a:solidFill>
              </a:endParaRPr>
            </a:p>
          </p:txBody>
        </p:sp>
      </p:grpSp>
      <p:sp>
        <p:nvSpPr>
          <p:cNvPr id="13" name="TextBox 12"/>
          <p:cNvSpPr txBox="1"/>
          <p:nvPr/>
        </p:nvSpPr>
        <p:spPr>
          <a:xfrm>
            <a:off x="1650046" y="573"/>
            <a:ext cx="5791200" cy="1077208"/>
          </a:xfrm>
          <a:prstGeom prst="rect">
            <a:avLst/>
          </a:prstGeom>
          <a:noFill/>
        </p:spPr>
        <p:txBody>
          <a:bodyPr wrap="square" lIns="91430" tIns="45715" rIns="91430" bIns="45715" rtlCol="0">
            <a:spAutoFit/>
          </a:bodyPr>
          <a:lstStyle/>
          <a:p>
            <a:pPr algn="ctr" defTabSz="914305"/>
            <a:r>
              <a:rPr lang="en-US" sz="3200" b="1" dirty="0">
                <a:solidFill>
                  <a:srgbClr val="0000FF"/>
                </a:solidFill>
              </a:rPr>
              <a:t>ITOP AXBT Analysis</a:t>
            </a:r>
          </a:p>
          <a:p>
            <a:pPr algn="ctr" defTabSz="914305"/>
            <a:r>
              <a:rPr lang="en-US" sz="3200" b="1" dirty="0">
                <a:solidFill>
                  <a:srgbClr val="0000FF"/>
                </a:solidFill>
              </a:rPr>
              <a:t>Co-located observations</a:t>
            </a:r>
          </a:p>
        </p:txBody>
      </p:sp>
    </p:spTree>
    <p:extLst>
      <p:ext uri="{BB962C8B-B14F-4D97-AF65-F5344CB8AC3E}">
        <p14:creationId xmlns:p14="http://schemas.microsoft.com/office/powerpoint/2010/main" val="18088888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1296" y="1089917"/>
            <a:ext cx="5400304" cy="3139321"/>
          </a:xfrm>
          <a:prstGeom prst="rect">
            <a:avLst/>
          </a:prstGeom>
          <a:noFill/>
        </p:spPr>
        <p:txBody>
          <a:bodyPr wrap="square" lIns="91430" tIns="45715" rIns="91430" bIns="45715" rtlCol="0">
            <a:spAutoFit/>
          </a:bodyPr>
          <a:lstStyle/>
          <a:p>
            <a:pPr defTabSz="914305"/>
            <a:r>
              <a:rPr lang="en-US" b="1" dirty="0">
                <a:solidFill>
                  <a:prstClr val="black"/>
                </a:solidFill>
              </a:rPr>
              <a:t>Cold wake 1</a:t>
            </a:r>
          </a:p>
          <a:p>
            <a:pPr defTabSz="914305"/>
            <a:r>
              <a:rPr lang="en-US" b="1" dirty="0">
                <a:solidFill>
                  <a:prstClr val="black"/>
                </a:solidFill>
              </a:rPr>
              <a:t>XBT 4 &amp; 45: (27.06-25.58)/4.7333 </a:t>
            </a:r>
            <a:r>
              <a:rPr lang="en-US" b="1" dirty="0" err="1">
                <a:solidFill>
                  <a:prstClr val="black"/>
                </a:solidFill>
              </a:rPr>
              <a:t>hr</a:t>
            </a:r>
            <a:endParaRPr lang="en-US" b="1" dirty="0">
              <a:solidFill>
                <a:prstClr val="black"/>
              </a:solidFill>
            </a:endParaRPr>
          </a:p>
          <a:p>
            <a:pPr defTabSz="914305"/>
            <a:r>
              <a:rPr lang="en-US" b="1" dirty="0">
                <a:solidFill>
                  <a:prstClr val="black"/>
                </a:solidFill>
              </a:rPr>
              <a:t>Cooling rate = </a:t>
            </a:r>
            <a:r>
              <a:rPr lang="en-US" b="1" dirty="0">
                <a:solidFill>
                  <a:srgbClr val="FF0000"/>
                </a:solidFill>
              </a:rPr>
              <a:t>8.68e</a:t>
            </a:r>
            <a:r>
              <a:rPr lang="en-US" b="1" baseline="30000" dirty="0">
                <a:solidFill>
                  <a:srgbClr val="FF0000"/>
                </a:solidFill>
              </a:rPr>
              <a:t>-5</a:t>
            </a:r>
            <a:r>
              <a:rPr lang="en-US" b="1" dirty="0">
                <a:solidFill>
                  <a:prstClr val="black"/>
                </a:solidFill>
              </a:rPr>
              <a:t>°C/s, 1.48°C total cooling</a:t>
            </a:r>
          </a:p>
          <a:p>
            <a:pPr defTabSz="914305"/>
            <a:r>
              <a:rPr lang="en-US" b="1" dirty="0">
                <a:solidFill>
                  <a:prstClr val="black"/>
                </a:solidFill>
              </a:rPr>
              <a:t>XBT 4: Sep 17, 2205 UTC</a:t>
            </a:r>
          </a:p>
          <a:p>
            <a:pPr defTabSz="914305"/>
            <a:r>
              <a:rPr lang="en-US" b="1" dirty="0">
                <a:solidFill>
                  <a:prstClr val="black"/>
                </a:solidFill>
              </a:rPr>
              <a:t>XBT 45: Sep 18, 0249 </a:t>
            </a:r>
          </a:p>
          <a:p>
            <a:pPr defTabSz="914305"/>
            <a:endParaRPr lang="en-US" b="1" dirty="0">
              <a:solidFill>
                <a:prstClr val="black"/>
              </a:solidFill>
            </a:endParaRPr>
          </a:p>
          <a:p>
            <a:pPr defTabSz="914305"/>
            <a:r>
              <a:rPr lang="en-US" b="1" dirty="0">
                <a:solidFill>
                  <a:prstClr val="black"/>
                </a:solidFill>
              </a:rPr>
              <a:t>Cold wake 2</a:t>
            </a:r>
          </a:p>
          <a:p>
            <a:pPr defTabSz="914305"/>
            <a:r>
              <a:rPr lang="en-US" b="1" dirty="0">
                <a:solidFill>
                  <a:prstClr val="black"/>
                </a:solidFill>
              </a:rPr>
              <a:t>XBT10 &amp; 29: (28.29-27.6)/2.2hr</a:t>
            </a:r>
          </a:p>
          <a:p>
            <a:pPr defTabSz="914305"/>
            <a:r>
              <a:rPr lang="en-US" b="1" dirty="0">
                <a:solidFill>
                  <a:prstClr val="black"/>
                </a:solidFill>
              </a:rPr>
              <a:t>Cooling rate =  </a:t>
            </a:r>
            <a:r>
              <a:rPr lang="en-US" b="1" dirty="0">
                <a:solidFill>
                  <a:srgbClr val="FF0000"/>
                </a:solidFill>
              </a:rPr>
              <a:t>8.7e</a:t>
            </a:r>
            <a:r>
              <a:rPr lang="en-US" b="1" baseline="30000" dirty="0">
                <a:solidFill>
                  <a:srgbClr val="FF0000"/>
                </a:solidFill>
              </a:rPr>
              <a:t>-5</a:t>
            </a:r>
            <a:r>
              <a:rPr lang="en-US" b="1" dirty="0">
                <a:solidFill>
                  <a:prstClr val="black"/>
                </a:solidFill>
              </a:rPr>
              <a:t>°C/s, 0.69°C total cooling</a:t>
            </a:r>
          </a:p>
          <a:p>
            <a:pPr defTabSz="914305"/>
            <a:r>
              <a:rPr lang="en-US" b="1" dirty="0">
                <a:solidFill>
                  <a:prstClr val="black"/>
                </a:solidFill>
              </a:rPr>
              <a:t>XBT 10: Sep 17, 2253 UTC</a:t>
            </a:r>
          </a:p>
          <a:p>
            <a:pPr defTabSz="914305"/>
            <a:r>
              <a:rPr lang="en-US" b="1" dirty="0">
                <a:solidFill>
                  <a:prstClr val="black"/>
                </a:solidFill>
              </a:rPr>
              <a:t>XBT 29: Sep 18, 0105 UTC </a:t>
            </a:r>
          </a:p>
        </p:txBody>
      </p:sp>
      <p:grpSp>
        <p:nvGrpSpPr>
          <p:cNvPr id="3" name="Group 6"/>
          <p:cNvGrpSpPr/>
          <p:nvPr/>
        </p:nvGrpSpPr>
        <p:grpSpPr>
          <a:xfrm>
            <a:off x="133598" y="1371601"/>
            <a:ext cx="3407396" cy="4996999"/>
            <a:chOff x="133597" y="1371600"/>
            <a:chExt cx="3407396" cy="4996999"/>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7775" t="5225" r="7775" b="5225"/>
            <a:stretch/>
          </p:blipFill>
          <p:spPr>
            <a:xfrm>
              <a:off x="301998" y="1371600"/>
              <a:ext cx="3238995" cy="257595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597" y="3853999"/>
              <a:ext cx="3352800" cy="2514600"/>
            </a:xfrm>
            <a:prstGeom prst="rect">
              <a:avLst/>
            </a:prstGeom>
          </p:spPr>
        </p:pic>
      </p:grpSp>
      <p:grpSp>
        <p:nvGrpSpPr>
          <p:cNvPr id="4" name="Group 5"/>
          <p:cNvGrpSpPr/>
          <p:nvPr/>
        </p:nvGrpSpPr>
        <p:grpSpPr>
          <a:xfrm>
            <a:off x="1296697" y="1828849"/>
            <a:ext cx="3283621" cy="4444987"/>
            <a:chOff x="1296697" y="1828848"/>
            <a:chExt cx="3283621" cy="4444987"/>
          </a:xfrm>
        </p:grpSpPr>
        <p:grpSp>
          <p:nvGrpSpPr>
            <p:cNvPr id="6" name="Group 2"/>
            <p:cNvGrpSpPr/>
            <p:nvPr/>
          </p:nvGrpSpPr>
          <p:grpSpPr>
            <a:xfrm>
              <a:off x="1296697" y="1828848"/>
              <a:ext cx="1916657" cy="2218869"/>
              <a:chOff x="688106" y="3657599"/>
              <a:chExt cx="1916657" cy="2218869"/>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52083" t="36020" r="34875" b="43848"/>
              <a:stretch/>
            </p:blipFill>
            <p:spPr>
              <a:xfrm>
                <a:off x="688106" y="3657599"/>
                <a:ext cx="1916657" cy="2218869"/>
              </a:xfrm>
              <a:prstGeom prst="rect">
                <a:avLst/>
              </a:prstGeom>
            </p:spPr>
          </p:pic>
          <p:sp>
            <p:nvSpPr>
              <p:cNvPr id="10" name="Oval 9"/>
              <p:cNvSpPr/>
              <p:nvPr/>
            </p:nvSpPr>
            <p:spPr>
              <a:xfrm>
                <a:off x="1371600" y="5061833"/>
                <a:ext cx="990600" cy="5911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5"/>
                <a:endParaRPr lang="en-US" dirty="0">
                  <a:solidFill>
                    <a:prstClr val="white"/>
                  </a:solidFill>
                </a:endParaRPr>
              </a:p>
            </p:txBody>
          </p:sp>
        </p:grpSp>
        <p:grpSp>
          <p:nvGrpSpPr>
            <p:cNvPr id="7" name="Group 3"/>
            <p:cNvGrpSpPr/>
            <p:nvPr/>
          </p:nvGrpSpPr>
          <p:grpSpPr>
            <a:xfrm>
              <a:off x="3333493" y="4495103"/>
              <a:ext cx="1246825" cy="1778732"/>
              <a:chOff x="7162800" y="4359148"/>
              <a:chExt cx="1246825" cy="1778732"/>
            </a:xfrm>
          </p:grpSpPr>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44915" t="34699" r="42733" b="48850"/>
              <a:stretch/>
            </p:blipFill>
            <p:spPr>
              <a:xfrm>
                <a:off x="7162800" y="4359148"/>
                <a:ext cx="1246825" cy="1778732"/>
              </a:xfrm>
              <a:prstGeom prst="rect">
                <a:avLst/>
              </a:prstGeom>
            </p:spPr>
          </p:pic>
          <p:sp>
            <p:nvSpPr>
              <p:cNvPr id="13" name="Oval 12"/>
              <p:cNvSpPr/>
              <p:nvPr/>
            </p:nvSpPr>
            <p:spPr>
              <a:xfrm>
                <a:off x="7162800" y="4495103"/>
                <a:ext cx="990600" cy="5911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5"/>
                <a:endParaRPr lang="en-US" dirty="0">
                  <a:solidFill>
                    <a:prstClr val="white"/>
                  </a:solidFill>
                </a:endParaRPr>
              </a:p>
            </p:txBody>
          </p:sp>
        </p:grpSp>
      </p:grpSp>
      <p:sp>
        <p:nvSpPr>
          <p:cNvPr id="5" name="TextBox 4"/>
          <p:cNvSpPr txBox="1"/>
          <p:nvPr/>
        </p:nvSpPr>
        <p:spPr>
          <a:xfrm>
            <a:off x="5303520" y="4495103"/>
            <a:ext cx="3657600" cy="1631206"/>
          </a:xfrm>
          <a:prstGeom prst="rect">
            <a:avLst/>
          </a:prstGeom>
          <a:gradFill flip="none" rotWithShape="1">
            <a:gsLst>
              <a:gs pos="0">
                <a:srgbClr val="FFFF00">
                  <a:tint val="66000"/>
                  <a:satMod val="160000"/>
                  <a:alpha val="0"/>
                </a:srgbClr>
              </a:gs>
              <a:gs pos="50000">
                <a:srgbClr val="FFFF00">
                  <a:tint val="44500"/>
                  <a:satMod val="160000"/>
                </a:srgbClr>
              </a:gs>
              <a:gs pos="100000">
                <a:srgbClr val="FFFF00">
                  <a:tint val="23500"/>
                  <a:satMod val="160000"/>
                </a:srgbClr>
              </a:gs>
            </a:gsLst>
            <a:lin ang="2700000" scaled="1"/>
            <a:tileRect/>
          </a:gradFill>
        </p:spPr>
        <p:txBody>
          <a:bodyPr wrap="square" lIns="91430" tIns="45715" rIns="91430" bIns="45715" rtlCol="0">
            <a:spAutoFit/>
          </a:bodyPr>
          <a:lstStyle/>
          <a:p>
            <a:pPr marL="342865" indent="-342865" defTabSz="914305">
              <a:buFont typeface="Arial" pitchFamily="34" charset="0"/>
              <a:buChar char="•"/>
            </a:pPr>
            <a:r>
              <a:rPr lang="en-US" sz="2000" b="1" dirty="0">
                <a:solidFill>
                  <a:prstClr val="black"/>
                </a:solidFill>
              </a:rPr>
              <a:t>SST cools about 0.35°C per hour</a:t>
            </a:r>
          </a:p>
          <a:p>
            <a:pPr marL="342865" indent="-342865" defTabSz="914305">
              <a:buFont typeface="Arial" pitchFamily="34" charset="0"/>
              <a:buChar char="•"/>
            </a:pPr>
            <a:r>
              <a:rPr lang="en-US" sz="2000" b="1" dirty="0">
                <a:solidFill>
                  <a:prstClr val="black"/>
                </a:solidFill>
              </a:rPr>
              <a:t>Ocean cooling rate can be used to validate the coupled model wind stress forcing </a:t>
            </a:r>
          </a:p>
        </p:txBody>
      </p:sp>
      <p:sp>
        <p:nvSpPr>
          <p:cNvPr id="12" name="TextBox 11"/>
          <p:cNvSpPr txBox="1"/>
          <p:nvPr/>
        </p:nvSpPr>
        <p:spPr>
          <a:xfrm>
            <a:off x="1687308" y="30171"/>
            <a:ext cx="5791200" cy="1077208"/>
          </a:xfrm>
          <a:prstGeom prst="rect">
            <a:avLst/>
          </a:prstGeom>
          <a:noFill/>
        </p:spPr>
        <p:txBody>
          <a:bodyPr wrap="square" lIns="91430" tIns="45715" rIns="91430" bIns="45715" rtlCol="0">
            <a:spAutoFit/>
          </a:bodyPr>
          <a:lstStyle/>
          <a:p>
            <a:pPr algn="ctr" defTabSz="914305"/>
            <a:r>
              <a:rPr lang="en-US" sz="3200" b="1" dirty="0">
                <a:solidFill>
                  <a:srgbClr val="0000FF"/>
                </a:solidFill>
              </a:rPr>
              <a:t>ITOP AXBT Analysis</a:t>
            </a:r>
          </a:p>
          <a:p>
            <a:pPr algn="ctr" defTabSz="914305"/>
            <a:r>
              <a:rPr lang="en-US" sz="3200" b="1" dirty="0">
                <a:solidFill>
                  <a:srgbClr val="0000FF"/>
                </a:solidFill>
              </a:rPr>
              <a:t>Co-located observations</a:t>
            </a:r>
          </a:p>
        </p:txBody>
      </p:sp>
    </p:spTree>
    <p:extLst>
      <p:ext uri="{BB962C8B-B14F-4D97-AF65-F5344CB8AC3E}">
        <p14:creationId xmlns:p14="http://schemas.microsoft.com/office/powerpoint/2010/main" val="65485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4"/>
                                        </p:tgtEl>
                                        <p:attrNameLst>
                                          <p:attrName>style.opacity</p:attrName>
                                        </p:attrNameLst>
                                      </p:cBhvr>
                                      <p:to>
                                        <p:strVal val="0.5"/>
                                      </p:to>
                                    </p:set>
                                    <p:animEffect filter="image" prLst="opacity: 0.5">
                                      <p:cBhvr rctx="IE">
                                        <p:cTn id="11" dur="indefinite"/>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bg/>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257886" y="193875"/>
            <a:ext cx="5954508" cy="4924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defTabSz="914305">
              <a:spcBef>
                <a:spcPct val="30000"/>
              </a:spcBef>
            </a:pPr>
            <a:r>
              <a:rPr lang="en-US" sz="3200" b="1" dirty="0">
                <a:solidFill>
                  <a:srgbClr val="0000FF"/>
                </a:solidFill>
                <a:latin typeface="Arial" charset="0"/>
              </a:rPr>
              <a:t>Summary</a:t>
            </a:r>
          </a:p>
        </p:txBody>
      </p:sp>
      <p:sp>
        <p:nvSpPr>
          <p:cNvPr id="3" name="TextBox 2"/>
          <p:cNvSpPr txBox="1"/>
          <p:nvPr/>
        </p:nvSpPr>
        <p:spPr>
          <a:xfrm>
            <a:off x="685800" y="1209900"/>
            <a:ext cx="8153400" cy="2246759"/>
          </a:xfrm>
          <a:prstGeom prst="rect">
            <a:avLst/>
          </a:prstGeom>
          <a:noFill/>
        </p:spPr>
        <p:txBody>
          <a:bodyPr wrap="square" lIns="91430" tIns="45715" rIns="91430" bIns="45715" rtlCol="0">
            <a:spAutoFit/>
          </a:bodyPr>
          <a:lstStyle/>
          <a:p>
            <a:pPr marL="285720" indent="-285720" defTabSz="914305">
              <a:buFont typeface="Arial" pitchFamily="34" charset="0"/>
              <a:buChar char="•"/>
            </a:pPr>
            <a:r>
              <a:rPr lang="en-US" sz="2000" b="1" dirty="0">
                <a:solidFill>
                  <a:prstClr val="black"/>
                </a:solidFill>
              </a:rPr>
              <a:t>Air-ocean Coupled COAMPS-TC system was demonstrated real-time in 2011 AXBT demo project in the Atlantic basin</a:t>
            </a:r>
          </a:p>
          <a:p>
            <a:pPr marL="285720" indent="-285720" defTabSz="914305">
              <a:buFont typeface="Arial" pitchFamily="34" charset="0"/>
              <a:buChar char="•"/>
            </a:pPr>
            <a:r>
              <a:rPr lang="en-US" sz="2000" b="1" dirty="0">
                <a:solidFill>
                  <a:prstClr val="black"/>
                </a:solidFill>
              </a:rPr>
              <a:t>Special AXBT observation had a small impact on the COAMPS intensity and track forecast </a:t>
            </a:r>
          </a:p>
          <a:p>
            <a:pPr marL="285720" indent="-285720" defTabSz="914305">
              <a:buFont typeface="Arial" pitchFamily="34" charset="0"/>
              <a:buChar char="•"/>
            </a:pPr>
            <a:r>
              <a:rPr lang="en-US" sz="2000" b="1" dirty="0">
                <a:solidFill>
                  <a:prstClr val="black"/>
                </a:solidFill>
              </a:rPr>
              <a:t>A series of Typhoon </a:t>
            </a:r>
            <a:r>
              <a:rPr lang="en-US" sz="2000" b="1" dirty="0" err="1">
                <a:solidFill>
                  <a:prstClr val="black"/>
                </a:solidFill>
              </a:rPr>
              <a:t>Fanapi</a:t>
            </a:r>
            <a:r>
              <a:rPr lang="en-US" sz="2000" b="1" dirty="0">
                <a:solidFill>
                  <a:prstClr val="black"/>
                </a:solidFill>
              </a:rPr>
              <a:t> sensitivity runs were conducted to diagnose the Coupled COAMPS-TC low intensity problem associated with the energy input from the ocean and atmospheric PBL mixing</a:t>
            </a:r>
          </a:p>
        </p:txBody>
      </p:sp>
      <p:sp>
        <p:nvSpPr>
          <p:cNvPr id="4" name="TextBox 3"/>
          <p:cNvSpPr txBox="1"/>
          <p:nvPr/>
        </p:nvSpPr>
        <p:spPr>
          <a:xfrm>
            <a:off x="685800" y="3581401"/>
            <a:ext cx="7848600" cy="2246759"/>
          </a:xfrm>
          <a:prstGeom prst="rect">
            <a:avLst/>
          </a:prstGeom>
          <a:noFill/>
        </p:spPr>
        <p:txBody>
          <a:bodyPr wrap="square" lIns="91430" tIns="45715" rIns="91430" bIns="45715" rtlCol="0">
            <a:spAutoFit/>
          </a:bodyPr>
          <a:lstStyle/>
          <a:p>
            <a:pPr marL="285720" indent="-285720" defTabSz="914305">
              <a:buFont typeface="Arial" pitchFamily="34" charset="0"/>
              <a:buChar char="•"/>
            </a:pPr>
            <a:r>
              <a:rPr lang="en-US" sz="2000" b="1" dirty="0">
                <a:solidFill>
                  <a:prstClr val="black"/>
                </a:solidFill>
              </a:rPr>
              <a:t>Results show we can improve the coupled COAMPS-TC intensity by using:</a:t>
            </a:r>
          </a:p>
          <a:p>
            <a:pPr marL="742873" lvl="1" indent="-285720" defTabSz="914305">
              <a:buFont typeface="Arial" pitchFamily="34" charset="0"/>
              <a:buChar char="•"/>
            </a:pPr>
            <a:r>
              <a:rPr lang="en-US" sz="2000" b="1" dirty="0">
                <a:solidFill>
                  <a:prstClr val="black"/>
                </a:solidFill>
              </a:rPr>
              <a:t>new sea spray  </a:t>
            </a:r>
          </a:p>
          <a:p>
            <a:pPr marL="742873" lvl="1" indent="-285720" defTabSz="914305">
              <a:buFont typeface="Arial" pitchFamily="34" charset="0"/>
              <a:buChar char="•"/>
            </a:pPr>
            <a:r>
              <a:rPr lang="en-US" sz="2000" b="1" dirty="0">
                <a:solidFill>
                  <a:prstClr val="black"/>
                </a:solidFill>
              </a:rPr>
              <a:t>level-off momentum drag with URI wave age-dependent drag</a:t>
            </a:r>
          </a:p>
          <a:p>
            <a:pPr marL="742873" lvl="1" indent="-285720" defTabSz="914305">
              <a:buFont typeface="Arial" pitchFamily="34" charset="0"/>
              <a:buChar char="•"/>
            </a:pPr>
            <a:r>
              <a:rPr lang="en-US" sz="2000" b="1" dirty="0">
                <a:solidFill>
                  <a:prstClr val="black"/>
                </a:solidFill>
              </a:rPr>
              <a:t>a lower value of level-off momentum drag and higher </a:t>
            </a:r>
            <a:r>
              <a:rPr lang="en-US" sz="2000" b="1" dirty="0" err="1">
                <a:solidFill>
                  <a:prstClr val="black"/>
                </a:solidFill>
              </a:rPr>
              <a:t>Ck</a:t>
            </a:r>
            <a:r>
              <a:rPr lang="en-US" sz="2000" b="1" dirty="0">
                <a:solidFill>
                  <a:prstClr val="black"/>
                </a:solidFill>
              </a:rPr>
              <a:t>/Cd ratio</a:t>
            </a:r>
          </a:p>
          <a:p>
            <a:pPr marL="742873" lvl="1" indent="-285720" defTabSz="914305">
              <a:buFont typeface="Arial" pitchFamily="34" charset="0"/>
              <a:buChar char="•"/>
            </a:pPr>
            <a:r>
              <a:rPr lang="en-US" sz="2000" b="1" dirty="0">
                <a:solidFill>
                  <a:prstClr val="black"/>
                </a:solidFill>
              </a:rPr>
              <a:t>Adjust the mixing length in the PBL</a:t>
            </a:r>
          </a:p>
          <a:p>
            <a:pPr marL="285720" indent="-285720" defTabSz="914305">
              <a:buFont typeface="Arial" pitchFamily="34" charset="0"/>
              <a:buChar char="•"/>
            </a:pPr>
            <a:endParaRPr lang="en-US" sz="2000" b="1" dirty="0">
              <a:solidFill>
                <a:prstClr val="black"/>
              </a:solidFill>
            </a:endParaRPr>
          </a:p>
        </p:txBody>
      </p:sp>
    </p:spTree>
    <p:extLst>
      <p:ext uri="{BB962C8B-B14F-4D97-AF65-F5344CB8AC3E}">
        <p14:creationId xmlns:p14="http://schemas.microsoft.com/office/powerpoint/2010/main" val="357210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mph" presetSubtype="0" grpId="1" nodeType="clickEffect">
                                  <p:stCondLst>
                                    <p:cond delay="0"/>
                                  </p:stCondLst>
                                  <p:childTnLst>
                                    <p:set>
                                      <p:cBhvr rctx="PPT">
                                        <p:cTn id="18" dur="indefinite"/>
                                        <p:tgtEl>
                                          <p:spTgt spid="3">
                                            <p:txEl>
                                              <p:pRg st="0" end="0"/>
                                            </p:txEl>
                                          </p:spTgt>
                                        </p:tgtEl>
                                        <p:attrNameLst>
                                          <p:attrName>style.opacity</p:attrName>
                                        </p:attrNameLst>
                                      </p:cBhvr>
                                      <p:to>
                                        <p:strVal val="0.5"/>
                                      </p:to>
                                    </p:set>
                                    <p:animEffect filter="image" prLst="opacity: 0.5">
                                      <p:cBhvr rctx="IE">
                                        <p:cTn id="19" dur="indefinite"/>
                                        <p:tgtEl>
                                          <p:spTgt spid="3">
                                            <p:txEl>
                                              <p:pRg st="0" end="0"/>
                                            </p:txEl>
                                          </p:spTgt>
                                        </p:tgtEl>
                                      </p:cBhvr>
                                    </p:animEffect>
                                  </p:childTnLst>
                                </p:cTn>
                              </p:par>
                              <p:par>
                                <p:cTn id="20" presetID="9" presetClass="emph" presetSubtype="0" grpId="1" nodeType="withEffect">
                                  <p:stCondLst>
                                    <p:cond delay="0"/>
                                  </p:stCondLst>
                                  <p:childTnLst>
                                    <p:set>
                                      <p:cBhvr rctx="PPT">
                                        <p:cTn id="21" dur="indefinite"/>
                                        <p:tgtEl>
                                          <p:spTgt spid="3">
                                            <p:txEl>
                                              <p:pRg st="1" end="1"/>
                                            </p:txEl>
                                          </p:spTgt>
                                        </p:tgtEl>
                                        <p:attrNameLst>
                                          <p:attrName>style.opacity</p:attrName>
                                        </p:attrNameLst>
                                      </p:cBhvr>
                                      <p:to>
                                        <p:strVal val="0.5"/>
                                      </p:to>
                                    </p:set>
                                    <p:animEffect filter="image" prLst="opacity: 0.5">
                                      <p:cBhvr rctx="IE">
                                        <p:cTn id="22" dur="indefinite"/>
                                        <p:tgtEl>
                                          <p:spTgt spid="3">
                                            <p:txEl>
                                              <p:pRg st="1" end="1"/>
                                            </p:txEl>
                                          </p:spTgt>
                                        </p:tgtEl>
                                      </p:cBhvr>
                                    </p:animEffect>
                                  </p:childTnLst>
                                </p:cTn>
                              </p:par>
                              <p:par>
                                <p:cTn id="23" presetID="9" presetClass="emph" presetSubtype="0" grpId="1" nodeType="withEffect">
                                  <p:stCondLst>
                                    <p:cond delay="0"/>
                                  </p:stCondLst>
                                  <p:childTnLst>
                                    <p:set>
                                      <p:cBhvr rctx="PPT">
                                        <p:cTn id="24" dur="indefinite"/>
                                        <p:tgtEl>
                                          <p:spTgt spid="3">
                                            <p:txEl>
                                              <p:pRg st="2" end="2"/>
                                            </p:txEl>
                                          </p:spTgt>
                                        </p:tgtEl>
                                        <p:attrNameLst>
                                          <p:attrName>style.opacity</p:attrName>
                                        </p:attrNameLst>
                                      </p:cBhvr>
                                      <p:to>
                                        <p:strVal val="0.5"/>
                                      </p:to>
                                    </p:set>
                                    <p:animEffect filter="image" prLst="opacity: 0.5">
                                      <p:cBhvr rctx="IE">
                                        <p:cTn id="25" dur="indefinite"/>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1" nodeType="clickEffect">
                                  <p:stCondLst>
                                    <p:cond delay="0"/>
                                  </p:stCondLst>
                                  <p:childTnLst>
                                    <p:set>
                                      <p:cBhvr rctx="PPT">
                                        <p:cTn id="41" dur="indefinite"/>
                                        <p:tgtEl>
                                          <p:spTgt spid="4">
                                            <p:txEl>
                                              <p:pRg st="0" end="0"/>
                                            </p:txEl>
                                          </p:spTgt>
                                        </p:tgtEl>
                                        <p:attrNameLst>
                                          <p:attrName>style.opacity</p:attrName>
                                        </p:attrNameLst>
                                      </p:cBhvr>
                                      <p:to>
                                        <p:strVal val="0.5"/>
                                      </p:to>
                                    </p:set>
                                    <p:animEffect filter="image" prLst="opacity: 0.5">
                                      <p:cBhvr rctx="IE">
                                        <p:cTn id="42" dur="indefinite"/>
                                        <p:tgtEl>
                                          <p:spTgt spid="4">
                                            <p:txEl>
                                              <p:pRg st="0" end="0"/>
                                            </p:txEl>
                                          </p:spTgt>
                                        </p:tgtEl>
                                      </p:cBhvr>
                                    </p:animEffect>
                                  </p:childTnLst>
                                </p:cTn>
                              </p:par>
                              <p:par>
                                <p:cTn id="43" presetID="9" presetClass="emph" presetSubtype="0" grpId="1" nodeType="withEffect">
                                  <p:stCondLst>
                                    <p:cond delay="0"/>
                                  </p:stCondLst>
                                  <p:childTnLst>
                                    <p:set>
                                      <p:cBhvr rctx="PPT">
                                        <p:cTn id="44" dur="indefinite"/>
                                        <p:tgtEl>
                                          <p:spTgt spid="4">
                                            <p:txEl>
                                              <p:pRg st="1" end="1"/>
                                            </p:txEl>
                                          </p:spTgt>
                                        </p:tgtEl>
                                        <p:attrNameLst>
                                          <p:attrName>style.opacity</p:attrName>
                                        </p:attrNameLst>
                                      </p:cBhvr>
                                      <p:to>
                                        <p:strVal val="0.5"/>
                                      </p:to>
                                    </p:set>
                                    <p:animEffect filter="image" prLst="opacity: 0.5">
                                      <p:cBhvr rctx="IE">
                                        <p:cTn id="45" dur="indefinite"/>
                                        <p:tgtEl>
                                          <p:spTgt spid="4">
                                            <p:txEl>
                                              <p:pRg st="1" end="1"/>
                                            </p:txEl>
                                          </p:spTgt>
                                        </p:tgtEl>
                                      </p:cBhvr>
                                    </p:animEffect>
                                  </p:childTnLst>
                                </p:cTn>
                              </p:par>
                              <p:par>
                                <p:cTn id="46" presetID="9" presetClass="emph" presetSubtype="0" grpId="1" nodeType="withEffect">
                                  <p:stCondLst>
                                    <p:cond delay="0"/>
                                  </p:stCondLst>
                                  <p:childTnLst>
                                    <p:set>
                                      <p:cBhvr rctx="PPT">
                                        <p:cTn id="47" dur="indefinite"/>
                                        <p:tgtEl>
                                          <p:spTgt spid="4">
                                            <p:txEl>
                                              <p:pRg st="2" end="2"/>
                                            </p:txEl>
                                          </p:spTgt>
                                        </p:tgtEl>
                                        <p:attrNameLst>
                                          <p:attrName>style.opacity</p:attrName>
                                        </p:attrNameLst>
                                      </p:cBhvr>
                                      <p:to>
                                        <p:strVal val="0.5"/>
                                      </p:to>
                                    </p:set>
                                    <p:animEffect filter="image" prLst="opacity: 0.5">
                                      <p:cBhvr rctx="IE">
                                        <p:cTn id="48" dur="indefinite"/>
                                        <p:tgtEl>
                                          <p:spTgt spid="4">
                                            <p:txEl>
                                              <p:pRg st="2" end="2"/>
                                            </p:txEl>
                                          </p:spTgt>
                                        </p:tgtEl>
                                      </p:cBhvr>
                                    </p:animEffect>
                                  </p:childTnLst>
                                </p:cTn>
                              </p:par>
                              <p:par>
                                <p:cTn id="49" presetID="9" presetClass="emph" presetSubtype="0" grpId="1" nodeType="withEffect">
                                  <p:stCondLst>
                                    <p:cond delay="0"/>
                                  </p:stCondLst>
                                  <p:childTnLst>
                                    <p:set>
                                      <p:cBhvr rctx="PPT">
                                        <p:cTn id="50" dur="indefinite"/>
                                        <p:tgtEl>
                                          <p:spTgt spid="4">
                                            <p:txEl>
                                              <p:pRg st="3" end="3"/>
                                            </p:txEl>
                                          </p:spTgt>
                                        </p:tgtEl>
                                        <p:attrNameLst>
                                          <p:attrName>style.opacity</p:attrName>
                                        </p:attrNameLst>
                                      </p:cBhvr>
                                      <p:to>
                                        <p:strVal val="0.5"/>
                                      </p:to>
                                    </p:set>
                                    <p:animEffect filter="image" prLst="opacity: 0.5">
                                      <p:cBhvr rctx="IE">
                                        <p:cTn id="51" dur="indefinite"/>
                                        <p:tgtEl>
                                          <p:spTgt spid="4">
                                            <p:txEl>
                                              <p:pRg st="3" end="3"/>
                                            </p:txEl>
                                          </p:spTgt>
                                        </p:tgtEl>
                                      </p:cBhvr>
                                    </p:animEffect>
                                  </p:childTnLst>
                                </p:cTn>
                              </p:par>
                              <p:par>
                                <p:cTn id="52" presetID="9" presetClass="emph" presetSubtype="0" grpId="1" nodeType="withEffect">
                                  <p:stCondLst>
                                    <p:cond delay="0"/>
                                  </p:stCondLst>
                                  <p:childTnLst>
                                    <p:set>
                                      <p:cBhvr rctx="PPT">
                                        <p:cTn id="53" dur="indefinite"/>
                                        <p:tgtEl>
                                          <p:spTgt spid="4">
                                            <p:txEl>
                                              <p:pRg st="4" end="4"/>
                                            </p:txEl>
                                          </p:spTgt>
                                        </p:tgtEl>
                                        <p:attrNameLst>
                                          <p:attrName>style.opacity</p:attrName>
                                        </p:attrNameLst>
                                      </p:cBhvr>
                                      <p:to>
                                        <p:strVal val="0.5"/>
                                      </p:to>
                                    </p:set>
                                    <p:animEffect filter="image" prLst="opacity: 0.5">
                                      <p:cBhvr rctx="IE">
                                        <p:cTn id="54" dur="indefinite"/>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allAtOnce"/>
      <p:bldP spid="4" grpId="0" build="p"/>
      <p:bldP spid="4" grpId="1"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latin typeface="Arial" pitchFamily="34" charset="0"/>
                <a:cs typeface="Arial" pitchFamily="34" charset="0"/>
              </a:rPr>
              <a:t>Ocean-Wave Coupling Overview</a:t>
            </a:r>
            <a:endParaRPr lang="en-US" sz="3600" dirty="0">
              <a:latin typeface="Arial" pitchFamily="34" charset="0"/>
              <a:cs typeface="Arial" pitchFamily="34" charset="0"/>
            </a:endParaRPr>
          </a:p>
        </p:txBody>
      </p:sp>
      <p:sp>
        <p:nvSpPr>
          <p:cNvPr id="4" name="Content Placeholder 3"/>
          <p:cNvSpPr>
            <a:spLocks noGrp="1"/>
          </p:cNvSpPr>
          <p:nvPr>
            <p:ph idx="1"/>
          </p:nvPr>
        </p:nvSpPr>
        <p:spPr>
          <a:xfrm>
            <a:off x="457200" y="1447801"/>
            <a:ext cx="8229600" cy="4525963"/>
          </a:xfrm>
        </p:spPr>
        <p:txBody>
          <a:bodyPr/>
          <a:lstStyle/>
          <a:p>
            <a:pPr>
              <a:buFont typeface="Arial" pitchFamily="34" charset="0"/>
              <a:buChar char="•"/>
            </a:pPr>
            <a:r>
              <a:rPr lang="en-US" sz="2000" dirty="0" smtClean="0">
                <a:latin typeface="Arial" pitchFamily="34" charset="0"/>
                <a:cs typeface="Arial" pitchFamily="34" charset="0"/>
              </a:rPr>
              <a:t>Hurricane Ivan (September 2004) was simulated to compare to observational data collected in the Gulf of Mexico (ADCP, wave buoy, Scanning Radar Altimeter (SRA)). Six-way air (COAMPS)/sea (NCOM)/wave (SWAN) coupling in the ESMF framework was utilized. </a:t>
            </a:r>
          </a:p>
          <a:p>
            <a:pPr>
              <a:buFont typeface="Arial" pitchFamily="34" charset="0"/>
              <a:buChar char="•"/>
            </a:pPr>
            <a:endParaRPr lang="en-US" sz="2000" dirty="0" smtClean="0">
              <a:latin typeface="Arial" pitchFamily="34" charset="0"/>
              <a:cs typeface="Arial" pitchFamily="34" charset="0"/>
            </a:endParaRPr>
          </a:p>
          <a:p>
            <a:pPr>
              <a:buFont typeface="Arial" pitchFamily="34" charset="0"/>
              <a:buChar char="•"/>
            </a:pPr>
            <a:r>
              <a:rPr lang="en-US" sz="2000" dirty="0" smtClean="0">
                <a:latin typeface="Arial" pitchFamily="34" charset="0"/>
                <a:cs typeface="Arial" pitchFamily="34" charset="0"/>
              </a:rPr>
              <a:t>Recent work at NRL-SSC has focused on the wave source terms and drag coefficient in SWAN to improve wave input and dissipation, and ocean/wave model interactions (e.g. Stokes’ Drift Current (SDC), current interaction in SWAN).</a:t>
            </a:r>
          </a:p>
          <a:p>
            <a:pPr>
              <a:buFont typeface="Arial" pitchFamily="34" charset="0"/>
              <a:buChar char="•"/>
            </a:pPr>
            <a:endParaRPr lang="en-US" sz="2000" dirty="0" smtClean="0">
              <a:latin typeface="Arial" pitchFamily="34" charset="0"/>
              <a:cs typeface="Arial" pitchFamily="34" charset="0"/>
            </a:endParaRPr>
          </a:p>
          <a:p>
            <a:pPr>
              <a:buFont typeface="Arial" pitchFamily="34" charset="0"/>
              <a:buChar char="•"/>
            </a:pPr>
            <a:r>
              <a:rPr lang="en-US" sz="2000" dirty="0" smtClean="0">
                <a:latin typeface="Arial" pitchFamily="34" charset="0"/>
                <a:cs typeface="Arial" pitchFamily="34" charset="0"/>
              </a:rPr>
              <a:t>Results show that the improved SWAN physics and ocean/wave coupling provide satisfactory results when compared to in-situ observations.</a:t>
            </a:r>
          </a:p>
          <a:p>
            <a:pPr>
              <a:buNone/>
            </a:pPr>
            <a:endParaRPr lang="en-US" sz="2000" dirty="0" smtClean="0">
              <a:latin typeface="Arial" pitchFamily="34" charset="0"/>
              <a:cs typeface="Arial" pitchFamily="34" charset="0"/>
            </a:endParaRPr>
          </a:p>
          <a:p>
            <a:pPr>
              <a:buNone/>
            </a:pPr>
            <a:endParaRPr lang="en-US" sz="2400" dirty="0" smtClean="0"/>
          </a:p>
          <a:p>
            <a:pPr>
              <a:buFont typeface="Arial" pitchFamily="34" charset="0"/>
              <a:buChar char="•"/>
            </a:pPr>
            <a:endParaRPr lang="en-US" dirty="0" smtClean="0"/>
          </a:p>
          <a:p>
            <a:pPr>
              <a:buFont typeface="Arial" pitchFamily="34" charset="0"/>
              <a:buChar char="•"/>
            </a:pPr>
            <a:endParaRPr lang="en-US" dirty="0" smtClean="0"/>
          </a:p>
          <a:p>
            <a:endParaRPr lang="en-US" dirty="0"/>
          </a:p>
        </p:txBody>
      </p:sp>
      <p:sp>
        <p:nvSpPr>
          <p:cNvPr id="5" name="Slide Number Placeholder 4"/>
          <p:cNvSpPr>
            <a:spLocks noGrp="1"/>
          </p:cNvSpPr>
          <p:nvPr>
            <p:ph type="sldNum" sz="quarter" idx="12"/>
          </p:nvPr>
        </p:nvSpPr>
        <p:spPr/>
        <p:txBody>
          <a:bodyPr/>
          <a:lstStyle/>
          <a:p>
            <a:pPr>
              <a:defRPr/>
            </a:pPr>
            <a:fld id="{085E5021-907C-49EA-8F86-342D44F96863}" type="slidenum">
              <a:rPr lang="en-US" smtClean="0">
                <a:solidFill>
                  <a:prstClr val="black">
                    <a:tint val="75000"/>
                  </a:prstClr>
                </a:solidFill>
              </a:rPr>
              <a:pPr>
                <a:defRPr/>
              </a:pPr>
              <a:t>34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US" smtClean="0">
                <a:solidFill>
                  <a:prstClr val="black">
                    <a:tint val="75000"/>
                  </a:prstClr>
                </a:solidFill>
              </a:rPr>
              <a:t>NOPP Review 2012, RSMAS, Miami, FL</a:t>
            </a:r>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1"/>
          <p:cNvSpPr>
            <a:spLocks noGrp="1"/>
          </p:cNvSpPr>
          <p:nvPr>
            <p:ph type="sldNum" sz="quarter" idx="10"/>
          </p:nvPr>
        </p:nvSpPr>
        <p:spPr>
          <a:xfrm>
            <a:off x="8534400" y="6324601"/>
            <a:ext cx="2133600" cy="365125"/>
          </a:xfrm>
          <a:noFill/>
          <a:ln>
            <a:miter lim="800000"/>
            <a:headEnd/>
            <a:tailEnd/>
          </a:ln>
        </p:spPr>
        <p:txBody>
          <a:bodyPr/>
          <a:lstStyle/>
          <a:p>
            <a:fld id="{3DD9921B-892F-49E9-B1E8-D06709A9005F}" type="slidenum">
              <a:rPr lang="en-US" smtClean="0">
                <a:solidFill>
                  <a:prstClr val="black">
                    <a:tint val="75000"/>
                  </a:prstClr>
                </a:solidFill>
              </a:rPr>
              <a:pPr/>
              <a:t>35</a:t>
            </a:fld>
            <a:endParaRPr lang="en-US" smtClean="0">
              <a:solidFill>
                <a:prstClr val="black">
                  <a:tint val="75000"/>
                </a:prstClr>
              </a:solidFill>
            </a:endParaRPr>
          </a:p>
        </p:txBody>
      </p:sp>
      <p:sp>
        <p:nvSpPr>
          <p:cNvPr id="2051" name="AutoShape 3"/>
          <p:cNvSpPr>
            <a:spLocks noChangeArrowheads="1"/>
          </p:cNvSpPr>
          <p:nvPr/>
        </p:nvSpPr>
        <p:spPr bwMode="auto">
          <a:xfrm>
            <a:off x="304800" y="3429000"/>
            <a:ext cx="8686800" cy="2819400"/>
          </a:xfrm>
          <a:prstGeom prst="roundRect">
            <a:avLst>
              <a:gd name="adj" fmla="val 16667"/>
            </a:avLst>
          </a:prstGeom>
          <a:ln>
            <a:headEnd/>
            <a:tailEnd/>
          </a:ln>
        </p:spPr>
        <p:style>
          <a:lnRef idx="1">
            <a:schemeClr val="accent5"/>
          </a:lnRef>
          <a:fillRef idx="1002">
            <a:schemeClr val="dk2"/>
          </a:fillRef>
          <a:effectRef idx="1">
            <a:schemeClr val="accent5"/>
          </a:effectRef>
          <a:fontRef idx="minor">
            <a:schemeClr val="dk1"/>
          </a:fontRef>
        </p:style>
        <p:txBody>
          <a:bodyPr wrap="none" lIns="91430" tIns="45715" rIns="91430" bIns="45715" anchor="ctr"/>
          <a:lstStyle/>
          <a:p>
            <a:pPr defTabSz="914305" fontAlgn="base">
              <a:spcBef>
                <a:spcPct val="0"/>
              </a:spcBef>
              <a:spcAft>
                <a:spcPct val="0"/>
              </a:spcAft>
            </a:pPr>
            <a:endParaRPr lang="en-US" dirty="0">
              <a:solidFill>
                <a:prstClr val="black"/>
              </a:solidFill>
            </a:endParaRPr>
          </a:p>
        </p:txBody>
      </p:sp>
      <p:sp>
        <p:nvSpPr>
          <p:cNvPr id="2052" name="AutoShape 4"/>
          <p:cNvSpPr>
            <a:spLocks noChangeArrowheads="1"/>
          </p:cNvSpPr>
          <p:nvPr/>
        </p:nvSpPr>
        <p:spPr bwMode="auto">
          <a:xfrm>
            <a:off x="304800" y="990601"/>
            <a:ext cx="8686800" cy="1828799"/>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lIns="91430" tIns="45715" rIns="91430" bIns="45715" anchor="ctr"/>
          <a:lstStyle/>
          <a:p>
            <a:pPr defTabSz="914305" fontAlgn="base">
              <a:spcBef>
                <a:spcPct val="0"/>
              </a:spcBef>
              <a:spcAft>
                <a:spcPct val="0"/>
              </a:spcAft>
            </a:pPr>
            <a:endParaRPr lang="en-US" dirty="0">
              <a:solidFill>
                <a:prstClr val="black"/>
              </a:solidFill>
            </a:endParaRPr>
          </a:p>
        </p:txBody>
      </p:sp>
      <p:cxnSp>
        <p:nvCxnSpPr>
          <p:cNvPr id="2053" name="AutoShape 5"/>
          <p:cNvCxnSpPr>
            <a:cxnSpLocks noChangeShapeType="1"/>
            <a:stCxn id="2062" idx="3"/>
            <a:endCxn id="2088" idx="1"/>
          </p:cNvCxnSpPr>
          <p:nvPr/>
        </p:nvCxnSpPr>
        <p:spPr bwMode="auto">
          <a:xfrm>
            <a:off x="5410200" y="2247900"/>
            <a:ext cx="1600200" cy="1588"/>
          </a:xfrm>
          <a:prstGeom prst="straightConnector1">
            <a:avLst/>
          </a:prstGeom>
          <a:noFill/>
          <a:ln w="38100" cap="rnd">
            <a:solidFill>
              <a:schemeClr val="tx1"/>
            </a:solidFill>
            <a:prstDash val="solid"/>
            <a:round/>
            <a:headEnd/>
            <a:tailEnd type="triangle" w="med" len="med"/>
          </a:ln>
        </p:spPr>
      </p:cxnSp>
      <p:sp>
        <p:nvSpPr>
          <p:cNvPr id="2058" name="Rectangle 12"/>
          <p:cNvSpPr>
            <a:spLocks noChangeArrowheads="1"/>
          </p:cNvSpPr>
          <p:nvPr/>
        </p:nvSpPr>
        <p:spPr bwMode="auto">
          <a:xfrm>
            <a:off x="0" y="152400"/>
            <a:ext cx="9144000" cy="641350"/>
          </a:xfrm>
          <a:prstGeom prst="rect">
            <a:avLst/>
          </a:prstGeom>
          <a:noFill/>
          <a:ln w="9525">
            <a:noFill/>
            <a:miter lim="800000"/>
            <a:headEnd/>
            <a:tailEnd/>
          </a:ln>
        </p:spPr>
        <p:txBody>
          <a:bodyPr lIns="91430" tIns="45715" rIns="91430" bIns="45715"/>
          <a:lstStyle/>
          <a:p>
            <a:pPr algn="ctr" defTabSz="914305" fontAlgn="base">
              <a:spcBef>
                <a:spcPct val="0"/>
              </a:spcBef>
              <a:spcAft>
                <a:spcPct val="0"/>
              </a:spcAft>
            </a:pPr>
            <a:r>
              <a:rPr lang="en-US" sz="2800" b="1" dirty="0">
                <a:solidFill>
                  <a:prstClr val="black"/>
                </a:solidFill>
                <a:latin typeface="Arial" charset="0"/>
              </a:rPr>
              <a:t> COAMPS (Air/Ocean/Wave Current Configuration)</a:t>
            </a:r>
          </a:p>
        </p:txBody>
      </p:sp>
      <p:sp>
        <p:nvSpPr>
          <p:cNvPr id="2059" name="Text Box 13"/>
          <p:cNvSpPr txBox="1">
            <a:spLocks noChangeArrowheads="1"/>
          </p:cNvSpPr>
          <p:nvPr/>
        </p:nvSpPr>
        <p:spPr bwMode="auto">
          <a:xfrm>
            <a:off x="-4762" y="6694489"/>
            <a:ext cx="4401829" cy="212869"/>
          </a:xfrm>
          <a:prstGeom prst="rect">
            <a:avLst/>
          </a:prstGeom>
          <a:noFill/>
          <a:ln w="28575">
            <a:noFill/>
            <a:miter lim="800000"/>
            <a:headEnd/>
            <a:tailEnd/>
          </a:ln>
        </p:spPr>
        <p:txBody>
          <a:bodyPr wrap="none" lIns="90479" tIns="44445" rIns="90479" bIns="44445">
            <a:spAutoFit/>
          </a:bodyPr>
          <a:lstStyle/>
          <a:p>
            <a:pPr defTabSz="914305" fontAlgn="base">
              <a:spcBef>
                <a:spcPct val="0"/>
              </a:spcBef>
              <a:spcAft>
                <a:spcPct val="0"/>
              </a:spcAft>
            </a:pPr>
            <a:r>
              <a:rPr lang="en-US" sz="800" dirty="0">
                <a:solidFill>
                  <a:prstClr val="black"/>
                </a:solidFill>
                <a:latin typeface="Arial" charset="0"/>
              </a:rPr>
              <a:t>COAMPS</a:t>
            </a:r>
            <a:r>
              <a:rPr lang="en-US" sz="800" baseline="30000" dirty="0">
                <a:solidFill>
                  <a:prstClr val="black"/>
                </a:solidFill>
                <a:latin typeface="Arial" charset="0"/>
                <a:cs typeface="Arial" charset="0"/>
              </a:rPr>
              <a:t>®</a:t>
            </a:r>
            <a:r>
              <a:rPr lang="en-US" sz="800" dirty="0">
                <a:solidFill>
                  <a:prstClr val="black"/>
                </a:solidFill>
                <a:latin typeface="Arial" charset="0"/>
              </a:rPr>
              <a:t> and COAMPS-OS</a:t>
            </a:r>
            <a:r>
              <a:rPr lang="en-US" sz="800" baseline="30000" dirty="0">
                <a:solidFill>
                  <a:prstClr val="black"/>
                </a:solidFill>
                <a:latin typeface="Arial" charset="0"/>
                <a:cs typeface="Arial" charset="0"/>
              </a:rPr>
              <a:t>®</a:t>
            </a:r>
            <a:r>
              <a:rPr lang="en-US" sz="800" dirty="0">
                <a:solidFill>
                  <a:prstClr val="black"/>
                </a:solidFill>
                <a:latin typeface="Arial" charset="0"/>
              </a:rPr>
              <a:t> are registered  trademarks of the Naval Research Laboratory.</a:t>
            </a:r>
          </a:p>
        </p:txBody>
      </p:sp>
      <p:sp>
        <p:nvSpPr>
          <p:cNvPr id="2062" name="Rectangle 20"/>
          <p:cNvSpPr>
            <a:spLocks noChangeArrowheads="1"/>
          </p:cNvSpPr>
          <p:nvPr/>
        </p:nvSpPr>
        <p:spPr bwMode="auto">
          <a:xfrm>
            <a:off x="3733800" y="1981200"/>
            <a:ext cx="1676400" cy="5334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lIns="91430" tIns="45715" rIns="91430" bIns="45715" anchor="ctr"/>
          <a:lstStyle/>
          <a:p>
            <a:pPr algn="ctr" defTabSz="914305" fontAlgn="base">
              <a:spcBef>
                <a:spcPct val="0"/>
              </a:spcBef>
              <a:spcAft>
                <a:spcPct val="0"/>
              </a:spcAft>
              <a:defRPr/>
            </a:pPr>
            <a:r>
              <a:rPr lang="en-US" sz="2400" b="1" dirty="0">
                <a:solidFill>
                  <a:prstClr val="black"/>
                </a:solidFill>
              </a:rPr>
              <a:t>NAVDAS</a:t>
            </a:r>
          </a:p>
        </p:txBody>
      </p:sp>
      <p:sp>
        <p:nvSpPr>
          <p:cNvPr id="2063" name="Rectangle 23"/>
          <p:cNvSpPr>
            <a:spLocks noChangeArrowheads="1"/>
          </p:cNvSpPr>
          <p:nvPr/>
        </p:nvSpPr>
        <p:spPr bwMode="auto">
          <a:xfrm>
            <a:off x="4038600" y="3657601"/>
            <a:ext cx="1219200" cy="5334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lIns="91430" tIns="45715" rIns="91430" bIns="45715" anchor="ctr"/>
          <a:lstStyle/>
          <a:p>
            <a:pPr algn="ctr" defTabSz="914305" fontAlgn="base">
              <a:spcBef>
                <a:spcPct val="0"/>
              </a:spcBef>
              <a:spcAft>
                <a:spcPct val="0"/>
              </a:spcAft>
              <a:defRPr/>
            </a:pPr>
            <a:r>
              <a:rPr lang="en-US" sz="2400" b="1" dirty="0">
                <a:solidFill>
                  <a:prstClr val="black"/>
                </a:solidFill>
              </a:rPr>
              <a:t>NCODA</a:t>
            </a:r>
          </a:p>
        </p:txBody>
      </p:sp>
      <p:sp>
        <p:nvSpPr>
          <p:cNvPr id="2" name="Rectangle 24"/>
          <p:cNvSpPr>
            <a:spLocks noChangeArrowheads="1"/>
          </p:cNvSpPr>
          <p:nvPr/>
        </p:nvSpPr>
        <p:spPr bwMode="auto">
          <a:xfrm>
            <a:off x="1828800" y="1219200"/>
            <a:ext cx="1219200" cy="3810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lIns="91430" tIns="45715" rIns="91430" bIns="45715" anchor="ctr"/>
          <a:lstStyle/>
          <a:p>
            <a:pPr algn="ctr" defTabSz="914305" fontAlgn="base">
              <a:spcBef>
                <a:spcPct val="0"/>
              </a:spcBef>
              <a:spcAft>
                <a:spcPct val="0"/>
              </a:spcAft>
            </a:pPr>
            <a:r>
              <a:rPr lang="en-US" b="1" dirty="0" err="1">
                <a:solidFill>
                  <a:prstClr val="white"/>
                </a:solidFill>
              </a:rPr>
              <a:t>Atmos</a:t>
            </a:r>
            <a:r>
              <a:rPr lang="en-US" b="1" dirty="0">
                <a:solidFill>
                  <a:prstClr val="white"/>
                </a:solidFill>
              </a:rPr>
              <a:t> OBS</a:t>
            </a:r>
          </a:p>
        </p:txBody>
      </p:sp>
      <p:sp>
        <p:nvSpPr>
          <p:cNvPr id="3" name="Rectangle 25"/>
          <p:cNvSpPr>
            <a:spLocks noChangeArrowheads="1"/>
          </p:cNvSpPr>
          <p:nvPr/>
        </p:nvSpPr>
        <p:spPr bwMode="auto">
          <a:xfrm>
            <a:off x="2057401" y="4876801"/>
            <a:ext cx="1066800" cy="5334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lIns="91430" tIns="45715" rIns="91430" bIns="45715" anchor="ctr"/>
          <a:lstStyle/>
          <a:p>
            <a:pPr algn="ctr" defTabSz="914305" fontAlgn="base">
              <a:spcBef>
                <a:spcPct val="0"/>
              </a:spcBef>
              <a:spcAft>
                <a:spcPct val="0"/>
              </a:spcAft>
            </a:pPr>
            <a:r>
              <a:rPr lang="en-US" b="1" dirty="0">
                <a:solidFill>
                  <a:prstClr val="black"/>
                </a:solidFill>
              </a:rPr>
              <a:t>NCODA</a:t>
            </a:r>
          </a:p>
          <a:p>
            <a:pPr algn="ctr" defTabSz="914305" fontAlgn="base">
              <a:spcBef>
                <a:spcPct val="0"/>
              </a:spcBef>
              <a:spcAft>
                <a:spcPct val="0"/>
              </a:spcAft>
            </a:pPr>
            <a:r>
              <a:rPr lang="en-US" b="1" dirty="0">
                <a:solidFill>
                  <a:prstClr val="black"/>
                </a:solidFill>
              </a:rPr>
              <a:t>QC</a:t>
            </a:r>
          </a:p>
        </p:txBody>
      </p:sp>
      <p:grpSp>
        <p:nvGrpSpPr>
          <p:cNvPr id="4" name="Group 32"/>
          <p:cNvGrpSpPr>
            <a:grpSpLocks/>
          </p:cNvGrpSpPr>
          <p:nvPr/>
        </p:nvGrpSpPr>
        <p:grpSpPr bwMode="auto">
          <a:xfrm>
            <a:off x="381001" y="1752601"/>
            <a:ext cx="990203" cy="822959"/>
            <a:chOff x="400" y="1249"/>
            <a:chExt cx="998" cy="654"/>
          </a:xfrm>
        </p:grpSpPr>
        <p:sp>
          <p:nvSpPr>
            <p:cNvPr id="2109" name="AutoShape 33"/>
            <p:cNvSpPr>
              <a:spLocks noChangeArrowheads="1"/>
            </p:cNvSpPr>
            <p:nvPr/>
          </p:nvSpPr>
          <p:spPr bwMode="auto">
            <a:xfrm>
              <a:off x="476" y="1310"/>
              <a:ext cx="768" cy="545"/>
            </a:xfrm>
            <a:prstGeom prst="can">
              <a:avLst>
                <a:gd name="adj" fmla="val 28722"/>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defTabSz="914305" fontAlgn="base">
                <a:spcBef>
                  <a:spcPct val="0"/>
                </a:spcBef>
                <a:spcAft>
                  <a:spcPct val="0"/>
                </a:spcAft>
              </a:pPr>
              <a:endParaRPr lang="en-US" sz="1400" b="1" dirty="0">
                <a:solidFill>
                  <a:prstClr val="black"/>
                </a:solidFill>
              </a:endParaRPr>
            </a:p>
          </p:txBody>
        </p:sp>
        <p:sp>
          <p:nvSpPr>
            <p:cNvPr id="2110" name="Text Box 34"/>
            <p:cNvSpPr txBox="1">
              <a:spLocks noChangeArrowheads="1"/>
            </p:cNvSpPr>
            <p:nvPr/>
          </p:nvSpPr>
          <p:spPr bwMode="auto">
            <a:xfrm>
              <a:off x="400" y="1249"/>
              <a:ext cx="908" cy="245"/>
            </a:xfrm>
            <a:prstGeom prst="rect">
              <a:avLst/>
            </a:prstGeom>
            <a:noFill/>
            <a:ln w="9525">
              <a:noFill/>
              <a:miter lim="800000"/>
              <a:headEnd/>
              <a:tailEnd/>
            </a:ln>
          </p:spPr>
          <p:txBody>
            <a:bodyPr wrap="square">
              <a:spAutoFit/>
            </a:bodyPr>
            <a:lstStyle/>
            <a:p>
              <a:pPr algn="ctr" defTabSz="914305" fontAlgn="base">
                <a:spcBef>
                  <a:spcPct val="0"/>
                </a:spcBef>
                <a:spcAft>
                  <a:spcPct val="0"/>
                </a:spcAft>
              </a:pPr>
              <a:r>
                <a:rPr lang="en-US" sz="1400" b="1" dirty="0">
                  <a:solidFill>
                    <a:prstClr val="black"/>
                  </a:solidFill>
                  <a:latin typeface="Arial" charset="0"/>
                </a:rPr>
                <a:t>CAGIPS</a:t>
              </a:r>
            </a:p>
          </p:txBody>
        </p:sp>
        <p:sp>
          <p:nvSpPr>
            <p:cNvPr id="2111" name="Text Box 35"/>
            <p:cNvSpPr txBox="1">
              <a:spLocks noChangeArrowheads="1"/>
            </p:cNvSpPr>
            <p:nvPr/>
          </p:nvSpPr>
          <p:spPr bwMode="auto">
            <a:xfrm>
              <a:off x="476" y="1552"/>
              <a:ext cx="922" cy="351"/>
            </a:xfrm>
            <a:prstGeom prst="rect">
              <a:avLst/>
            </a:prstGeom>
            <a:noFill/>
            <a:ln w="9525">
              <a:noFill/>
              <a:miter lim="800000"/>
              <a:headEnd/>
              <a:tailEnd/>
            </a:ln>
          </p:spPr>
          <p:txBody>
            <a:bodyPr wrap="square">
              <a:spAutoFit/>
            </a:bodyPr>
            <a:lstStyle/>
            <a:p>
              <a:pPr defTabSz="914305" fontAlgn="base">
                <a:lnSpc>
                  <a:spcPct val="90000"/>
                </a:lnSpc>
                <a:spcBef>
                  <a:spcPct val="0"/>
                </a:spcBef>
                <a:spcAft>
                  <a:spcPct val="0"/>
                </a:spcAft>
              </a:pPr>
              <a:r>
                <a:rPr lang="en-US" sz="1200" i="1" dirty="0">
                  <a:solidFill>
                    <a:prstClr val="black"/>
                  </a:solidFill>
                  <a:latin typeface="Arial" charset="0"/>
                </a:rPr>
                <a:t>NOGAPS</a:t>
              </a:r>
            </a:p>
            <a:p>
              <a:pPr defTabSz="914305" fontAlgn="base">
                <a:lnSpc>
                  <a:spcPct val="90000"/>
                </a:lnSpc>
                <a:spcBef>
                  <a:spcPct val="0"/>
                </a:spcBef>
                <a:spcAft>
                  <a:spcPct val="0"/>
                </a:spcAft>
              </a:pPr>
              <a:endParaRPr lang="en-US" sz="1200" i="1" dirty="0">
                <a:solidFill>
                  <a:prstClr val="black"/>
                </a:solidFill>
                <a:latin typeface="Arial" charset="0"/>
              </a:endParaRPr>
            </a:p>
          </p:txBody>
        </p:sp>
      </p:grpSp>
      <p:cxnSp>
        <p:nvCxnSpPr>
          <p:cNvPr id="2065" name="AutoShape 36"/>
          <p:cNvCxnSpPr>
            <a:cxnSpLocks noChangeShapeType="1"/>
          </p:cNvCxnSpPr>
          <p:nvPr/>
        </p:nvCxnSpPr>
        <p:spPr bwMode="auto">
          <a:xfrm>
            <a:off x="2514601" y="2286000"/>
            <a:ext cx="660401" cy="3912"/>
          </a:xfrm>
          <a:prstGeom prst="straightConnector1">
            <a:avLst/>
          </a:prstGeom>
          <a:noFill/>
          <a:ln w="38100">
            <a:solidFill>
              <a:schemeClr val="tx1"/>
            </a:solidFill>
            <a:round/>
            <a:headEnd/>
            <a:tailEnd type="triangle" w="med" len="med"/>
          </a:ln>
        </p:spPr>
      </p:cxnSp>
      <p:cxnSp>
        <p:nvCxnSpPr>
          <p:cNvPr id="2066" name="AutoShape 38"/>
          <p:cNvCxnSpPr>
            <a:cxnSpLocks noChangeShapeType="1"/>
            <a:stCxn id="3" idx="0"/>
            <a:endCxn id="2106" idx="3"/>
          </p:cNvCxnSpPr>
          <p:nvPr/>
        </p:nvCxnSpPr>
        <p:spPr bwMode="auto">
          <a:xfrm rot="5400000" flipH="1" flipV="1">
            <a:off x="2400300" y="4686301"/>
            <a:ext cx="381000" cy="1588"/>
          </a:xfrm>
          <a:prstGeom prst="straightConnector1">
            <a:avLst/>
          </a:prstGeom>
          <a:noFill/>
          <a:ln w="38100">
            <a:solidFill>
              <a:schemeClr val="tx1"/>
            </a:solidFill>
            <a:round/>
            <a:headEnd/>
            <a:tailEnd type="triangle" w="med" len="med"/>
          </a:ln>
        </p:spPr>
      </p:cxnSp>
      <p:cxnSp>
        <p:nvCxnSpPr>
          <p:cNvPr id="2069" name="AutoShape 48"/>
          <p:cNvCxnSpPr>
            <a:cxnSpLocks noChangeShapeType="1"/>
          </p:cNvCxnSpPr>
          <p:nvPr/>
        </p:nvCxnSpPr>
        <p:spPr bwMode="auto">
          <a:xfrm rot="5400000" flipH="1" flipV="1">
            <a:off x="4010025" y="3076576"/>
            <a:ext cx="1125538" cy="1588"/>
          </a:xfrm>
          <a:prstGeom prst="straightConnector1">
            <a:avLst/>
          </a:prstGeom>
          <a:noFill/>
          <a:ln w="38100">
            <a:solidFill>
              <a:schemeClr val="tx1"/>
            </a:solidFill>
            <a:round/>
            <a:headEnd/>
            <a:tailEnd type="triangle" w="med" len="med"/>
          </a:ln>
        </p:spPr>
      </p:cxnSp>
      <p:sp>
        <p:nvSpPr>
          <p:cNvPr id="2071" name="Text Box 58"/>
          <p:cNvSpPr txBox="1">
            <a:spLocks noChangeArrowheads="1"/>
          </p:cNvSpPr>
          <p:nvPr/>
        </p:nvSpPr>
        <p:spPr bwMode="auto">
          <a:xfrm>
            <a:off x="5410200" y="1066800"/>
            <a:ext cx="1981200" cy="754042"/>
          </a:xfrm>
          <a:prstGeom prst="rect">
            <a:avLst/>
          </a:prstGeom>
          <a:noFill/>
          <a:ln w="9525">
            <a:noFill/>
            <a:miter lim="800000"/>
            <a:headEnd/>
            <a:tailEnd/>
          </a:ln>
        </p:spPr>
        <p:txBody>
          <a:bodyPr wrap="square" lIns="91430" tIns="45715" rIns="91430" bIns="45715">
            <a:spAutoFit/>
          </a:bodyPr>
          <a:lstStyle/>
          <a:p>
            <a:pPr defTabSz="914305" fontAlgn="base">
              <a:spcBef>
                <a:spcPct val="0"/>
              </a:spcBef>
              <a:spcAft>
                <a:spcPct val="0"/>
              </a:spcAft>
            </a:pPr>
            <a:r>
              <a:rPr lang="en-US" sz="1400" b="1" dirty="0">
                <a:solidFill>
                  <a:prstClr val="black"/>
                </a:solidFill>
                <a:latin typeface="Arial" charset="0"/>
              </a:rPr>
              <a:t>User configurable       </a:t>
            </a:r>
          </a:p>
          <a:p>
            <a:pPr defTabSz="914305" fontAlgn="base">
              <a:spcBef>
                <a:spcPct val="0"/>
              </a:spcBef>
              <a:spcAft>
                <a:spcPct val="0"/>
              </a:spcAft>
            </a:pPr>
            <a:r>
              <a:rPr lang="en-US" sz="1400" b="1" dirty="0">
                <a:solidFill>
                  <a:prstClr val="black"/>
                </a:solidFill>
                <a:latin typeface="Arial" charset="0"/>
              </a:rPr>
              <a:t>   6 or 12 hr </a:t>
            </a:r>
            <a:r>
              <a:rPr lang="en-US" sz="1400" b="1" dirty="0" err="1">
                <a:solidFill>
                  <a:prstClr val="black"/>
                </a:solidFill>
                <a:latin typeface="Arial" charset="0"/>
              </a:rPr>
              <a:t>atm</a:t>
            </a:r>
            <a:r>
              <a:rPr lang="en-US" sz="1400" b="1" dirty="0">
                <a:solidFill>
                  <a:prstClr val="black"/>
                </a:solidFill>
                <a:latin typeface="Arial" charset="0"/>
              </a:rPr>
              <a:t>   </a:t>
            </a:r>
          </a:p>
          <a:p>
            <a:pPr defTabSz="914305" fontAlgn="base">
              <a:spcBef>
                <a:spcPct val="0"/>
              </a:spcBef>
              <a:spcAft>
                <a:spcPct val="0"/>
              </a:spcAft>
            </a:pPr>
            <a:r>
              <a:rPr lang="en-US" sz="1400" b="1" dirty="0">
                <a:solidFill>
                  <a:prstClr val="black"/>
                </a:solidFill>
                <a:latin typeface="Arial" charset="0"/>
              </a:rPr>
              <a:t>     update cycle</a:t>
            </a:r>
          </a:p>
        </p:txBody>
      </p:sp>
      <p:sp>
        <p:nvSpPr>
          <p:cNvPr id="2088" name="Rectangle 21"/>
          <p:cNvSpPr>
            <a:spLocks noChangeArrowheads="1"/>
          </p:cNvSpPr>
          <p:nvPr/>
        </p:nvSpPr>
        <p:spPr bwMode="auto">
          <a:xfrm>
            <a:off x="7010400" y="1981200"/>
            <a:ext cx="1676400" cy="5334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lIns="91430" tIns="45715" rIns="91430" bIns="45715" anchor="ctr"/>
          <a:lstStyle/>
          <a:p>
            <a:pPr algn="ctr" defTabSz="914305" fontAlgn="base">
              <a:spcBef>
                <a:spcPct val="0"/>
              </a:spcBef>
              <a:spcAft>
                <a:spcPct val="0"/>
              </a:spcAft>
              <a:defRPr/>
            </a:pPr>
            <a:r>
              <a:rPr lang="en-US" sz="2400" b="1" dirty="0">
                <a:solidFill>
                  <a:prstClr val="black"/>
                </a:solidFill>
              </a:rPr>
              <a:t>COAMPS</a:t>
            </a:r>
            <a:r>
              <a:rPr lang="en-US" sz="2400" b="1" baseline="30000" dirty="0">
                <a:solidFill>
                  <a:prstClr val="black"/>
                </a:solidFill>
                <a:cs typeface="Arial" charset="0"/>
              </a:rPr>
              <a:t>®</a:t>
            </a:r>
          </a:p>
        </p:txBody>
      </p:sp>
      <p:sp>
        <p:nvSpPr>
          <p:cNvPr id="2074" name="Rectangle 26"/>
          <p:cNvSpPr>
            <a:spLocks noChangeArrowheads="1"/>
          </p:cNvSpPr>
          <p:nvPr/>
        </p:nvSpPr>
        <p:spPr bwMode="auto">
          <a:xfrm>
            <a:off x="7924801" y="2895600"/>
            <a:ext cx="1066800" cy="3810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lIns="91430" tIns="45715" rIns="91430" bIns="45715" anchor="ctr"/>
          <a:lstStyle/>
          <a:p>
            <a:pPr algn="ctr" defTabSz="914305" fontAlgn="base">
              <a:spcBef>
                <a:spcPct val="0"/>
              </a:spcBef>
              <a:spcAft>
                <a:spcPct val="0"/>
              </a:spcAft>
            </a:pPr>
            <a:r>
              <a:rPr lang="en-US" dirty="0">
                <a:solidFill>
                  <a:prstClr val="black"/>
                </a:solidFill>
              </a:rPr>
              <a:t>coupler</a:t>
            </a:r>
          </a:p>
        </p:txBody>
      </p:sp>
      <p:sp>
        <p:nvSpPr>
          <p:cNvPr id="2089" name="Rectangle 22"/>
          <p:cNvSpPr>
            <a:spLocks noChangeArrowheads="1"/>
          </p:cNvSpPr>
          <p:nvPr/>
        </p:nvSpPr>
        <p:spPr bwMode="auto">
          <a:xfrm>
            <a:off x="7010400" y="3810000"/>
            <a:ext cx="1676400" cy="5334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lIns="91430" tIns="45715" rIns="91430" bIns="45715" anchor="ctr"/>
          <a:lstStyle/>
          <a:p>
            <a:pPr algn="ctr" defTabSz="914305" fontAlgn="base">
              <a:spcBef>
                <a:spcPct val="0"/>
              </a:spcBef>
              <a:spcAft>
                <a:spcPct val="0"/>
              </a:spcAft>
              <a:defRPr/>
            </a:pPr>
            <a:r>
              <a:rPr lang="en-US" sz="2400" b="1" dirty="0">
                <a:solidFill>
                  <a:prstClr val="black"/>
                </a:solidFill>
              </a:rPr>
              <a:t>NCOM</a:t>
            </a:r>
          </a:p>
        </p:txBody>
      </p:sp>
      <p:sp>
        <p:nvSpPr>
          <p:cNvPr id="2076" name="Rectangle 27"/>
          <p:cNvSpPr>
            <a:spLocks noChangeArrowheads="1"/>
          </p:cNvSpPr>
          <p:nvPr/>
        </p:nvSpPr>
        <p:spPr bwMode="auto">
          <a:xfrm>
            <a:off x="7391400" y="5638800"/>
            <a:ext cx="958850" cy="4572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lIns="91430" tIns="45715" rIns="91430" bIns="45715" anchor="ctr"/>
          <a:lstStyle/>
          <a:p>
            <a:pPr algn="ctr" defTabSz="914305" fontAlgn="base">
              <a:spcBef>
                <a:spcPct val="0"/>
              </a:spcBef>
              <a:spcAft>
                <a:spcPct val="0"/>
              </a:spcAft>
            </a:pPr>
            <a:r>
              <a:rPr lang="en-US" dirty="0">
                <a:solidFill>
                  <a:prstClr val="black"/>
                </a:solidFill>
              </a:rPr>
              <a:t>GOFS</a:t>
            </a:r>
          </a:p>
        </p:txBody>
      </p:sp>
      <p:sp>
        <p:nvSpPr>
          <p:cNvPr id="2077" name="Rectangle 28"/>
          <p:cNvSpPr>
            <a:spLocks noChangeArrowheads="1"/>
          </p:cNvSpPr>
          <p:nvPr/>
        </p:nvSpPr>
        <p:spPr bwMode="auto">
          <a:xfrm>
            <a:off x="5562600" y="3962400"/>
            <a:ext cx="914400" cy="5334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lIns="91430" tIns="45715" rIns="91430" bIns="45715" anchor="ctr"/>
          <a:lstStyle/>
          <a:p>
            <a:pPr algn="ctr" defTabSz="914305" fontAlgn="base">
              <a:spcBef>
                <a:spcPct val="0"/>
              </a:spcBef>
              <a:spcAft>
                <a:spcPct val="0"/>
              </a:spcAft>
            </a:pPr>
            <a:r>
              <a:rPr lang="en-US" sz="1200" b="1" dirty="0">
                <a:solidFill>
                  <a:prstClr val="black"/>
                </a:solidFill>
              </a:rPr>
              <a:t>NCODA</a:t>
            </a:r>
          </a:p>
          <a:p>
            <a:pPr algn="ctr" defTabSz="914305" fontAlgn="base">
              <a:spcBef>
                <a:spcPct val="0"/>
              </a:spcBef>
              <a:spcAft>
                <a:spcPct val="0"/>
              </a:spcAft>
            </a:pPr>
            <a:r>
              <a:rPr lang="en-US" sz="1200" b="1" dirty="0">
                <a:solidFill>
                  <a:prstClr val="black"/>
                </a:solidFill>
              </a:rPr>
              <a:t>Convert</a:t>
            </a:r>
            <a:endParaRPr lang="en-US" sz="1200" dirty="0">
              <a:solidFill>
                <a:prstClr val="black"/>
              </a:solidFill>
            </a:endParaRPr>
          </a:p>
          <a:p>
            <a:pPr algn="ctr" defTabSz="914305" fontAlgn="base">
              <a:spcBef>
                <a:spcPct val="0"/>
              </a:spcBef>
              <a:spcAft>
                <a:spcPct val="0"/>
              </a:spcAft>
            </a:pPr>
            <a:r>
              <a:rPr lang="en-US" sz="1200" dirty="0">
                <a:solidFill>
                  <a:prstClr val="black"/>
                </a:solidFill>
              </a:rPr>
              <a:t>T/S/U/V</a:t>
            </a:r>
          </a:p>
        </p:txBody>
      </p:sp>
      <p:cxnSp>
        <p:nvCxnSpPr>
          <p:cNvPr id="2078" name="AutoShape 39"/>
          <p:cNvCxnSpPr>
            <a:cxnSpLocks noChangeShapeType="1"/>
            <a:stCxn id="2076" idx="0"/>
          </p:cNvCxnSpPr>
          <p:nvPr/>
        </p:nvCxnSpPr>
        <p:spPr bwMode="auto">
          <a:xfrm flipV="1">
            <a:off x="7870825" y="5334000"/>
            <a:ext cx="1587" cy="304800"/>
          </a:xfrm>
          <a:prstGeom prst="straightConnector1">
            <a:avLst/>
          </a:prstGeom>
          <a:noFill/>
          <a:ln w="38100">
            <a:solidFill>
              <a:schemeClr val="tx1"/>
            </a:solidFill>
            <a:round/>
            <a:headEnd/>
            <a:tailEnd type="triangle" w="med" len="med"/>
          </a:ln>
        </p:spPr>
      </p:cxnSp>
      <p:cxnSp>
        <p:nvCxnSpPr>
          <p:cNvPr id="2079" name="AutoShape 43"/>
          <p:cNvCxnSpPr>
            <a:cxnSpLocks noChangeShapeType="1"/>
          </p:cNvCxnSpPr>
          <p:nvPr/>
        </p:nvCxnSpPr>
        <p:spPr bwMode="auto">
          <a:xfrm>
            <a:off x="6477000" y="4191000"/>
            <a:ext cx="533400" cy="1588"/>
          </a:xfrm>
          <a:prstGeom prst="straightConnector1">
            <a:avLst/>
          </a:prstGeom>
          <a:noFill/>
          <a:ln w="38100">
            <a:solidFill>
              <a:schemeClr val="tx1"/>
            </a:solidFill>
            <a:round/>
            <a:headEnd/>
            <a:tailEnd type="triangle" w="med" len="med"/>
          </a:ln>
        </p:spPr>
      </p:cxnSp>
      <p:sp>
        <p:nvSpPr>
          <p:cNvPr id="2080" name="Line 49"/>
          <p:cNvSpPr>
            <a:spLocks noChangeShapeType="1"/>
          </p:cNvSpPr>
          <p:nvPr/>
        </p:nvSpPr>
        <p:spPr bwMode="auto">
          <a:xfrm>
            <a:off x="8305800" y="2514600"/>
            <a:ext cx="0" cy="381000"/>
          </a:xfrm>
          <a:prstGeom prst="line">
            <a:avLst/>
          </a:prstGeom>
          <a:noFill/>
          <a:ln w="38100">
            <a:solidFill>
              <a:schemeClr val="tx1"/>
            </a:solidFill>
            <a:round/>
            <a:headEnd/>
            <a:tailEnd type="triangle" w="med" len="med"/>
          </a:ln>
        </p:spPr>
        <p:txBody>
          <a:bodyPr lIns="91430" tIns="45715" rIns="91430" bIns="45715"/>
          <a:lstStyle/>
          <a:p>
            <a:pPr defTabSz="914305" fontAlgn="base">
              <a:spcBef>
                <a:spcPct val="0"/>
              </a:spcBef>
              <a:spcAft>
                <a:spcPct val="0"/>
              </a:spcAft>
            </a:pPr>
            <a:endParaRPr lang="en-US" dirty="0">
              <a:solidFill>
                <a:prstClr val="black"/>
              </a:solidFill>
              <a:latin typeface="Arial" charset="0"/>
            </a:endParaRPr>
          </a:p>
        </p:txBody>
      </p:sp>
      <p:sp>
        <p:nvSpPr>
          <p:cNvPr id="2081" name="Line 50"/>
          <p:cNvSpPr>
            <a:spLocks noChangeShapeType="1"/>
          </p:cNvSpPr>
          <p:nvPr/>
        </p:nvSpPr>
        <p:spPr bwMode="auto">
          <a:xfrm>
            <a:off x="8305800" y="3276601"/>
            <a:ext cx="0" cy="533400"/>
          </a:xfrm>
          <a:prstGeom prst="line">
            <a:avLst/>
          </a:prstGeom>
          <a:noFill/>
          <a:ln w="38100">
            <a:solidFill>
              <a:schemeClr val="tx1"/>
            </a:solidFill>
            <a:round/>
            <a:headEnd/>
            <a:tailEnd type="triangle" w="med" len="med"/>
          </a:ln>
        </p:spPr>
        <p:txBody>
          <a:bodyPr lIns="91430" tIns="45715" rIns="91430" bIns="45715"/>
          <a:lstStyle/>
          <a:p>
            <a:pPr defTabSz="914305" fontAlgn="base">
              <a:spcBef>
                <a:spcPct val="0"/>
              </a:spcBef>
              <a:spcAft>
                <a:spcPct val="0"/>
              </a:spcAft>
            </a:pPr>
            <a:endParaRPr lang="en-US" dirty="0">
              <a:solidFill>
                <a:prstClr val="black"/>
              </a:solidFill>
              <a:latin typeface="Arial" charset="0"/>
            </a:endParaRPr>
          </a:p>
        </p:txBody>
      </p:sp>
      <p:sp>
        <p:nvSpPr>
          <p:cNvPr id="2083" name="Line 52"/>
          <p:cNvSpPr>
            <a:spLocks noChangeShapeType="1"/>
          </p:cNvSpPr>
          <p:nvPr/>
        </p:nvSpPr>
        <p:spPr bwMode="auto">
          <a:xfrm flipV="1">
            <a:off x="8610600" y="2514601"/>
            <a:ext cx="3175" cy="381001"/>
          </a:xfrm>
          <a:prstGeom prst="line">
            <a:avLst/>
          </a:prstGeom>
          <a:noFill/>
          <a:ln w="38100" cap="rnd">
            <a:solidFill>
              <a:schemeClr val="tx1"/>
            </a:solidFill>
            <a:round/>
            <a:headEnd/>
            <a:tailEnd type="triangle" w="med" len="med"/>
          </a:ln>
        </p:spPr>
        <p:txBody>
          <a:bodyPr lIns="91430" tIns="45715" rIns="91430" bIns="45715"/>
          <a:lstStyle/>
          <a:p>
            <a:pPr defTabSz="914305" fontAlgn="base">
              <a:spcBef>
                <a:spcPct val="0"/>
              </a:spcBef>
              <a:spcAft>
                <a:spcPct val="0"/>
              </a:spcAft>
            </a:pPr>
            <a:endParaRPr lang="en-US" dirty="0">
              <a:solidFill>
                <a:prstClr val="black"/>
              </a:solidFill>
              <a:latin typeface="Arial" charset="0"/>
            </a:endParaRPr>
          </a:p>
        </p:txBody>
      </p:sp>
      <p:sp>
        <p:nvSpPr>
          <p:cNvPr id="2084" name="Rectangle 66"/>
          <p:cNvSpPr>
            <a:spLocks noChangeArrowheads="1"/>
          </p:cNvSpPr>
          <p:nvPr/>
        </p:nvSpPr>
        <p:spPr bwMode="auto">
          <a:xfrm>
            <a:off x="7924801" y="4343400"/>
            <a:ext cx="838200" cy="381000"/>
          </a:xfrm>
          <a:prstGeom prst="rect">
            <a:avLst/>
          </a:prstGeom>
          <a:noFill/>
          <a:ln w="9525">
            <a:noFill/>
            <a:miter lim="800000"/>
            <a:headEnd/>
            <a:tailEnd/>
          </a:ln>
        </p:spPr>
        <p:txBody>
          <a:bodyPr wrap="none" lIns="91430" tIns="45715" rIns="91430" bIns="45715" anchor="ctr"/>
          <a:lstStyle/>
          <a:p>
            <a:pPr algn="ctr" defTabSz="914305" fontAlgn="base">
              <a:spcBef>
                <a:spcPct val="0"/>
              </a:spcBef>
              <a:spcAft>
                <a:spcPct val="0"/>
              </a:spcAft>
            </a:pPr>
            <a:r>
              <a:rPr lang="en-US" sz="1200" dirty="0">
                <a:solidFill>
                  <a:prstClr val="white"/>
                </a:solidFill>
                <a:latin typeface="Arial" charset="0"/>
              </a:rPr>
              <a:t>Bathy/</a:t>
            </a:r>
            <a:r>
              <a:rPr lang="en-US" sz="1200" dirty="0" err="1">
                <a:solidFill>
                  <a:prstClr val="white"/>
                </a:solidFill>
                <a:latin typeface="Arial" charset="0"/>
              </a:rPr>
              <a:t>Clim</a:t>
            </a:r>
            <a:endParaRPr lang="en-US" sz="1200" dirty="0">
              <a:solidFill>
                <a:prstClr val="white"/>
              </a:solidFill>
              <a:latin typeface="Arial" charset="0"/>
            </a:endParaRPr>
          </a:p>
          <a:p>
            <a:pPr algn="ctr" defTabSz="914305" fontAlgn="base">
              <a:spcBef>
                <a:spcPct val="0"/>
              </a:spcBef>
              <a:spcAft>
                <a:spcPct val="0"/>
              </a:spcAft>
            </a:pPr>
            <a:r>
              <a:rPr lang="en-US" sz="1200" dirty="0">
                <a:solidFill>
                  <a:prstClr val="white"/>
                </a:solidFill>
                <a:latin typeface="Arial" charset="0"/>
              </a:rPr>
              <a:t>BC/IC</a:t>
            </a:r>
          </a:p>
        </p:txBody>
      </p:sp>
      <p:cxnSp>
        <p:nvCxnSpPr>
          <p:cNvPr id="2087" name="Straight Arrow Connector 74"/>
          <p:cNvCxnSpPr>
            <a:cxnSpLocks noChangeShapeType="1"/>
          </p:cNvCxnSpPr>
          <p:nvPr/>
        </p:nvCxnSpPr>
        <p:spPr bwMode="auto">
          <a:xfrm rot="5400000" flipH="1" flipV="1">
            <a:off x="2049463" y="5392738"/>
            <a:ext cx="290512" cy="30162"/>
          </a:xfrm>
          <a:prstGeom prst="straightConnector1">
            <a:avLst/>
          </a:prstGeom>
          <a:noFill/>
          <a:ln w="9525">
            <a:noFill/>
            <a:round/>
            <a:headEnd/>
            <a:tailEnd type="arrow" w="med" len="med"/>
          </a:ln>
        </p:spPr>
      </p:cxnSp>
      <p:grpSp>
        <p:nvGrpSpPr>
          <p:cNvPr id="5" name="Group 64"/>
          <p:cNvGrpSpPr>
            <a:grpSpLocks/>
          </p:cNvGrpSpPr>
          <p:nvPr/>
        </p:nvGrpSpPr>
        <p:grpSpPr bwMode="auto">
          <a:xfrm>
            <a:off x="1981201" y="3429001"/>
            <a:ext cx="1219200" cy="1066800"/>
            <a:chOff x="1248" y="2064"/>
            <a:chExt cx="768" cy="672"/>
          </a:xfrm>
        </p:grpSpPr>
        <p:sp>
          <p:nvSpPr>
            <p:cNvPr id="2106" name="AutoShape 33"/>
            <p:cNvSpPr>
              <a:spLocks noChangeArrowheads="1"/>
            </p:cNvSpPr>
            <p:nvPr/>
          </p:nvSpPr>
          <p:spPr bwMode="auto">
            <a:xfrm>
              <a:off x="1248" y="2064"/>
              <a:ext cx="768" cy="672"/>
            </a:xfrm>
            <a:prstGeom prst="can">
              <a:avLst>
                <a:gd name="adj" fmla="val 28722"/>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defTabSz="914305" fontAlgn="base">
                <a:spcBef>
                  <a:spcPct val="0"/>
                </a:spcBef>
                <a:spcAft>
                  <a:spcPct val="0"/>
                </a:spcAft>
              </a:pPr>
              <a:endParaRPr lang="en-US" sz="1400" b="1" dirty="0">
                <a:solidFill>
                  <a:prstClr val="black"/>
                </a:solidFill>
              </a:endParaRPr>
            </a:p>
          </p:txBody>
        </p:sp>
        <p:sp>
          <p:nvSpPr>
            <p:cNvPr id="2107" name="Text Box 34"/>
            <p:cNvSpPr txBox="1">
              <a:spLocks noChangeArrowheads="1"/>
            </p:cNvSpPr>
            <p:nvPr/>
          </p:nvSpPr>
          <p:spPr bwMode="auto">
            <a:xfrm>
              <a:off x="1271" y="2064"/>
              <a:ext cx="695" cy="192"/>
            </a:xfrm>
            <a:prstGeom prst="rect">
              <a:avLst/>
            </a:prstGeom>
            <a:noFill/>
            <a:ln w="9525">
              <a:noFill/>
              <a:miter lim="800000"/>
              <a:headEnd/>
              <a:tailEnd/>
            </a:ln>
          </p:spPr>
          <p:txBody>
            <a:bodyPr wrap="none">
              <a:spAutoFit/>
            </a:bodyPr>
            <a:lstStyle/>
            <a:p>
              <a:pPr algn="ctr" defTabSz="914305" fontAlgn="base">
                <a:spcBef>
                  <a:spcPct val="0"/>
                </a:spcBef>
                <a:spcAft>
                  <a:spcPct val="0"/>
                </a:spcAft>
              </a:pPr>
              <a:r>
                <a:rPr lang="en-US" sz="1400" b="1" dirty="0">
                  <a:solidFill>
                    <a:prstClr val="black"/>
                  </a:solidFill>
                  <a:latin typeface="Arial" charset="0"/>
                </a:rPr>
                <a:t>NCODAQC</a:t>
              </a:r>
            </a:p>
          </p:txBody>
        </p:sp>
        <p:sp>
          <p:nvSpPr>
            <p:cNvPr id="2108" name="Text Box 35"/>
            <p:cNvSpPr txBox="1">
              <a:spLocks noChangeArrowheads="1"/>
            </p:cNvSpPr>
            <p:nvPr/>
          </p:nvSpPr>
          <p:spPr bwMode="auto">
            <a:xfrm>
              <a:off x="1308" y="2265"/>
              <a:ext cx="677" cy="374"/>
            </a:xfrm>
            <a:prstGeom prst="rect">
              <a:avLst/>
            </a:prstGeom>
            <a:noFill/>
            <a:ln w="9525">
              <a:noFill/>
              <a:miter lim="800000"/>
              <a:headEnd/>
              <a:tailEnd/>
            </a:ln>
          </p:spPr>
          <p:txBody>
            <a:bodyPr wrap="none">
              <a:spAutoFit/>
            </a:bodyPr>
            <a:lstStyle/>
            <a:p>
              <a:pPr defTabSz="914305" fontAlgn="base">
                <a:lnSpc>
                  <a:spcPct val="90000"/>
                </a:lnSpc>
                <a:spcBef>
                  <a:spcPct val="0"/>
                </a:spcBef>
                <a:spcAft>
                  <a:spcPct val="0"/>
                </a:spcAft>
              </a:pPr>
              <a:r>
                <a:rPr lang="en-US" sz="1200" i="1" dirty="0">
                  <a:solidFill>
                    <a:prstClr val="black"/>
                  </a:solidFill>
                  <a:latin typeface="Arial" charset="0"/>
                </a:rPr>
                <a:t>SST, SSH</a:t>
              </a:r>
            </a:p>
            <a:p>
              <a:pPr defTabSz="914305" fontAlgn="base">
                <a:lnSpc>
                  <a:spcPct val="90000"/>
                </a:lnSpc>
                <a:spcBef>
                  <a:spcPct val="0"/>
                </a:spcBef>
                <a:spcAft>
                  <a:spcPct val="0"/>
                </a:spcAft>
              </a:pPr>
              <a:r>
                <a:rPr lang="en-US" sz="1200" i="1" dirty="0">
                  <a:solidFill>
                    <a:prstClr val="black"/>
                  </a:solidFill>
                  <a:latin typeface="Arial" charset="0"/>
                </a:rPr>
                <a:t>ICE, PROF</a:t>
              </a:r>
            </a:p>
            <a:p>
              <a:pPr defTabSz="914305" fontAlgn="base">
                <a:lnSpc>
                  <a:spcPct val="90000"/>
                </a:lnSpc>
                <a:spcBef>
                  <a:spcPct val="0"/>
                </a:spcBef>
                <a:spcAft>
                  <a:spcPct val="0"/>
                </a:spcAft>
              </a:pPr>
              <a:r>
                <a:rPr lang="en-US" sz="1200" i="1" dirty="0">
                  <a:solidFill>
                    <a:prstClr val="black"/>
                  </a:solidFill>
                  <a:latin typeface="Arial" charset="0"/>
                </a:rPr>
                <a:t>SHIP, GLDR</a:t>
              </a:r>
            </a:p>
          </p:txBody>
        </p:sp>
      </p:grpSp>
      <p:sp>
        <p:nvSpPr>
          <p:cNvPr id="2090" name="Line 50"/>
          <p:cNvSpPr>
            <a:spLocks noChangeShapeType="1"/>
          </p:cNvSpPr>
          <p:nvPr/>
        </p:nvSpPr>
        <p:spPr bwMode="auto">
          <a:xfrm flipH="1">
            <a:off x="6477000" y="4038600"/>
            <a:ext cx="533400" cy="0"/>
          </a:xfrm>
          <a:prstGeom prst="line">
            <a:avLst/>
          </a:prstGeom>
          <a:noFill/>
          <a:ln w="38100">
            <a:solidFill>
              <a:schemeClr val="tx1"/>
            </a:solidFill>
            <a:round/>
            <a:headEnd/>
            <a:tailEnd type="triangle" w="med" len="med"/>
          </a:ln>
        </p:spPr>
        <p:txBody>
          <a:bodyPr lIns="91430" tIns="45715" rIns="91430" bIns="45715"/>
          <a:lstStyle/>
          <a:p>
            <a:pPr defTabSz="914305" fontAlgn="base">
              <a:spcBef>
                <a:spcPct val="0"/>
              </a:spcBef>
              <a:spcAft>
                <a:spcPct val="0"/>
              </a:spcAft>
            </a:pPr>
            <a:endParaRPr lang="en-US" dirty="0">
              <a:solidFill>
                <a:prstClr val="black"/>
              </a:solidFill>
              <a:latin typeface="Arial" charset="0"/>
            </a:endParaRPr>
          </a:p>
        </p:txBody>
      </p:sp>
      <p:sp>
        <p:nvSpPr>
          <p:cNvPr id="2091" name="Rectangle 24"/>
          <p:cNvSpPr>
            <a:spLocks noChangeArrowheads="1"/>
          </p:cNvSpPr>
          <p:nvPr/>
        </p:nvSpPr>
        <p:spPr bwMode="auto">
          <a:xfrm>
            <a:off x="533401" y="5029200"/>
            <a:ext cx="1219200" cy="3810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lIns="91430" tIns="45715" rIns="91430" bIns="45715" anchor="ctr"/>
          <a:lstStyle/>
          <a:p>
            <a:pPr algn="ctr" defTabSz="914305" fontAlgn="base">
              <a:spcBef>
                <a:spcPct val="0"/>
              </a:spcBef>
              <a:spcAft>
                <a:spcPct val="0"/>
              </a:spcAft>
            </a:pPr>
            <a:r>
              <a:rPr lang="en-US" b="1" dirty="0">
                <a:solidFill>
                  <a:prstClr val="white"/>
                </a:solidFill>
              </a:rPr>
              <a:t>Ocean OBS</a:t>
            </a:r>
          </a:p>
        </p:txBody>
      </p:sp>
      <p:sp>
        <p:nvSpPr>
          <p:cNvPr id="6" name="Rectangle 22"/>
          <p:cNvSpPr>
            <a:spLocks noChangeArrowheads="1"/>
          </p:cNvSpPr>
          <p:nvPr/>
        </p:nvSpPr>
        <p:spPr bwMode="auto">
          <a:xfrm>
            <a:off x="7010400" y="4876800"/>
            <a:ext cx="1752600" cy="4572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lIns="91430" tIns="45715" rIns="91430" bIns="45715" anchor="ctr"/>
          <a:lstStyle/>
          <a:p>
            <a:pPr algn="ctr" defTabSz="914305" fontAlgn="base">
              <a:spcBef>
                <a:spcPct val="0"/>
              </a:spcBef>
              <a:spcAft>
                <a:spcPct val="0"/>
              </a:spcAft>
              <a:defRPr/>
            </a:pPr>
            <a:r>
              <a:rPr lang="en-US" sz="2000" b="1" dirty="0">
                <a:solidFill>
                  <a:prstClr val="black"/>
                </a:solidFill>
              </a:rPr>
              <a:t>NCOM Setup</a:t>
            </a:r>
          </a:p>
        </p:txBody>
      </p:sp>
      <p:sp>
        <p:nvSpPr>
          <p:cNvPr id="2094" name="Line 50"/>
          <p:cNvSpPr>
            <a:spLocks noChangeShapeType="1"/>
          </p:cNvSpPr>
          <p:nvPr/>
        </p:nvSpPr>
        <p:spPr bwMode="auto">
          <a:xfrm flipH="1">
            <a:off x="5257800" y="4038600"/>
            <a:ext cx="304800" cy="0"/>
          </a:xfrm>
          <a:prstGeom prst="line">
            <a:avLst/>
          </a:prstGeom>
          <a:noFill/>
          <a:ln w="38100">
            <a:solidFill>
              <a:schemeClr val="tx1"/>
            </a:solidFill>
            <a:round/>
            <a:headEnd/>
            <a:tailEnd type="triangle" w="med" len="med"/>
          </a:ln>
        </p:spPr>
        <p:txBody>
          <a:bodyPr lIns="91430" tIns="45715" rIns="91430" bIns="45715"/>
          <a:lstStyle/>
          <a:p>
            <a:pPr defTabSz="914305" fontAlgn="base">
              <a:spcBef>
                <a:spcPct val="0"/>
              </a:spcBef>
              <a:spcAft>
                <a:spcPct val="0"/>
              </a:spcAft>
            </a:pPr>
            <a:endParaRPr lang="en-US" dirty="0">
              <a:solidFill>
                <a:prstClr val="black"/>
              </a:solidFill>
              <a:latin typeface="Arial" charset="0"/>
            </a:endParaRPr>
          </a:p>
        </p:txBody>
      </p:sp>
      <p:grpSp>
        <p:nvGrpSpPr>
          <p:cNvPr id="7" name="Group 63"/>
          <p:cNvGrpSpPr>
            <a:grpSpLocks/>
          </p:cNvGrpSpPr>
          <p:nvPr/>
        </p:nvGrpSpPr>
        <p:grpSpPr bwMode="auto">
          <a:xfrm>
            <a:off x="6705600" y="1143001"/>
            <a:ext cx="2286000" cy="3657600"/>
            <a:chOff x="3216" y="869"/>
            <a:chExt cx="1379" cy="2148"/>
          </a:xfrm>
        </p:grpSpPr>
        <p:sp>
          <p:nvSpPr>
            <p:cNvPr id="2104" name="AutoShape 64"/>
            <p:cNvSpPr>
              <a:spLocks noChangeArrowheads="1"/>
            </p:cNvSpPr>
            <p:nvPr/>
          </p:nvSpPr>
          <p:spPr bwMode="auto">
            <a:xfrm>
              <a:off x="3216" y="1145"/>
              <a:ext cx="1379" cy="1872"/>
            </a:xfrm>
            <a:prstGeom prst="roundRect">
              <a:avLst>
                <a:gd name="adj" fmla="val 16667"/>
              </a:avLst>
            </a:prstGeom>
            <a:noFill/>
            <a:ln w="57150">
              <a:solidFill>
                <a:srgbClr val="FF0000"/>
              </a:solidFill>
              <a:round/>
              <a:headEnd/>
              <a:tailEnd/>
            </a:ln>
          </p:spPr>
          <p:txBody>
            <a:bodyPr wrap="none" anchor="ctr"/>
            <a:lstStyle/>
            <a:p>
              <a:pPr defTabSz="914305" fontAlgn="base">
                <a:spcBef>
                  <a:spcPct val="0"/>
                </a:spcBef>
                <a:spcAft>
                  <a:spcPct val="0"/>
                </a:spcAft>
              </a:pPr>
              <a:endParaRPr lang="en-US" dirty="0">
                <a:solidFill>
                  <a:prstClr val="black"/>
                </a:solidFill>
                <a:latin typeface="Arial" charset="0"/>
              </a:endParaRPr>
            </a:p>
          </p:txBody>
        </p:sp>
        <p:sp>
          <p:nvSpPr>
            <p:cNvPr id="565313" name="Text Box 65"/>
            <p:cNvSpPr txBox="1">
              <a:spLocks noChangeArrowheads="1"/>
            </p:cNvSpPr>
            <p:nvPr/>
          </p:nvSpPr>
          <p:spPr bwMode="auto">
            <a:xfrm>
              <a:off x="3581" y="869"/>
              <a:ext cx="627" cy="271"/>
            </a:xfrm>
            <a:prstGeom prst="rect">
              <a:avLst/>
            </a:prstGeom>
            <a:noFill/>
            <a:ln>
              <a:noFill/>
            </a:ln>
            <a:effectLst/>
            <a:extLst/>
          </p:spPr>
          <p:txBody>
            <a:bodyPr wrap="none">
              <a:spAutoFit/>
            </a:bodyPr>
            <a:lstStyle/>
            <a:p>
              <a:pPr defTabSz="914305" fontAlgn="base">
                <a:spcBef>
                  <a:spcPct val="0"/>
                </a:spcBef>
                <a:spcAft>
                  <a:spcPct val="0"/>
                </a:spcAft>
                <a:defRPr/>
              </a:pPr>
              <a:r>
                <a:rPr lang="en-US" sz="2400" b="1" dirty="0">
                  <a:solidFill>
                    <a:srgbClr val="FF0000"/>
                  </a:solidFill>
                  <a:effectLst>
                    <a:outerShdw blurRad="38100" dist="38100" dir="2700000" algn="tl">
                      <a:srgbClr val="C0C0C0"/>
                    </a:outerShdw>
                  </a:effectLst>
                  <a:latin typeface="Arial" charset="0"/>
                </a:rPr>
                <a:t>ESMF</a:t>
              </a:r>
            </a:p>
          </p:txBody>
        </p:sp>
      </p:grpSp>
      <p:grpSp>
        <p:nvGrpSpPr>
          <p:cNvPr id="8" name="Group 78"/>
          <p:cNvGrpSpPr>
            <a:grpSpLocks/>
          </p:cNvGrpSpPr>
          <p:nvPr/>
        </p:nvGrpSpPr>
        <p:grpSpPr bwMode="auto">
          <a:xfrm>
            <a:off x="3886200" y="4648201"/>
            <a:ext cx="1409700" cy="1066800"/>
            <a:chOff x="2736" y="2832"/>
            <a:chExt cx="888" cy="672"/>
          </a:xfrm>
        </p:grpSpPr>
        <p:sp>
          <p:nvSpPr>
            <p:cNvPr id="2101" name="AutoShape 33"/>
            <p:cNvSpPr>
              <a:spLocks noChangeArrowheads="1"/>
            </p:cNvSpPr>
            <p:nvPr/>
          </p:nvSpPr>
          <p:spPr bwMode="auto">
            <a:xfrm>
              <a:off x="2736" y="2832"/>
              <a:ext cx="864" cy="672"/>
            </a:xfrm>
            <a:prstGeom prst="can">
              <a:avLst>
                <a:gd name="adj" fmla="val 28722"/>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defTabSz="914305" fontAlgn="base">
                <a:spcBef>
                  <a:spcPct val="0"/>
                </a:spcBef>
                <a:spcAft>
                  <a:spcPct val="0"/>
                </a:spcAft>
              </a:pPr>
              <a:endParaRPr lang="en-US" sz="1400" b="1" dirty="0">
                <a:solidFill>
                  <a:prstClr val="black"/>
                </a:solidFill>
              </a:endParaRPr>
            </a:p>
          </p:txBody>
        </p:sp>
        <p:sp>
          <p:nvSpPr>
            <p:cNvPr id="2102" name="Text Box 34"/>
            <p:cNvSpPr txBox="1">
              <a:spLocks noChangeArrowheads="1"/>
            </p:cNvSpPr>
            <p:nvPr/>
          </p:nvSpPr>
          <p:spPr bwMode="auto">
            <a:xfrm>
              <a:off x="2789" y="2832"/>
              <a:ext cx="728" cy="194"/>
            </a:xfrm>
            <a:prstGeom prst="rect">
              <a:avLst/>
            </a:prstGeom>
            <a:noFill/>
            <a:ln w="9525">
              <a:noFill/>
              <a:miter lim="800000"/>
              <a:headEnd/>
              <a:tailEnd/>
            </a:ln>
          </p:spPr>
          <p:txBody>
            <a:bodyPr wrap="none">
              <a:spAutoFit/>
            </a:bodyPr>
            <a:lstStyle/>
            <a:p>
              <a:pPr algn="ctr" defTabSz="914305" fontAlgn="base">
                <a:spcBef>
                  <a:spcPct val="0"/>
                </a:spcBef>
                <a:spcAft>
                  <a:spcPct val="0"/>
                </a:spcAft>
              </a:pPr>
              <a:r>
                <a:rPr lang="en-US" sz="1400" b="1" dirty="0">
                  <a:solidFill>
                    <a:prstClr val="black"/>
                  </a:solidFill>
                  <a:latin typeface="Arial" charset="0"/>
                </a:rPr>
                <a:t>DATABASE</a:t>
              </a:r>
            </a:p>
          </p:txBody>
        </p:sp>
        <p:sp>
          <p:nvSpPr>
            <p:cNvPr id="2103" name="Text Box 35"/>
            <p:cNvSpPr txBox="1">
              <a:spLocks noChangeArrowheads="1"/>
            </p:cNvSpPr>
            <p:nvPr/>
          </p:nvSpPr>
          <p:spPr bwMode="auto">
            <a:xfrm>
              <a:off x="2784" y="3033"/>
              <a:ext cx="840" cy="374"/>
            </a:xfrm>
            <a:prstGeom prst="rect">
              <a:avLst/>
            </a:prstGeom>
            <a:noFill/>
            <a:ln w="9525">
              <a:noFill/>
              <a:miter lim="800000"/>
              <a:headEnd/>
              <a:tailEnd/>
            </a:ln>
          </p:spPr>
          <p:txBody>
            <a:bodyPr wrap="none">
              <a:spAutoFit/>
            </a:bodyPr>
            <a:lstStyle/>
            <a:p>
              <a:pPr defTabSz="914305" fontAlgn="base">
                <a:lnSpc>
                  <a:spcPct val="90000"/>
                </a:lnSpc>
                <a:spcBef>
                  <a:spcPct val="0"/>
                </a:spcBef>
                <a:spcAft>
                  <a:spcPct val="0"/>
                </a:spcAft>
              </a:pPr>
              <a:r>
                <a:rPr lang="en-US" sz="1200" i="1" dirty="0">
                  <a:solidFill>
                    <a:prstClr val="black"/>
                  </a:solidFill>
                  <a:latin typeface="Arial" charset="0"/>
                </a:rPr>
                <a:t>GDEM MODAS</a:t>
              </a:r>
            </a:p>
            <a:p>
              <a:pPr defTabSz="914305" fontAlgn="base">
                <a:lnSpc>
                  <a:spcPct val="90000"/>
                </a:lnSpc>
                <a:spcBef>
                  <a:spcPct val="0"/>
                </a:spcBef>
                <a:spcAft>
                  <a:spcPct val="0"/>
                </a:spcAft>
              </a:pPr>
              <a:r>
                <a:rPr lang="en-US" sz="1200" i="1" dirty="0">
                  <a:solidFill>
                    <a:prstClr val="black"/>
                  </a:solidFill>
                  <a:latin typeface="Arial" charset="0"/>
                </a:rPr>
                <a:t>DBDBV DBDB2</a:t>
              </a:r>
            </a:p>
            <a:p>
              <a:pPr defTabSz="914305" fontAlgn="base">
                <a:lnSpc>
                  <a:spcPct val="90000"/>
                </a:lnSpc>
                <a:spcBef>
                  <a:spcPct val="0"/>
                </a:spcBef>
                <a:spcAft>
                  <a:spcPct val="0"/>
                </a:spcAft>
              </a:pPr>
              <a:r>
                <a:rPr lang="en-US" sz="1200" i="1" dirty="0" err="1">
                  <a:solidFill>
                    <a:prstClr val="black"/>
                  </a:solidFill>
                  <a:latin typeface="Arial" charset="0"/>
                </a:rPr>
                <a:t>OSUTide</a:t>
              </a:r>
              <a:r>
                <a:rPr lang="en-US" sz="1200" i="1" dirty="0">
                  <a:solidFill>
                    <a:prstClr val="black"/>
                  </a:solidFill>
                  <a:latin typeface="Arial" charset="0"/>
                </a:rPr>
                <a:t> Rivers</a:t>
              </a:r>
            </a:p>
          </p:txBody>
        </p:sp>
      </p:grpSp>
      <p:cxnSp>
        <p:nvCxnSpPr>
          <p:cNvPr id="2100" name="AutoShape 81"/>
          <p:cNvCxnSpPr>
            <a:cxnSpLocks noChangeShapeType="1"/>
          </p:cNvCxnSpPr>
          <p:nvPr/>
        </p:nvCxnSpPr>
        <p:spPr bwMode="auto">
          <a:xfrm rot="10800000">
            <a:off x="3124201" y="5181600"/>
            <a:ext cx="733426" cy="1588"/>
          </a:xfrm>
          <a:prstGeom prst="bentConnector3">
            <a:avLst>
              <a:gd name="adj1" fmla="val 50000"/>
            </a:avLst>
          </a:prstGeom>
          <a:noFill/>
          <a:ln w="31750">
            <a:solidFill>
              <a:schemeClr val="tx1"/>
            </a:solidFill>
            <a:miter lim="800000"/>
            <a:headEnd/>
            <a:tailEnd type="triangle" w="med" len="med"/>
          </a:ln>
        </p:spPr>
      </p:cxnSp>
      <p:sp>
        <p:nvSpPr>
          <p:cNvPr id="64" name="AutoShape 33"/>
          <p:cNvSpPr>
            <a:spLocks noChangeArrowheads="1"/>
          </p:cNvSpPr>
          <p:nvPr/>
        </p:nvSpPr>
        <p:spPr bwMode="auto">
          <a:xfrm>
            <a:off x="3429000" y="1066800"/>
            <a:ext cx="1066800" cy="685800"/>
          </a:xfrm>
          <a:prstGeom prst="can">
            <a:avLst>
              <a:gd name="adj" fmla="val 28722"/>
            </a:avLst>
          </a:prstGeom>
          <a:ln>
            <a:headEnd/>
            <a:tailEnd/>
          </a:ln>
        </p:spPr>
        <p:style>
          <a:lnRef idx="1">
            <a:schemeClr val="accent4"/>
          </a:lnRef>
          <a:fillRef idx="2">
            <a:schemeClr val="accent4"/>
          </a:fillRef>
          <a:effectRef idx="1">
            <a:schemeClr val="accent4"/>
          </a:effectRef>
          <a:fontRef idx="minor">
            <a:schemeClr val="dk1"/>
          </a:fontRef>
        </p:style>
        <p:txBody>
          <a:bodyPr wrap="none" lIns="91430" tIns="45715" rIns="91430" bIns="45715" anchor="ctr"/>
          <a:lstStyle/>
          <a:p>
            <a:pPr defTabSz="914305" fontAlgn="base">
              <a:spcBef>
                <a:spcPct val="0"/>
              </a:spcBef>
              <a:spcAft>
                <a:spcPct val="0"/>
              </a:spcAft>
            </a:pPr>
            <a:r>
              <a:rPr lang="en-US" sz="1400" dirty="0" err="1">
                <a:solidFill>
                  <a:prstClr val="black"/>
                </a:solidFill>
              </a:rPr>
              <a:t>obs</a:t>
            </a:r>
            <a:r>
              <a:rPr lang="en-US" sz="1400" dirty="0">
                <a:solidFill>
                  <a:prstClr val="black"/>
                </a:solidFill>
              </a:rPr>
              <a:t>, remote</a:t>
            </a:r>
          </a:p>
          <a:p>
            <a:pPr defTabSz="914305" fontAlgn="base">
              <a:spcBef>
                <a:spcPct val="0"/>
              </a:spcBef>
              <a:spcAft>
                <a:spcPct val="0"/>
              </a:spcAft>
            </a:pPr>
            <a:r>
              <a:rPr lang="en-US" sz="1400" dirty="0">
                <a:solidFill>
                  <a:prstClr val="black"/>
                </a:solidFill>
              </a:rPr>
              <a:t>sensing, text</a:t>
            </a:r>
          </a:p>
        </p:txBody>
      </p:sp>
      <p:cxnSp>
        <p:nvCxnSpPr>
          <p:cNvPr id="78" name="AutoShape 36"/>
          <p:cNvCxnSpPr>
            <a:cxnSpLocks noChangeShapeType="1"/>
            <a:stCxn id="2" idx="3"/>
          </p:cNvCxnSpPr>
          <p:nvPr/>
        </p:nvCxnSpPr>
        <p:spPr bwMode="auto">
          <a:xfrm>
            <a:off x="3048000" y="1409700"/>
            <a:ext cx="381000" cy="8208"/>
          </a:xfrm>
          <a:prstGeom prst="straightConnector1">
            <a:avLst/>
          </a:prstGeom>
          <a:noFill/>
          <a:ln w="38100">
            <a:solidFill>
              <a:schemeClr val="tx1"/>
            </a:solidFill>
            <a:round/>
            <a:headEnd/>
            <a:tailEnd type="triangle" w="med" len="med"/>
          </a:ln>
        </p:spPr>
      </p:cxnSp>
      <p:cxnSp>
        <p:nvCxnSpPr>
          <p:cNvPr id="81" name="AutoShape 47"/>
          <p:cNvCxnSpPr>
            <a:cxnSpLocks noChangeShapeType="1"/>
          </p:cNvCxnSpPr>
          <p:nvPr/>
        </p:nvCxnSpPr>
        <p:spPr bwMode="auto">
          <a:xfrm rot="16200000" flipH="1">
            <a:off x="3848101" y="1866900"/>
            <a:ext cx="228601" cy="2"/>
          </a:xfrm>
          <a:prstGeom prst="straightConnector1">
            <a:avLst/>
          </a:prstGeom>
          <a:noFill/>
          <a:ln w="38100">
            <a:solidFill>
              <a:schemeClr val="tx1"/>
            </a:solidFill>
            <a:round/>
            <a:headEnd/>
            <a:tailEnd type="triangle" w="med" len="med"/>
          </a:ln>
        </p:spPr>
      </p:cxnSp>
      <p:sp>
        <p:nvSpPr>
          <p:cNvPr id="61" name="AutoShape 33"/>
          <p:cNvSpPr>
            <a:spLocks noChangeArrowheads="1"/>
          </p:cNvSpPr>
          <p:nvPr/>
        </p:nvSpPr>
        <p:spPr bwMode="auto">
          <a:xfrm>
            <a:off x="4648200" y="1066800"/>
            <a:ext cx="762000" cy="685800"/>
          </a:xfrm>
          <a:prstGeom prst="can">
            <a:avLst>
              <a:gd name="adj" fmla="val 17610"/>
            </a:avLst>
          </a:prstGeom>
          <a:ln>
            <a:headEnd/>
            <a:tailEnd/>
          </a:ln>
        </p:spPr>
        <p:style>
          <a:lnRef idx="1">
            <a:schemeClr val="accent4"/>
          </a:lnRef>
          <a:fillRef idx="2">
            <a:schemeClr val="accent4"/>
          </a:fillRef>
          <a:effectRef idx="1">
            <a:schemeClr val="accent4"/>
          </a:effectRef>
          <a:fontRef idx="minor">
            <a:schemeClr val="dk1"/>
          </a:fontRef>
        </p:style>
        <p:txBody>
          <a:bodyPr wrap="none" lIns="91430" tIns="45715" rIns="91430" bIns="45715" anchor="ctr"/>
          <a:lstStyle/>
          <a:p>
            <a:pPr algn="ctr" defTabSz="914305" fontAlgn="base">
              <a:spcBef>
                <a:spcPct val="0"/>
              </a:spcBef>
              <a:spcAft>
                <a:spcPct val="0"/>
              </a:spcAft>
            </a:pPr>
            <a:endParaRPr lang="en-US" sz="1000" kern="900" spc="-100" dirty="0">
              <a:solidFill>
                <a:prstClr val="black"/>
              </a:solidFill>
            </a:endParaRPr>
          </a:p>
          <a:p>
            <a:pPr algn="ctr" defTabSz="914305" fontAlgn="base">
              <a:spcBef>
                <a:spcPct val="0"/>
              </a:spcBef>
              <a:spcAft>
                <a:spcPct val="0"/>
              </a:spcAft>
            </a:pPr>
            <a:r>
              <a:rPr lang="en-US" sz="1000" kern="900" spc="-100" dirty="0">
                <a:solidFill>
                  <a:prstClr val="black"/>
                </a:solidFill>
              </a:rPr>
              <a:t>GLOBE</a:t>
            </a:r>
          </a:p>
          <a:p>
            <a:pPr algn="ctr" defTabSz="914305" fontAlgn="base">
              <a:spcBef>
                <a:spcPct val="0"/>
              </a:spcBef>
              <a:spcAft>
                <a:spcPct val="0"/>
              </a:spcAft>
            </a:pPr>
            <a:r>
              <a:rPr lang="en-US" sz="1000" kern="900" spc="-100" dirty="0">
                <a:solidFill>
                  <a:prstClr val="black"/>
                </a:solidFill>
              </a:rPr>
              <a:t>WVS</a:t>
            </a:r>
          </a:p>
          <a:p>
            <a:pPr algn="ctr" defTabSz="914305" fontAlgn="base">
              <a:spcBef>
                <a:spcPct val="0"/>
              </a:spcBef>
              <a:spcAft>
                <a:spcPct val="0"/>
              </a:spcAft>
            </a:pPr>
            <a:r>
              <a:rPr lang="en-US" sz="1000" kern="900" spc="-100" dirty="0" err="1">
                <a:solidFill>
                  <a:prstClr val="black"/>
                </a:solidFill>
              </a:rPr>
              <a:t>Climo</a:t>
            </a:r>
            <a:endParaRPr lang="en-US" sz="1000" kern="900" spc="-100" dirty="0">
              <a:solidFill>
                <a:prstClr val="black"/>
              </a:solidFill>
            </a:endParaRPr>
          </a:p>
          <a:p>
            <a:pPr algn="ctr" defTabSz="914305" fontAlgn="base">
              <a:spcBef>
                <a:spcPct val="0"/>
              </a:spcBef>
              <a:spcAft>
                <a:spcPct val="0"/>
              </a:spcAft>
            </a:pPr>
            <a:endParaRPr lang="en-US" sz="1000" b="1" kern="900" spc="-100" dirty="0">
              <a:solidFill>
                <a:prstClr val="black"/>
              </a:solidFill>
            </a:endParaRPr>
          </a:p>
        </p:txBody>
      </p:sp>
      <p:cxnSp>
        <p:nvCxnSpPr>
          <p:cNvPr id="62" name="AutoShape 47"/>
          <p:cNvCxnSpPr>
            <a:cxnSpLocks noChangeShapeType="1"/>
          </p:cNvCxnSpPr>
          <p:nvPr/>
        </p:nvCxnSpPr>
        <p:spPr bwMode="auto">
          <a:xfrm rot="16200000" flipH="1">
            <a:off x="4914902" y="1866900"/>
            <a:ext cx="228601" cy="2"/>
          </a:xfrm>
          <a:prstGeom prst="straightConnector1">
            <a:avLst/>
          </a:prstGeom>
          <a:noFill/>
          <a:ln w="38100">
            <a:solidFill>
              <a:schemeClr val="tx1"/>
            </a:solidFill>
            <a:round/>
            <a:headEnd/>
            <a:tailEnd type="triangle" w="med" len="med"/>
          </a:ln>
        </p:spPr>
      </p:cxnSp>
      <p:sp>
        <p:nvSpPr>
          <p:cNvPr id="68" name="Rectangle 20"/>
          <p:cNvSpPr>
            <a:spLocks noChangeArrowheads="1"/>
          </p:cNvSpPr>
          <p:nvPr/>
        </p:nvSpPr>
        <p:spPr bwMode="auto">
          <a:xfrm>
            <a:off x="1600200" y="1981200"/>
            <a:ext cx="1752600" cy="5334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lIns="91430" tIns="45715" rIns="91430" bIns="45715" anchor="ctr"/>
          <a:lstStyle/>
          <a:p>
            <a:pPr algn="ctr" defTabSz="914305" fontAlgn="base">
              <a:spcBef>
                <a:spcPct val="0"/>
              </a:spcBef>
              <a:spcAft>
                <a:spcPct val="0"/>
              </a:spcAft>
              <a:defRPr/>
            </a:pPr>
            <a:r>
              <a:rPr lang="en-US" sz="1200" b="1" dirty="0">
                <a:solidFill>
                  <a:prstClr val="black"/>
                </a:solidFill>
              </a:rPr>
              <a:t>ATMOSPHERE BOUNDARY</a:t>
            </a:r>
          </a:p>
          <a:p>
            <a:pPr algn="ctr" defTabSz="914305" fontAlgn="base">
              <a:spcBef>
                <a:spcPct val="0"/>
              </a:spcBef>
              <a:spcAft>
                <a:spcPct val="0"/>
              </a:spcAft>
              <a:defRPr/>
            </a:pPr>
            <a:r>
              <a:rPr lang="en-US" sz="1200" b="1" dirty="0">
                <a:solidFill>
                  <a:prstClr val="black"/>
                </a:solidFill>
              </a:rPr>
              <a:t>CONDITIONS (ANALYSIS)</a:t>
            </a:r>
          </a:p>
        </p:txBody>
      </p:sp>
      <p:sp>
        <p:nvSpPr>
          <p:cNvPr id="85" name="Line 52"/>
          <p:cNvSpPr>
            <a:spLocks noChangeShapeType="1"/>
          </p:cNvSpPr>
          <p:nvPr/>
        </p:nvSpPr>
        <p:spPr bwMode="auto">
          <a:xfrm flipV="1">
            <a:off x="8610601" y="3276599"/>
            <a:ext cx="0" cy="533401"/>
          </a:xfrm>
          <a:prstGeom prst="line">
            <a:avLst/>
          </a:prstGeom>
          <a:noFill/>
          <a:ln w="38100" cap="rnd">
            <a:solidFill>
              <a:schemeClr val="tx1"/>
            </a:solidFill>
            <a:round/>
            <a:headEnd/>
            <a:tailEnd type="triangle" w="med" len="med"/>
          </a:ln>
        </p:spPr>
        <p:txBody>
          <a:bodyPr lIns="91430" tIns="45715" rIns="91430" bIns="45715"/>
          <a:lstStyle/>
          <a:p>
            <a:pPr defTabSz="914305" fontAlgn="base">
              <a:spcBef>
                <a:spcPct val="0"/>
              </a:spcBef>
              <a:spcAft>
                <a:spcPct val="0"/>
              </a:spcAft>
            </a:pPr>
            <a:endParaRPr lang="en-US" dirty="0">
              <a:solidFill>
                <a:prstClr val="black"/>
              </a:solidFill>
              <a:latin typeface="Arial" charset="0"/>
            </a:endParaRPr>
          </a:p>
        </p:txBody>
      </p:sp>
      <p:cxnSp>
        <p:nvCxnSpPr>
          <p:cNvPr id="86" name="AutoShape 36"/>
          <p:cNvCxnSpPr>
            <a:cxnSpLocks noChangeShapeType="1"/>
          </p:cNvCxnSpPr>
          <p:nvPr/>
        </p:nvCxnSpPr>
        <p:spPr bwMode="auto">
          <a:xfrm>
            <a:off x="1219200" y="2209800"/>
            <a:ext cx="381000" cy="8208"/>
          </a:xfrm>
          <a:prstGeom prst="straightConnector1">
            <a:avLst/>
          </a:prstGeom>
          <a:noFill/>
          <a:ln w="38100">
            <a:solidFill>
              <a:schemeClr val="tx1"/>
            </a:solidFill>
            <a:round/>
            <a:headEnd/>
            <a:tailEnd type="triangle" w="med" len="med"/>
          </a:ln>
        </p:spPr>
      </p:cxnSp>
      <p:cxnSp>
        <p:nvCxnSpPr>
          <p:cNvPr id="87" name="AutoShape 36"/>
          <p:cNvCxnSpPr>
            <a:cxnSpLocks noChangeShapeType="1"/>
          </p:cNvCxnSpPr>
          <p:nvPr/>
        </p:nvCxnSpPr>
        <p:spPr bwMode="auto">
          <a:xfrm>
            <a:off x="3352800" y="2209800"/>
            <a:ext cx="381000" cy="8208"/>
          </a:xfrm>
          <a:prstGeom prst="straightConnector1">
            <a:avLst/>
          </a:prstGeom>
          <a:noFill/>
          <a:ln w="38100">
            <a:solidFill>
              <a:schemeClr val="tx1"/>
            </a:solidFill>
            <a:round/>
            <a:headEnd/>
            <a:tailEnd type="triangle" w="med" len="med"/>
          </a:ln>
        </p:spPr>
      </p:cxnSp>
      <p:cxnSp>
        <p:nvCxnSpPr>
          <p:cNvPr id="103" name="AutoShape 48"/>
          <p:cNvCxnSpPr>
            <a:cxnSpLocks noChangeShapeType="1"/>
            <a:endCxn id="2089" idx="2"/>
          </p:cNvCxnSpPr>
          <p:nvPr/>
        </p:nvCxnSpPr>
        <p:spPr bwMode="auto">
          <a:xfrm flipV="1">
            <a:off x="7848600" y="4343400"/>
            <a:ext cx="0" cy="515938"/>
          </a:xfrm>
          <a:prstGeom prst="straightConnector1">
            <a:avLst/>
          </a:prstGeom>
          <a:noFill/>
          <a:ln w="38100">
            <a:solidFill>
              <a:schemeClr val="tx1"/>
            </a:solidFill>
            <a:round/>
            <a:headEnd/>
            <a:tailEnd type="triangle" w="med" len="med"/>
          </a:ln>
        </p:spPr>
      </p:cxnSp>
      <p:cxnSp>
        <p:nvCxnSpPr>
          <p:cNvPr id="119" name="AutoShape 5"/>
          <p:cNvCxnSpPr>
            <a:cxnSpLocks noChangeShapeType="1"/>
            <a:stCxn id="2101" idx="4"/>
          </p:cNvCxnSpPr>
          <p:nvPr/>
        </p:nvCxnSpPr>
        <p:spPr bwMode="auto">
          <a:xfrm>
            <a:off x="5257800" y="5181600"/>
            <a:ext cx="1752600" cy="1588"/>
          </a:xfrm>
          <a:prstGeom prst="straightConnector1">
            <a:avLst/>
          </a:prstGeom>
          <a:noFill/>
          <a:ln w="38100" cap="rnd">
            <a:solidFill>
              <a:schemeClr val="tx1"/>
            </a:solidFill>
            <a:prstDash val="solid"/>
            <a:round/>
            <a:headEnd/>
            <a:tailEnd type="triangle" w="med" len="med"/>
          </a:ln>
        </p:spPr>
      </p:cxnSp>
      <p:sp>
        <p:nvSpPr>
          <p:cNvPr id="122" name="Line 52"/>
          <p:cNvSpPr>
            <a:spLocks noChangeShapeType="1"/>
          </p:cNvSpPr>
          <p:nvPr/>
        </p:nvSpPr>
        <p:spPr bwMode="auto">
          <a:xfrm flipV="1">
            <a:off x="4572001" y="4190999"/>
            <a:ext cx="0" cy="423863"/>
          </a:xfrm>
          <a:prstGeom prst="line">
            <a:avLst/>
          </a:prstGeom>
          <a:noFill/>
          <a:ln w="38100" cap="rnd">
            <a:solidFill>
              <a:schemeClr val="tx1"/>
            </a:solidFill>
            <a:round/>
            <a:headEnd/>
            <a:tailEnd type="triangle" w="med" len="med"/>
          </a:ln>
        </p:spPr>
        <p:txBody>
          <a:bodyPr lIns="91430" tIns="45715" rIns="91430" bIns="45715"/>
          <a:lstStyle/>
          <a:p>
            <a:pPr defTabSz="914305" fontAlgn="base">
              <a:spcBef>
                <a:spcPct val="0"/>
              </a:spcBef>
              <a:spcAft>
                <a:spcPct val="0"/>
              </a:spcAft>
            </a:pPr>
            <a:endParaRPr lang="en-US" dirty="0">
              <a:solidFill>
                <a:prstClr val="black"/>
              </a:solidFill>
              <a:latin typeface="Arial" charset="0"/>
            </a:endParaRPr>
          </a:p>
        </p:txBody>
      </p:sp>
      <p:cxnSp>
        <p:nvCxnSpPr>
          <p:cNvPr id="126" name="AutoShape 43"/>
          <p:cNvCxnSpPr>
            <a:cxnSpLocks noChangeShapeType="1"/>
          </p:cNvCxnSpPr>
          <p:nvPr/>
        </p:nvCxnSpPr>
        <p:spPr bwMode="auto">
          <a:xfrm>
            <a:off x="1752601" y="5181600"/>
            <a:ext cx="304800" cy="1588"/>
          </a:xfrm>
          <a:prstGeom prst="straightConnector1">
            <a:avLst/>
          </a:prstGeom>
          <a:noFill/>
          <a:ln w="38100">
            <a:solidFill>
              <a:schemeClr val="tx1"/>
            </a:solidFill>
            <a:round/>
            <a:headEnd/>
            <a:tailEnd type="triangle" w="med" len="med"/>
          </a:ln>
        </p:spPr>
      </p:cxnSp>
      <p:cxnSp>
        <p:nvCxnSpPr>
          <p:cNvPr id="135" name="AutoShape 43"/>
          <p:cNvCxnSpPr>
            <a:cxnSpLocks noChangeShapeType="1"/>
          </p:cNvCxnSpPr>
          <p:nvPr/>
        </p:nvCxnSpPr>
        <p:spPr bwMode="auto">
          <a:xfrm>
            <a:off x="5257800" y="4191000"/>
            <a:ext cx="304800" cy="0"/>
          </a:xfrm>
          <a:prstGeom prst="straightConnector1">
            <a:avLst/>
          </a:prstGeom>
          <a:noFill/>
          <a:ln w="38100">
            <a:solidFill>
              <a:schemeClr val="tx1"/>
            </a:solidFill>
            <a:round/>
            <a:headEnd/>
            <a:tailEnd type="triangle" w="med" len="med"/>
          </a:ln>
        </p:spPr>
      </p:cxnSp>
      <p:cxnSp>
        <p:nvCxnSpPr>
          <p:cNvPr id="152" name="AutoShape 36"/>
          <p:cNvCxnSpPr>
            <a:cxnSpLocks noChangeShapeType="1"/>
            <a:stCxn id="2106" idx="4"/>
          </p:cNvCxnSpPr>
          <p:nvPr/>
        </p:nvCxnSpPr>
        <p:spPr bwMode="auto">
          <a:xfrm>
            <a:off x="3200401" y="3962400"/>
            <a:ext cx="838200" cy="8208"/>
          </a:xfrm>
          <a:prstGeom prst="straightConnector1">
            <a:avLst/>
          </a:prstGeom>
          <a:noFill/>
          <a:ln w="38100">
            <a:solidFill>
              <a:schemeClr val="tx1"/>
            </a:solidFill>
            <a:round/>
            <a:headEnd/>
            <a:tailEnd type="triangle" w="med" len="med"/>
          </a:ln>
        </p:spPr>
      </p:cxnSp>
      <p:sp>
        <p:nvSpPr>
          <p:cNvPr id="65" name="TextBox 64"/>
          <p:cNvSpPr txBox="1"/>
          <p:nvPr/>
        </p:nvSpPr>
        <p:spPr>
          <a:xfrm>
            <a:off x="6781800" y="2971800"/>
            <a:ext cx="990600" cy="261610"/>
          </a:xfrm>
          <a:prstGeom prst="rect">
            <a:avLst/>
          </a:prstGeom>
        </p:spPr>
        <p:style>
          <a:lnRef idx="1">
            <a:schemeClr val="accent5"/>
          </a:lnRef>
          <a:fillRef idx="2">
            <a:schemeClr val="accent5"/>
          </a:fillRef>
          <a:effectRef idx="1">
            <a:schemeClr val="accent5"/>
          </a:effectRef>
          <a:fontRef idx="minor">
            <a:schemeClr val="dk1"/>
          </a:fontRef>
        </p:style>
        <p:txBody>
          <a:bodyPr wrap="square" lIns="91430" tIns="45715" rIns="91430" bIns="45715" rtlCol="0">
            <a:spAutoFit/>
          </a:bodyPr>
          <a:lstStyle/>
          <a:p>
            <a:pPr defTabSz="914305" fontAlgn="base">
              <a:spcBef>
                <a:spcPct val="0"/>
              </a:spcBef>
              <a:spcAft>
                <a:spcPct val="0"/>
              </a:spcAft>
            </a:pPr>
            <a:r>
              <a:rPr lang="en-US" sz="1100" b="1" dirty="0">
                <a:solidFill>
                  <a:prstClr val="black"/>
                </a:solidFill>
              </a:rPr>
              <a:t>SWAN/WW3</a:t>
            </a:r>
          </a:p>
        </p:txBody>
      </p:sp>
      <p:sp>
        <p:nvSpPr>
          <p:cNvPr id="106" name="TextBox 105"/>
          <p:cNvSpPr txBox="1"/>
          <p:nvPr/>
        </p:nvSpPr>
        <p:spPr>
          <a:xfrm>
            <a:off x="5029200" y="2971800"/>
            <a:ext cx="1371600" cy="259857"/>
          </a:xfrm>
          <a:prstGeom prst="rect">
            <a:avLst/>
          </a:prstGeom>
        </p:spPr>
        <p:style>
          <a:lnRef idx="1">
            <a:schemeClr val="accent5"/>
          </a:lnRef>
          <a:fillRef idx="2">
            <a:schemeClr val="accent5"/>
          </a:fillRef>
          <a:effectRef idx="1">
            <a:schemeClr val="accent5"/>
          </a:effectRef>
          <a:fontRef idx="minor">
            <a:schemeClr val="dk1"/>
          </a:fontRef>
        </p:style>
        <p:txBody>
          <a:bodyPr wrap="square" lIns="91430" tIns="45715" rIns="91430" bIns="45715" rtlCol="0">
            <a:spAutoFit/>
          </a:bodyPr>
          <a:lstStyle/>
          <a:p>
            <a:pPr defTabSz="914305" fontAlgn="base">
              <a:spcBef>
                <a:spcPct val="0"/>
              </a:spcBef>
              <a:spcAft>
                <a:spcPct val="0"/>
              </a:spcAft>
            </a:pPr>
            <a:r>
              <a:rPr lang="en-US" sz="1100" b="1" dirty="0">
                <a:solidFill>
                  <a:prstClr val="black"/>
                </a:solidFill>
              </a:rPr>
              <a:t>WAVE Model  Setup</a:t>
            </a:r>
          </a:p>
        </p:txBody>
      </p:sp>
      <p:cxnSp>
        <p:nvCxnSpPr>
          <p:cNvPr id="115" name="AutoShape 36"/>
          <p:cNvCxnSpPr>
            <a:cxnSpLocks noChangeShapeType="1"/>
          </p:cNvCxnSpPr>
          <p:nvPr/>
        </p:nvCxnSpPr>
        <p:spPr bwMode="auto">
          <a:xfrm>
            <a:off x="6400800" y="3124200"/>
            <a:ext cx="381000" cy="0"/>
          </a:xfrm>
          <a:prstGeom prst="straightConnector1">
            <a:avLst/>
          </a:prstGeom>
          <a:noFill/>
          <a:ln w="38100">
            <a:solidFill>
              <a:schemeClr val="tx1"/>
            </a:solidFill>
            <a:round/>
            <a:headEnd/>
            <a:tailEnd type="triangle" w="med" len="med"/>
          </a:ln>
        </p:spPr>
      </p:cxnSp>
      <p:cxnSp>
        <p:nvCxnSpPr>
          <p:cNvPr id="124" name="AutoShape 43"/>
          <p:cNvCxnSpPr>
            <a:cxnSpLocks noChangeShapeType="1"/>
          </p:cNvCxnSpPr>
          <p:nvPr/>
        </p:nvCxnSpPr>
        <p:spPr bwMode="auto">
          <a:xfrm>
            <a:off x="7772400" y="3200400"/>
            <a:ext cx="152400" cy="0"/>
          </a:xfrm>
          <a:prstGeom prst="straightConnector1">
            <a:avLst/>
          </a:prstGeom>
          <a:noFill/>
          <a:ln w="38100">
            <a:solidFill>
              <a:schemeClr val="tx1"/>
            </a:solidFill>
            <a:round/>
            <a:headEnd/>
            <a:tailEnd type="triangle" w="med" len="med"/>
          </a:ln>
        </p:spPr>
      </p:cxnSp>
      <p:sp>
        <p:nvSpPr>
          <p:cNvPr id="128" name="Line 50"/>
          <p:cNvSpPr>
            <a:spLocks noChangeShapeType="1"/>
          </p:cNvSpPr>
          <p:nvPr/>
        </p:nvSpPr>
        <p:spPr bwMode="auto">
          <a:xfrm flipH="1">
            <a:off x="7772400" y="3048000"/>
            <a:ext cx="152400" cy="0"/>
          </a:xfrm>
          <a:prstGeom prst="line">
            <a:avLst/>
          </a:prstGeom>
          <a:noFill/>
          <a:ln w="38100">
            <a:solidFill>
              <a:schemeClr val="tx1"/>
            </a:solidFill>
            <a:round/>
            <a:headEnd/>
            <a:tailEnd type="triangle" w="med" len="med"/>
          </a:ln>
        </p:spPr>
        <p:txBody>
          <a:bodyPr lIns="91430" tIns="45715" rIns="91430" bIns="45715"/>
          <a:lstStyle/>
          <a:p>
            <a:pPr defTabSz="914305" fontAlgn="base">
              <a:spcBef>
                <a:spcPct val="0"/>
              </a:spcBef>
              <a:spcAft>
                <a:spcPct val="0"/>
              </a:spcAft>
            </a:pPr>
            <a:endParaRPr lang="en-US" dirty="0">
              <a:solidFill>
                <a:prstClr val="black"/>
              </a:solidFill>
              <a:latin typeface="Arial" charset="0"/>
            </a:endParaRPr>
          </a:p>
        </p:txBody>
      </p:sp>
      <p:sp>
        <p:nvSpPr>
          <p:cNvPr id="69" name="Footer Placeholder 68"/>
          <p:cNvSpPr>
            <a:spLocks noGrp="1"/>
          </p:cNvSpPr>
          <p:nvPr>
            <p:ph type="ftr" sz="quarter" idx="11"/>
          </p:nvPr>
        </p:nvSpPr>
        <p:spPr/>
        <p:txBody>
          <a:bodyPr/>
          <a:lstStyle/>
          <a:p>
            <a:pPr>
              <a:defRPr/>
            </a:pPr>
            <a:r>
              <a:rPr lang="en-US" smtClean="0">
                <a:solidFill>
                  <a:prstClr val="black">
                    <a:tint val="75000"/>
                  </a:prstClr>
                </a:solidFill>
              </a:rPr>
              <a:t>NOPP Review 2012, RSMAS, Miami, FL</a:t>
            </a:r>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152400"/>
            <a:ext cx="8229600" cy="792162"/>
          </a:xfrm>
        </p:spPr>
        <p:txBody>
          <a:bodyPr/>
          <a:lstStyle/>
          <a:p>
            <a:r>
              <a:rPr lang="en-US" sz="3200" b="1" dirty="0" smtClean="0">
                <a:latin typeface="Arial" charset="0"/>
                <a:cs typeface="Arial" charset="0"/>
              </a:rPr>
              <a:t>Hurricane Ivan COAMPS-TC Setup </a:t>
            </a:r>
          </a:p>
        </p:txBody>
      </p:sp>
      <p:sp>
        <p:nvSpPr>
          <p:cNvPr id="6" name="TextBox 5"/>
          <p:cNvSpPr txBox="1"/>
          <p:nvPr/>
        </p:nvSpPr>
        <p:spPr>
          <a:xfrm>
            <a:off x="381001" y="838201"/>
            <a:ext cx="184731" cy="646331"/>
          </a:xfrm>
          <a:prstGeom prst="rect">
            <a:avLst/>
          </a:prstGeom>
          <a:noFill/>
        </p:spPr>
        <p:txBody>
          <a:bodyPr wrap="none" lIns="91430" tIns="45715" rIns="91430" bIns="45715" rtlCol="0">
            <a:spAutoFit/>
          </a:bodyPr>
          <a:lstStyle/>
          <a:p>
            <a:pPr marL="342865" indent="-342865" defTabSz="914305" fontAlgn="base">
              <a:spcBef>
                <a:spcPct val="0"/>
              </a:spcBef>
              <a:spcAft>
                <a:spcPct val="0"/>
              </a:spcAft>
            </a:pPr>
            <a:endParaRPr lang="en-US" dirty="0">
              <a:solidFill>
                <a:prstClr val="black"/>
              </a:solidFill>
              <a:latin typeface="Arial" charset="0"/>
              <a:cs typeface="Arial" charset="0"/>
            </a:endParaRPr>
          </a:p>
          <a:p>
            <a:pPr marL="342865" indent="-342865" defTabSz="914305" fontAlgn="base">
              <a:spcBef>
                <a:spcPct val="0"/>
              </a:spcBef>
              <a:spcAft>
                <a:spcPct val="0"/>
              </a:spcAft>
            </a:pPr>
            <a:endParaRPr lang="en-US" dirty="0">
              <a:solidFill>
                <a:prstClr val="black"/>
              </a:solidFill>
              <a:latin typeface="Arial" charset="0"/>
              <a:cs typeface="Arial" charset="0"/>
            </a:endParaRPr>
          </a:p>
        </p:txBody>
      </p:sp>
      <p:sp>
        <p:nvSpPr>
          <p:cNvPr id="7" name="TextBox 6"/>
          <p:cNvSpPr txBox="1"/>
          <p:nvPr/>
        </p:nvSpPr>
        <p:spPr>
          <a:xfrm>
            <a:off x="5257800" y="838201"/>
            <a:ext cx="3733800" cy="5632301"/>
          </a:xfrm>
          <a:prstGeom prst="rect">
            <a:avLst/>
          </a:prstGeom>
          <a:noFill/>
        </p:spPr>
        <p:txBody>
          <a:bodyPr wrap="square" lIns="91430" tIns="45715" rIns="91430" bIns="45715" rtlCol="0">
            <a:spAutoFit/>
          </a:bodyPr>
          <a:lstStyle/>
          <a:p>
            <a:pPr marL="342865" indent="-342865" defTabSz="914305" fontAlgn="base">
              <a:spcBef>
                <a:spcPct val="0"/>
              </a:spcBef>
              <a:spcAft>
                <a:spcPct val="0"/>
              </a:spcAft>
              <a:buFont typeface="Arial" pitchFamily="34" charset="0"/>
              <a:buChar char="•"/>
            </a:pPr>
            <a:r>
              <a:rPr lang="en-US" sz="1500" b="1" dirty="0">
                <a:solidFill>
                  <a:prstClr val="black"/>
                </a:solidFill>
                <a:latin typeface="Arial" charset="0"/>
                <a:cs typeface="Arial" charset="0"/>
              </a:rPr>
              <a:t>Ivan – Gulf of Mexico (SEP 2004)</a:t>
            </a:r>
          </a:p>
          <a:p>
            <a:pPr marL="342865" indent="-342865" defTabSz="914305" fontAlgn="base">
              <a:spcBef>
                <a:spcPct val="0"/>
              </a:spcBef>
              <a:spcAft>
                <a:spcPct val="0"/>
              </a:spcAft>
              <a:buFont typeface="Arial" pitchFamily="34" charset="0"/>
              <a:buChar char="•"/>
            </a:pPr>
            <a:endParaRPr lang="en-US" sz="1500" b="1" dirty="0">
              <a:solidFill>
                <a:prstClr val="black"/>
              </a:solidFill>
              <a:latin typeface="Arial" charset="0"/>
              <a:cs typeface="Arial" charset="0"/>
            </a:endParaRPr>
          </a:p>
          <a:p>
            <a:pPr marL="342865" indent="-342865" defTabSz="914305" fontAlgn="base">
              <a:spcBef>
                <a:spcPct val="0"/>
              </a:spcBef>
              <a:spcAft>
                <a:spcPct val="0"/>
              </a:spcAft>
              <a:buFont typeface="Arial" charset="0"/>
              <a:buChar char="•"/>
            </a:pPr>
            <a:r>
              <a:rPr lang="en-US" sz="1500" b="1" dirty="0">
                <a:solidFill>
                  <a:prstClr val="black"/>
                </a:solidFill>
                <a:latin typeface="Arial" charset="0"/>
                <a:cs typeface="Arial" charset="0"/>
              </a:rPr>
              <a:t>Horizontal Resolution</a:t>
            </a:r>
            <a:r>
              <a:rPr lang="en-US" sz="1500" dirty="0">
                <a:solidFill>
                  <a:prstClr val="black"/>
                </a:solidFill>
                <a:latin typeface="Arial" charset="0"/>
                <a:cs typeface="Arial" charset="0"/>
              </a:rPr>
              <a:t>:</a:t>
            </a:r>
          </a:p>
          <a:p>
            <a:pPr marL="342865" indent="-342865" defTabSz="914305" fontAlgn="base">
              <a:spcBef>
                <a:spcPct val="0"/>
              </a:spcBef>
              <a:spcAft>
                <a:spcPct val="0"/>
              </a:spcAft>
            </a:pPr>
            <a:r>
              <a:rPr lang="en-US" sz="1500" dirty="0">
                <a:solidFill>
                  <a:prstClr val="black"/>
                </a:solidFill>
                <a:latin typeface="Arial" charset="0"/>
                <a:cs typeface="Arial" charset="0"/>
              </a:rPr>
              <a:t>  	</a:t>
            </a:r>
            <a:r>
              <a:rPr lang="en-US" sz="1500" dirty="0" err="1">
                <a:solidFill>
                  <a:prstClr val="black"/>
                </a:solidFill>
                <a:latin typeface="Arial" charset="0"/>
                <a:cs typeface="Arial" charset="0"/>
              </a:rPr>
              <a:t>Atmos</a:t>
            </a:r>
            <a:r>
              <a:rPr lang="en-US" sz="1500" dirty="0">
                <a:solidFill>
                  <a:prstClr val="black"/>
                </a:solidFill>
                <a:latin typeface="Arial" charset="0"/>
                <a:cs typeface="Arial" charset="0"/>
              </a:rPr>
              <a:t>: 18, 6, and 2 km (child moving) </a:t>
            </a:r>
          </a:p>
          <a:p>
            <a:pPr marL="342865" indent="-342865" defTabSz="914305" fontAlgn="base">
              <a:spcBef>
                <a:spcPct val="0"/>
              </a:spcBef>
              <a:spcAft>
                <a:spcPct val="0"/>
              </a:spcAft>
            </a:pPr>
            <a:r>
              <a:rPr lang="en-US" sz="1500" dirty="0">
                <a:solidFill>
                  <a:prstClr val="black"/>
                </a:solidFill>
                <a:latin typeface="Arial" charset="0"/>
                <a:cs typeface="Arial" charset="0"/>
              </a:rPr>
              <a:t> 	Ocean: 4 km </a:t>
            </a:r>
          </a:p>
          <a:p>
            <a:pPr marL="342865" indent="-342865" defTabSz="914305" fontAlgn="base">
              <a:spcBef>
                <a:spcPct val="0"/>
              </a:spcBef>
              <a:spcAft>
                <a:spcPct val="0"/>
              </a:spcAft>
            </a:pPr>
            <a:r>
              <a:rPr lang="en-US" sz="1500" dirty="0">
                <a:solidFill>
                  <a:prstClr val="black"/>
                </a:solidFill>
                <a:latin typeface="Arial" charset="0"/>
                <a:cs typeface="Arial" charset="0"/>
              </a:rPr>
              <a:t>	Wave:  8 km </a:t>
            </a:r>
          </a:p>
          <a:p>
            <a:pPr marL="342865" indent="-342865" defTabSz="914305" fontAlgn="base">
              <a:spcBef>
                <a:spcPct val="0"/>
              </a:spcBef>
              <a:spcAft>
                <a:spcPct val="0"/>
              </a:spcAft>
            </a:pPr>
            <a:endParaRPr lang="en-US" sz="1500" b="1" dirty="0">
              <a:solidFill>
                <a:prstClr val="black"/>
              </a:solidFill>
              <a:latin typeface="Arial" charset="0"/>
              <a:cs typeface="Arial" charset="0"/>
            </a:endParaRPr>
          </a:p>
          <a:p>
            <a:pPr marL="342865" indent="-342865" defTabSz="914305" fontAlgn="base">
              <a:spcBef>
                <a:spcPct val="0"/>
              </a:spcBef>
              <a:spcAft>
                <a:spcPct val="0"/>
              </a:spcAft>
              <a:buFont typeface="Arial" charset="0"/>
              <a:buChar char="•"/>
            </a:pPr>
            <a:r>
              <a:rPr lang="en-US" sz="1500" b="1" dirty="0">
                <a:solidFill>
                  <a:prstClr val="black"/>
                </a:solidFill>
                <a:latin typeface="Arial" charset="0"/>
                <a:cs typeface="Arial" charset="0"/>
              </a:rPr>
              <a:t>Vertical Resolution</a:t>
            </a:r>
            <a:r>
              <a:rPr lang="en-US" sz="1500" dirty="0">
                <a:solidFill>
                  <a:prstClr val="black"/>
                </a:solidFill>
                <a:latin typeface="Arial" charset="0"/>
                <a:cs typeface="Arial" charset="0"/>
              </a:rPr>
              <a:t>:</a:t>
            </a:r>
          </a:p>
          <a:p>
            <a:pPr marL="342865" indent="-342865" defTabSz="914305" fontAlgn="base">
              <a:spcBef>
                <a:spcPct val="0"/>
              </a:spcBef>
              <a:spcAft>
                <a:spcPct val="0"/>
              </a:spcAft>
            </a:pPr>
            <a:r>
              <a:rPr lang="en-US" sz="1500" dirty="0">
                <a:solidFill>
                  <a:prstClr val="black"/>
                </a:solidFill>
                <a:latin typeface="Arial" charset="0"/>
                <a:cs typeface="Arial" charset="0"/>
              </a:rPr>
              <a:t>	-   60 atmospheric levels</a:t>
            </a:r>
          </a:p>
          <a:p>
            <a:pPr marL="342865" indent="-342865" defTabSz="914305" fontAlgn="base">
              <a:spcBef>
                <a:spcPct val="0"/>
              </a:spcBef>
              <a:spcAft>
                <a:spcPct val="0"/>
              </a:spcAft>
            </a:pPr>
            <a:r>
              <a:rPr lang="en-US" sz="1500" dirty="0">
                <a:solidFill>
                  <a:prstClr val="black"/>
                </a:solidFill>
                <a:latin typeface="Arial" charset="0"/>
                <a:cs typeface="Arial" charset="0"/>
              </a:rPr>
              <a:t>	-   50 ocean levels</a:t>
            </a:r>
          </a:p>
          <a:p>
            <a:pPr marL="342865" indent="-342865" defTabSz="914305" fontAlgn="base">
              <a:spcBef>
                <a:spcPct val="0"/>
              </a:spcBef>
              <a:spcAft>
                <a:spcPct val="0"/>
              </a:spcAft>
            </a:pPr>
            <a:endParaRPr lang="en-US" sz="1500" dirty="0">
              <a:solidFill>
                <a:prstClr val="black"/>
              </a:solidFill>
              <a:latin typeface="Arial" charset="0"/>
              <a:cs typeface="Arial" charset="0"/>
            </a:endParaRPr>
          </a:p>
          <a:p>
            <a:pPr marL="342865" indent="-342865" defTabSz="914305" fontAlgn="base">
              <a:spcBef>
                <a:spcPct val="0"/>
              </a:spcBef>
              <a:spcAft>
                <a:spcPct val="0"/>
              </a:spcAft>
              <a:buFont typeface="Arial" pitchFamily="34" charset="0"/>
              <a:buChar char="•"/>
            </a:pPr>
            <a:r>
              <a:rPr lang="en-US" sz="1500" b="1" dirty="0">
                <a:solidFill>
                  <a:prstClr val="black"/>
                </a:solidFill>
                <a:latin typeface="Arial" charset="0"/>
                <a:cs typeface="Arial" charset="0"/>
              </a:rPr>
              <a:t>Boundary Conditions:</a:t>
            </a:r>
          </a:p>
          <a:p>
            <a:pPr marL="342865" indent="-342865" defTabSz="914305" fontAlgn="base">
              <a:spcBef>
                <a:spcPct val="0"/>
              </a:spcBef>
              <a:spcAft>
                <a:spcPct val="0"/>
              </a:spcAft>
            </a:pPr>
            <a:r>
              <a:rPr lang="en-US" sz="1500" dirty="0">
                <a:solidFill>
                  <a:prstClr val="black"/>
                </a:solidFill>
                <a:latin typeface="Arial" charset="0"/>
                <a:cs typeface="Arial" charset="0"/>
              </a:rPr>
              <a:t>       </a:t>
            </a:r>
            <a:r>
              <a:rPr lang="en-US" sz="1500" dirty="0" err="1">
                <a:solidFill>
                  <a:prstClr val="black"/>
                </a:solidFill>
                <a:latin typeface="Arial" charset="0"/>
                <a:cs typeface="Arial" charset="0"/>
              </a:rPr>
              <a:t>Atmos</a:t>
            </a:r>
            <a:r>
              <a:rPr lang="en-US" sz="1500" dirty="0">
                <a:solidFill>
                  <a:prstClr val="black"/>
                </a:solidFill>
                <a:latin typeface="Arial" charset="0"/>
                <a:cs typeface="Arial" charset="0"/>
              </a:rPr>
              <a:t>: 1</a:t>
            </a:r>
            <a:r>
              <a:rPr lang="en-US" sz="1500" baseline="30000" dirty="0">
                <a:solidFill>
                  <a:prstClr val="black"/>
                </a:solidFill>
                <a:latin typeface="Arial" charset="0"/>
                <a:cs typeface="Arial" charset="0"/>
              </a:rPr>
              <a:t>o</a:t>
            </a:r>
            <a:r>
              <a:rPr lang="en-US" sz="1500" dirty="0">
                <a:solidFill>
                  <a:prstClr val="black"/>
                </a:solidFill>
                <a:latin typeface="Arial" charset="0"/>
                <a:cs typeface="Arial" charset="0"/>
              </a:rPr>
              <a:t> NOGAPS</a:t>
            </a:r>
          </a:p>
          <a:p>
            <a:pPr marL="342865" indent="-342865" defTabSz="914305" fontAlgn="base">
              <a:spcBef>
                <a:spcPct val="0"/>
              </a:spcBef>
              <a:spcAft>
                <a:spcPct val="0"/>
              </a:spcAft>
            </a:pPr>
            <a:r>
              <a:rPr lang="en-US" sz="1500" dirty="0">
                <a:solidFill>
                  <a:prstClr val="black"/>
                </a:solidFill>
                <a:latin typeface="Arial" charset="0"/>
                <a:cs typeface="Arial" charset="0"/>
              </a:rPr>
              <a:t>       Ocean: Global NCOM</a:t>
            </a:r>
          </a:p>
          <a:p>
            <a:pPr marL="342865" indent="-342865" defTabSz="914305" fontAlgn="base">
              <a:spcBef>
                <a:spcPct val="0"/>
              </a:spcBef>
              <a:spcAft>
                <a:spcPct val="0"/>
              </a:spcAft>
            </a:pPr>
            <a:endParaRPr lang="en-US" sz="1500" dirty="0">
              <a:solidFill>
                <a:prstClr val="black"/>
              </a:solidFill>
              <a:latin typeface="Arial" charset="0"/>
              <a:cs typeface="Arial" charset="0"/>
            </a:endParaRPr>
          </a:p>
          <a:p>
            <a:pPr marL="342865" indent="-342865" defTabSz="914305" fontAlgn="base">
              <a:spcBef>
                <a:spcPct val="0"/>
              </a:spcBef>
              <a:spcAft>
                <a:spcPct val="0"/>
              </a:spcAft>
              <a:buFont typeface="Arial" pitchFamily="34" charset="0"/>
              <a:buChar char="•"/>
            </a:pPr>
            <a:r>
              <a:rPr lang="en-US" sz="1500" b="1" dirty="0">
                <a:solidFill>
                  <a:prstClr val="black"/>
                </a:solidFill>
                <a:latin typeface="Arial" charset="0"/>
                <a:cs typeface="Arial" charset="0"/>
              </a:rPr>
              <a:t>Data Assimilation</a:t>
            </a:r>
            <a:r>
              <a:rPr lang="en-US" sz="1500" dirty="0">
                <a:solidFill>
                  <a:prstClr val="black"/>
                </a:solidFill>
                <a:latin typeface="Arial" charset="0"/>
                <a:cs typeface="Arial" charset="0"/>
              </a:rPr>
              <a:t>:</a:t>
            </a:r>
          </a:p>
          <a:p>
            <a:pPr marL="342865" indent="-342865" defTabSz="914305" fontAlgn="base">
              <a:spcBef>
                <a:spcPct val="0"/>
              </a:spcBef>
              <a:spcAft>
                <a:spcPct val="0"/>
              </a:spcAft>
            </a:pPr>
            <a:r>
              <a:rPr lang="en-US" sz="1500" dirty="0">
                <a:solidFill>
                  <a:prstClr val="black"/>
                </a:solidFill>
                <a:latin typeface="Arial" charset="0"/>
                <a:cs typeface="Arial" charset="0"/>
              </a:rPr>
              <a:t>       </a:t>
            </a:r>
            <a:r>
              <a:rPr lang="en-US" sz="1500" dirty="0" err="1">
                <a:solidFill>
                  <a:prstClr val="black"/>
                </a:solidFill>
                <a:latin typeface="Arial" charset="0"/>
                <a:cs typeface="Arial" charset="0"/>
              </a:rPr>
              <a:t>Atmos</a:t>
            </a:r>
            <a:r>
              <a:rPr lang="en-US" sz="1500" dirty="0">
                <a:solidFill>
                  <a:prstClr val="black"/>
                </a:solidFill>
                <a:latin typeface="Arial" charset="0"/>
                <a:cs typeface="Arial" charset="0"/>
              </a:rPr>
              <a:t>: NAVDAS (3DVAR)</a:t>
            </a:r>
          </a:p>
          <a:p>
            <a:pPr marL="342865" indent="-342865" defTabSz="914305" fontAlgn="base">
              <a:spcBef>
                <a:spcPct val="0"/>
              </a:spcBef>
              <a:spcAft>
                <a:spcPct val="0"/>
              </a:spcAft>
            </a:pPr>
            <a:r>
              <a:rPr lang="en-US" sz="1500" dirty="0">
                <a:solidFill>
                  <a:prstClr val="black"/>
                </a:solidFill>
                <a:latin typeface="Arial" charset="0"/>
                <a:cs typeface="Arial" charset="0"/>
              </a:rPr>
              <a:t>      Ocean: NCODA (3DVAR)</a:t>
            </a:r>
          </a:p>
          <a:p>
            <a:pPr marL="342865" indent="-342865" defTabSz="914305" fontAlgn="base">
              <a:spcBef>
                <a:spcPct val="0"/>
              </a:spcBef>
              <a:spcAft>
                <a:spcPct val="0"/>
              </a:spcAft>
            </a:pPr>
            <a:r>
              <a:rPr lang="en-US" sz="1500" dirty="0">
                <a:solidFill>
                  <a:prstClr val="black"/>
                </a:solidFill>
                <a:latin typeface="Arial" charset="0"/>
                <a:cs typeface="Arial" charset="0"/>
              </a:rPr>
              <a:t>      12 hour update cycle for </a:t>
            </a:r>
            <a:r>
              <a:rPr lang="en-US" sz="1500" dirty="0" err="1">
                <a:solidFill>
                  <a:prstClr val="black"/>
                </a:solidFill>
                <a:latin typeface="Arial" charset="0"/>
                <a:cs typeface="Arial" charset="0"/>
              </a:rPr>
              <a:t>spinup</a:t>
            </a:r>
            <a:endParaRPr lang="en-US" sz="1500" dirty="0">
              <a:solidFill>
                <a:prstClr val="black"/>
              </a:solidFill>
              <a:latin typeface="Arial" charset="0"/>
              <a:cs typeface="Arial" charset="0"/>
            </a:endParaRPr>
          </a:p>
          <a:p>
            <a:pPr marL="342865" indent="-342865" defTabSz="914305" fontAlgn="base">
              <a:spcBef>
                <a:spcPct val="0"/>
              </a:spcBef>
              <a:spcAft>
                <a:spcPct val="0"/>
              </a:spcAft>
              <a:buFont typeface="Arial" charset="0"/>
              <a:buChar char="•"/>
            </a:pPr>
            <a:endParaRPr lang="en-US" sz="1500" dirty="0">
              <a:solidFill>
                <a:prstClr val="black"/>
              </a:solidFill>
              <a:latin typeface="Arial" charset="0"/>
              <a:cs typeface="Arial" charset="0"/>
            </a:endParaRPr>
          </a:p>
          <a:p>
            <a:pPr marL="342865" indent="-342865" defTabSz="914305" fontAlgn="base">
              <a:spcBef>
                <a:spcPct val="0"/>
              </a:spcBef>
              <a:spcAft>
                <a:spcPct val="0"/>
              </a:spcAft>
              <a:buFont typeface="Arial" charset="0"/>
              <a:buChar char="•"/>
            </a:pPr>
            <a:r>
              <a:rPr lang="en-US" sz="1500" b="1" dirty="0">
                <a:solidFill>
                  <a:prstClr val="black"/>
                </a:solidFill>
                <a:latin typeface="Arial" charset="0"/>
                <a:cs typeface="Arial" charset="0"/>
              </a:rPr>
              <a:t>Observation Data</a:t>
            </a:r>
            <a:r>
              <a:rPr lang="en-US" sz="1500" dirty="0">
                <a:solidFill>
                  <a:prstClr val="black"/>
                </a:solidFill>
                <a:latin typeface="Arial" charset="0"/>
                <a:cs typeface="Arial" charset="0"/>
              </a:rPr>
              <a:t>:</a:t>
            </a:r>
          </a:p>
          <a:p>
            <a:pPr marL="342865" indent="-342865" defTabSz="914305" fontAlgn="base">
              <a:spcBef>
                <a:spcPct val="0"/>
              </a:spcBef>
              <a:spcAft>
                <a:spcPct val="0"/>
              </a:spcAft>
            </a:pPr>
            <a:r>
              <a:rPr lang="en-US" sz="1500" dirty="0">
                <a:solidFill>
                  <a:prstClr val="black"/>
                </a:solidFill>
                <a:latin typeface="Arial" charset="0"/>
                <a:cs typeface="Arial" charset="0"/>
              </a:rPr>
              <a:t>       ADCP (Bill Teague, NRL)</a:t>
            </a:r>
          </a:p>
          <a:p>
            <a:pPr marL="342865" indent="-342865" defTabSz="914305" fontAlgn="base">
              <a:spcBef>
                <a:spcPct val="0"/>
              </a:spcBef>
              <a:spcAft>
                <a:spcPct val="0"/>
              </a:spcAft>
            </a:pPr>
            <a:r>
              <a:rPr lang="en-US" sz="1500" dirty="0">
                <a:solidFill>
                  <a:prstClr val="black"/>
                </a:solidFill>
                <a:cs typeface="Arial" charset="0"/>
              </a:rPr>
              <a:t>       </a:t>
            </a:r>
            <a:r>
              <a:rPr lang="en-US" sz="1500" dirty="0">
                <a:solidFill>
                  <a:prstClr val="black"/>
                </a:solidFill>
                <a:latin typeface="Arial" charset="0"/>
                <a:cs typeface="Arial" charset="0"/>
              </a:rPr>
              <a:t> SRA (Isaac </a:t>
            </a:r>
            <a:r>
              <a:rPr lang="en-US" sz="1500" dirty="0" err="1">
                <a:solidFill>
                  <a:prstClr val="black"/>
                </a:solidFill>
                <a:latin typeface="Arial" charset="0"/>
                <a:cs typeface="Arial" charset="0"/>
              </a:rPr>
              <a:t>Ginis</a:t>
            </a:r>
            <a:r>
              <a:rPr lang="en-US" sz="1500" dirty="0">
                <a:solidFill>
                  <a:prstClr val="black"/>
                </a:solidFill>
                <a:latin typeface="Arial" charset="0"/>
                <a:cs typeface="Arial" charset="0"/>
              </a:rPr>
              <a:t>, URI)</a:t>
            </a:r>
          </a:p>
          <a:p>
            <a:pPr marL="342865" indent="-342865" defTabSz="914305" fontAlgn="base">
              <a:spcBef>
                <a:spcPct val="0"/>
              </a:spcBef>
              <a:spcAft>
                <a:spcPct val="0"/>
              </a:spcAft>
            </a:pPr>
            <a:r>
              <a:rPr lang="en-US" sz="1500" dirty="0">
                <a:solidFill>
                  <a:prstClr val="black"/>
                </a:solidFill>
                <a:latin typeface="Arial" charset="0"/>
                <a:cs typeface="Arial" charset="0"/>
              </a:rPr>
              <a:t>       Wave Buoy Data (NOAA)</a:t>
            </a:r>
          </a:p>
        </p:txBody>
      </p:sp>
      <p:pic>
        <p:nvPicPr>
          <p:cNvPr id="10" name="Picture 9"/>
          <p:cNvPicPr/>
          <p:nvPr/>
        </p:nvPicPr>
        <p:blipFill>
          <a:blip r:embed="rId3" cstate="print"/>
          <a:srcRect l="41826" t="36516" r="28206" b="22436"/>
          <a:stretch>
            <a:fillRect/>
          </a:stretch>
        </p:blipFill>
        <p:spPr bwMode="auto">
          <a:xfrm>
            <a:off x="1066800" y="914400"/>
            <a:ext cx="3543300" cy="26670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E0C10D07-0F48-4F51-B909-C814A2FE3A43}" type="slidenum">
              <a:rPr lang="en-US" smtClean="0">
                <a:solidFill>
                  <a:prstClr val="black">
                    <a:tint val="75000"/>
                  </a:prstClr>
                </a:solidFill>
              </a:rPr>
              <a:pPr>
                <a:defRPr/>
              </a:pPr>
              <a:t>36</a:t>
            </a:fld>
            <a:endParaRPr lang="en-US">
              <a:solidFill>
                <a:prstClr val="black">
                  <a:tint val="75000"/>
                </a:prstClr>
              </a:solidFill>
            </a:endParaRPr>
          </a:p>
        </p:txBody>
      </p:sp>
      <p:sp>
        <p:nvSpPr>
          <p:cNvPr id="11" name="Footer Placeholder 10"/>
          <p:cNvSpPr>
            <a:spLocks noGrp="1"/>
          </p:cNvSpPr>
          <p:nvPr>
            <p:ph type="ftr" sz="quarter" idx="11"/>
          </p:nvPr>
        </p:nvSpPr>
        <p:spPr/>
        <p:txBody>
          <a:bodyPr/>
          <a:lstStyle/>
          <a:p>
            <a:pPr>
              <a:defRPr/>
            </a:pPr>
            <a:r>
              <a:rPr lang="en-US" smtClean="0">
                <a:solidFill>
                  <a:prstClr val="black">
                    <a:tint val="75000"/>
                  </a:prstClr>
                </a:solidFill>
              </a:rPr>
              <a:t>NOPP Review 2012, RSMAS, Miami, FL</a:t>
            </a:r>
            <a:endParaRPr lang="en-US">
              <a:solidFill>
                <a:prstClr val="black">
                  <a:tint val="75000"/>
                </a:prstClr>
              </a:solidFill>
            </a:endParaRPr>
          </a:p>
        </p:txBody>
      </p:sp>
      <p:pic>
        <p:nvPicPr>
          <p:cNvPr id="12" name="Picture 11" descr="Screenshot-4.png"/>
          <p:cNvPicPr>
            <a:picLocks noChangeAspect="1"/>
          </p:cNvPicPr>
          <p:nvPr/>
        </p:nvPicPr>
        <p:blipFill>
          <a:blip r:embed="rId4" cstate="print"/>
          <a:srcRect t="4545"/>
          <a:stretch>
            <a:fillRect/>
          </a:stretch>
        </p:blipFill>
        <p:spPr>
          <a:xfrm>
            <a:off x="990600" y="3657600"/>
            <a:ext cx="3810000" cy="26670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Arial" pitchFamily="34" charset="0"/>
                <a:cs typeface="Arial" pitchFamily="34" charset="0"/>
              </a:rPr>
              <a:t>SWAN Wave Physics Enhancements</a:t>
            </a:r>
            <a:endParaRPr lang="en-US" sz="3200" dirty="0">
              <a:latin typeface="Arial" pitchFamily="34" charset="0"/>
              <a:cs typeface="Arial" pitchFamily="34" charset="0"/>
            </a:endParaRPr>
          </a:p>
        </p:txBody>
      </p:sp>
      <p:sp>
        <p:nvSpPr>
          <p:cNvPr id="11" name="TextBox 10"/>
          <p:cNvSpPr txBox="1"/>
          <p:nvPr/>
        </p:nvSpPr>
        <p:spPr>
          <a:xfrm>
            <a:off x="228601" y="1219200"/>
            <a:ext cx="8661345" cy="5909310"/>
          </a:xfrm>
          <a:prstGeom prst="rect">
            <a:avLst/>
          </a:prstGeom>
          <a:noFill/>
        </p:spPr>
        <p:txBody>
          <a:bodyPr wrap="none" lIns="91430" tIns="45715" rIns="91430" bIns="45715" rtlCol="0">
            <a:spAutoFit/>
          </a:bodyPr>
          <a:lstStyle/>
          <a:p>
            <a:pPr defTabSz="914305" fontAlgn="base">
              <a:spcBef>
                <a:spcPct val="0"/>
              </a:spcBef>
              <a:spcAft>
                <a:spcPct val="0"/>
              </a:spcAft>
              <a:buFont typeface="Arial" pitchFamily="34" charset="0"/>
              <a:buChar char="•"/>
            </a:pPr>
            <a:r>
              <a:rPr lang="en-US" dirty="0">
                <a:solidFill>
                  <a:prstClr val="black"/>
                </a:solidFill>
                <a:latin typeface="Arial" charset="0"/>
              </a:rPr>
              <a:t> Rogers et al. (2011) introduced observation-based (</a:t>
            </a:r>
            <a:r>
              <a:rPr lang="en-US" dirty="0" err="1">
                <a:solidFill>
                  <a:prstClr val="black"/>
                </a:solidFill>
                <a:latin typeface="Arial" charset="0"/>
              </a:rPr>
              <a:t>Donelan</a:t>
            </a:r>
            <a:r>
              <a:rPr lang="en-US" dirty="0">
                <a:solidFill>
                  <a:prstClr val="black"/>
                </a:solidFill>
                <a:latin typeface="Arial" charset="0"/>
              </a:rPr>
              <a:t> et al. (2006))</a:t>
            </a:r>
          </a:p>
          <a:p>
            <a:pPr defTabSz="914305" fontAlgn="base">
              <a:spcBef>
                <a:spcPct val="0"/>
              </a:spcBef>
              <a:spcAft>
                <a:spcPct val="0"/>
              </a:spcAft>
            </a:pPr>
            <a:r>
              <a:rPr lang="en-US" dirty="0">
                <a:solidFill>
                  <a:prstClr val="black"/>
                </a:solidFill>
                <a:latin typeface="Arial" charset="0"/>
              </a:rPr>
              <a:t>      </a:t>
            </a:r>
            <a:r>
              <a:rPr lang="en-US" dirty="0" err="1">
                <a:solidFill>
                  <a:prstClr val="black"/>
                </a:solidFill>
                <a:latin typeface="Arial" charset="0"/>
              </a:rPr>
              <a:t>whitecapping</a:t>
            </a:r>
            <a:r>
              <a:rPr lang="en-US" dirty="0">
                <a:solidFill>
                  <a:prstClr val="black"/>
                </a:solidFill>
                <a:latin typeface="Arial" charset="0"/>
              </a:rPr>
              <a:t> source terms in SWAN based on earlier work by </a:t>
            </a:r>
            <a:r>
              <a:rPr lang="en-US" dirty="0" err="1">
                <a:solidFill>
                  <a:prstClr val="black"/>
                </a:solidFill>
                <a:latin typeface="Arial" charset="0"/>
              </a:rPr>
              <a:t>Tsagareli</a:t>
            </a:r>
            <a:r>
              <a:rPr lang="en-US" dirty="0">
                <a:solidFill>
                  <a:prstClr val="black"/>
                </a:solidFill>
                <a:latin typeface="Arial" charset="0"/>
              </a:rPr>
              <a:t> et al. </a:t>
            </a:r>
          </a:p>
          <a:p>
            <a:pPr defTabSz="914305" fontAlgn="base">
              <a:spcBef>
                <a:spcPct val="0"/>
              </a:spcBef>
              <a:spcAft>
                <a:spcPct val="0"/>
              </a:spcAft>
            </a:pPr>
            <a:r>
              <a:rPr lang="en-US" dirty="0">
                <a:solidFill>
                  <a:prstClr val="black"/>
                </a:solidFill>
                <a:latin typeface="Arial" charset="0"/>
              </a:rPr>
              <a:t>      (2010) and </a:t>
            </a:r>
            <a:r>
              <a:rPr lang="en-US" dirty="0" err="1">
                <a:solidFill>
                  <a:prstClr val="black"/>
                </a:solidFill>
                <a:latin typeface="Arial" charset="0"/>
              </a:rPr>
              <a:t>Babanin</a:t>
            </a:r>
            <a:r>
              <a:rPr lang="en-US" dirty="0">
                <a:solidFill>
                  <a:prstClr val="black"/>
                </a:solidFill>
                <a:latin typeface="Arial" charset="0"/>
              </a:rPr>
              <a:t> et al. (2010).</a:t>
            </a:r>
          </a:p>
          <a:p>
            <a:pPr defTabSz="914305" fontAlgn="base">
              <a:spcBef>
                <a:spcPct val="0"/>
              </a:spcBef>
              <a:spcAft>
                <a:spcPct val="0"/>
              </a:spcAft>
            </a:pPr>
            <a:endParaRPr lang="en-US" dirty="0">
              <a:solidFill>
                <a:prstClr val="black"/>
              </a:solidFill>
              <a:latin typeface="Arial" charset="0"/>
            </a:endParaRPr>
          </a:p>
          <a:p>
            <a:pPr marL="800017" lvl="1" indent="-342865" defTabSz="914305" fontAlgn="base">
              <a:spcBef>
                <a:spcPct val="0"/>
              </a:spcBef>
              <a:spcAft>
                <a:spcPct val="0"/>
              </a:spcAft>
            </a:pPr>
            <a:r>
              <a:rPr lang="en-US" dirty="0">
                <a:solidFill>
                  <a:prstClr val="black"/>
                </a:solidFill>
                <a:latin typeface="Arial" charset="0"/>
              </a:rPr>
              <a:t>-- Source terms conform to two features observed in the real ocean reported in</a:t>
            </a:r>
          </a:p>
          <a:p>
            <a:pPr lvl="1" defTabSz="914305" fontAlgn="base">
              <a:spcBef>
                <a:spcPct val="0"/>
              </a:spcBef>
              <a:spcAft>
                <a:spcPct val="0"/>
              </a:spcAft>
            </a:pPr>
            <a:r>
              <a:rPr lang="en-US" dirty="0">
                <a:solidFill>
                  <a:prstClr val="black"/>
                </a:solidFill>
                <a:latin typeface="Arial" charset="0"/>
              </a:rPr>
              <a:t>	literature. While classic </a:t>
            </a:r>
            <a:r>
              <a:rPr lang="en-US" dirty="0" err="1">
                <a:solidFill>
                  <a:prstClr val="black"/>
                </a:solidFill>
                <a:latin typeface="Arial" charset="0"/>
              </a:rPr>
              <a:t>Komen</a:t>
            </a:r>
            <a:r>
              <a:rPr lang="en-US" dirty="0">
                <a:solidFill>
                  <a:prstClr val="black"/>
                </a:solidFill>
                <a:latin typeface="Arial" charset="0"/>
              </a:rPr>
              <a:t> wave physics in SWAN considers all</a:t>
            </a:r>
          </a:p>
          <a:p>
            <a:pPr lvl="1" defTabSz="914305" fontAlgn="base">
              <a:spcBef>
                <a:spcPct val="0"/>
              </a:spcBef>
              <a:spcAft>
                <a:spcPct val="0"/>
              </a:spcAft>
            </a:pPr>
            <a:r>
              <a:rPr lang="en-US" dirty="0">
                <a:solidFill>
                  <a:prstClr val="black"/>
                </a:solidFill>
                <a:latin typeface="Arial" charset="0"/>
              </a:rPr>
              <a:t>        waves breaking at all times, </a:t>
            </a:r>
            <a:r>
              <a:rPr lang="en-US" dirty="0" err="1">
                <a:solidFill>
                  <a:prstClr val="black"/>
                </a:solidFill>
                <a:latin typeface="Arial" charset="0"/>
              </a:rPr>
              <a:t>Babanin</a:t>
            </a:r>
            <a:r>
              <a:rPr lang="en-US" dirty="0">
                <a:solidFill>
                  <a:prstClr val="black"/>
                </a:solidFill>
                <a:latin typeface="Arial" charset="0"/>
              </a:rPr>
              <a:t> physics utilizes a two-phase </a:t>
            </a:r>
          </a:p>
          <a:p>
            <a:pPr lvl="1" defTabSz="914305" fontAlgn="base">
              <a:spcBef>
                <a:spcPct val="0"/>
              </a:spcBef>
              <a:spcAft>
                <a:spcPct val="0"/>
              </a:spcAft>
            </a:pPr>
            <a:r>
              <a:rPr lang="en-US" dirty="0">
                <a:solidFill>
                  <a:prstClr val="black"/>
                </a:solidFill>
                <a:latin typeface="Arial" charset="0"/>
              </a:rPr>
              <a:t>        dissipation of waves of any particular frequency due to:</a:t>
            </a:r>
          </a:p>
          <a:p>
            <a:pPr lvl="1" defTabSz="914305" fontAlgn="base">
              <a:spcBef>
                <a:spcPct val="0"/>
              </a:spcBef>
              <a:spcAft>
                <a:spcPct val="0"/>
              </a:spcAft>
            </a:pPr>
            <a:endParaRPr lang="en-US" dirty="0">
              <a:solidFill>
                <a:prstClr val="black"/>
              </a:solidFill>
              <a:latin typeface="Arial" charset="0"/>
            </a:endParaRPr>
          </a:p>
          <a:p>
            <a:pPr lvl="1" defTabSz="914305" fontAlgn="base">
              <a:spcBef>
                <a:spcPct val="0"/>
              </a:spcBef>
              <a:spcAft>
                <a:spcPct val="0"/>
              </a:spcAft>
            </a:pPr>
            <a:r>
              <a:rPr lang="en-US" dirty="0">
                <a:solidFill>
                  <a:prstClr val="black"/>
                </a:solidFill>
                <a:latin typeface="Arial" charset="0"/>
              </a:rPr>
              <a:t>       1. Instability (and breaking) of waves of that frequency</a:t>
            </a:r>
          </a:p>
          <a:p>
            <a:pPr lvl="1" defTabSz="914305" fontAlgn="base">
              <a:spcBef>
                <a:spcPct val="0"/>
              </a:spcBef>
              <a:spcAft>
                <a:spcPct val="0"/>
              </a:spcAft>
            </a:pPr>
            <a:r>
              <a:rPr lang="en-US" dirty="0">
                <a:solidFill>
                  <a:prstClr val="black"/>
                </a:solidFill>
                <a:latin typeface="Arial" charset="0"/>
              </a:rPr>
              <a:t>       2. Destabilization by larger breaking waves (e.g. through turbulence)</a:t>
            </a:r>
          </a:p>
          <a:p>
            <a:pPr lvl="1" defTabSz="914305" fontAlgn="base">
              <a:spcBef>
                <a:spcPct val="0"/>
              </a:spcBef>
              <a:spcAft>
                <a:spcPct val="0"/>
              </a:spcAft>
            </a:pPr>
            <a:r>
              <a:rPr lang="en-US" dirty="0">
                <a:solidFill>
                  <a:prstClr val="black"/>
                </a:solidFill>
                <a:latin typeface="Arial" charset="0"/>
              </a:rPr>
              <a:t>	    A threshold is introduced to the wave breaking such that when the</a:t>
            </a:r>
          </a:p>
          <a:p>
            <a:pPr lvl="1" defTabSz="914305" fontAlgn="base">
              <a:spcBef>
                <a:spcPct val="0"/>
              </a:spcBef>
              <a:spcAft>
                <a:spcPct val="0"/>
              </a:spcAft>
            </a:pPr>
            <a:r>
              <a:rPr lang="en-US" dirty="0">
                <a:solidFill>
                  <a:prstClr val="black"/>
                </a:solidFill>
                <a:latin typeface="Arial" charset="0"/>
              </a:rPr>
              <a:t>           local spectral density falls below a spectral threshold, no breaking</a:t>
            </a:r>
          </a:p>
          <a:p>
            <a:pPr lvl="1" defTabSz="914305" fontAlgn="base">
              <a:spcBef>
                <a:spcPct val="0"/>
              </a:spcBef>
              <a:spcAft>
                <a:spcPct val="0"/>
              </a:spcAft>
            </a:pPr>
            <a:r>
              <a:rPr lang="en-US" dirty="0">
                <a:solidFill>
                  <a:prstClr val="black"/>
                </a:solidFill>
                <a:latin typeface="Arial" charset="0"/>
              </a:rPr>
              <a:t>           occurs at that frequency.</a:t>
            </a: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buFont typeface="Arial" pitchFamily="34" charset="0"/>
              <a:buChar char="•"/>
            </a:pPr>
            <a:r>
              <a:rPr lang="en-US" b="1" dirty="0">
                <a:solidFill>
                  <a:prstClr val="black"/>
                </a:solidFill>
                <a:latin typeface="Arial" charset="0"/>
              </a:rPr>
              <a:t> </a:t>
            </a:r>
            <a:r>
              <a:rPr lang="en-US" dirty="0">
                <a:solidFill>
                  <a:prstClr val="black"/>
                </a:solidFill>
                <a:latin typeface="Arial" charset="0"/>
              </a:rPr>
              <a:t>Wind input terms in SWAN are taken directly from observations and modified </a:t>
            </a:r>
          </a:p>
          <a:p>
            <a:pPr lvl="1" defTabSz="914305" fontAlgn="base">
              <a:spcBef>
                <a:spcPct val="0"/>
              </a:spcBef>
              <a:spcAft>
                <a:spcPct val="0"/>
              </a:spcAft>
            </a:pPr>
            <a:r>
              <a:rPr lang="en-US" dirty="0">
                <a:solidFill>
                  <a:prstClr val="black"/>
                </a:solidFill>
                <a:latin typeface="Arial" charset="0"/>
              </a:rPr>
              <a:t>to scale with the friction velocity, u*, and a physical constraint on the total</a:t>
            </a:r>
          </a:p>
          <a:p>
            <a:pPr lvl="1" defTabSz="914305" fontAlgn="base">
              <a:spcBef>
                <a:spcPct val="0"/>
              </a:spcBef>
              <a:spcAft>
                <a:spcPct val="0"/>
              </a:spcAft>
            </a:pPr>
            <a:r>
              <a:rPr lang="en-US" dirty="0">
                <a:solidFill>
                  <a:prstClr val="black"/>
                </a:solidFill>
                <a:latin typeface="Arial" charset="0"/>
              </a:rPr>
              <a:t>stress (drag) included (Hwang, 2011). </a:t>
            </a:r>
          </a:p>
          <a:p>
            <a:pPr lvl="1" defTabSz="914305" fontAlgn="base">
              <a:spcBef>
                <a:spcPct val="0"/>
              </a:spcBef>
              <a:spcAft>
                <a:spcPct val="0"/>
              </a:spcAft>
            </a:pPr>
            <a:endParaRPr lang="en-US" dirty="0">
              <a:solidFill>
                <a:prstClr val="black"/>
              </a:solidFill>
              <a:latin typeface="Arial" charset="0"/>
            </a:endParaRPr>
          </a:p>
          <a:p>
            <a:pPr lvl="1" defTabSz="914305" fontAlgn="base">
              <a:spcBef>
                <a:spcPct val="0"/>
              </a:spcBef>
              <a:spcAft>
                <a:spcPct val="0"/>
              </a:spcAft>
            </a:pPr>
            <a:endParaRPr lang="en-US" b="1" dirty="0">
              <a:solidFill>
                <a:prstClr val="black"/>
              </a:solidFill>
              <a:latin typeface="Arial" charset="0"/>
            </a:endParaRPr>
          </a:p>
          <a:p>
            <a:pPr lvl="1" defTabSz="914305" fontAlgn="base">
              <a:spcBef>
                <a:spcPct val="0"/>
              </a:spcBef>
              <a:spcAft>
                <a:spcPct val="0"/>
              </a:spcAft>
            </a:pPr>
            <a:endParaRPr lang="en-US" b="1" dirty="0">
              <a:solidFill>
                <a:prstClr val="black"/>
              </a:solidFill>
              <a:latin typeface="Arial" charset="0"/>
            </a:endParaRPr>
          </a:p>
        </p:txBody>
      </p:sp>
      <p:sp>
        <p:nvSpPr>
          <p:cNvPr id="4" name="Slide Number Placeholder 3"/>
          <p:cNvSpPr>
            <a:spLocks noGrp="1"/>
          </p:cNvSpPr>
          <p:nvPr>
            <p:ph type="sldNum" sz="quarter" idx="12"/>
          </p:nvPr>
        </p:nvSpPr>
        <p:spPr/>
        <p:txBody>
          <a:bodyPr/>
          <a:lstStyle/>
          <a:p>
            <a:pPr>
              <a:defRPr/>
            </a:pPr>
            <a:fld id="{0212DF57-F01D-4EB7-A4CD-F176DD2353A1}" type="slidenum">
              <a:rPr lang="en-US" smtClean="0">
                <a:solidFill>
                  <a:prstClr val="black">
                    <a:tint val="75000"/>
                  </a:prstClr>
                </a:solidFill>
              </a:rPr>
              <a:pPr>
                <a:defRPr/>
              </a:pPr>
              <a:t>37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NOPP Review 2012, RSMAS, Miami, FL</a:t>
            </a:r>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p:cNvSpPr txBox="1"/>
          <p:nvPr/>
        </p:nvSpPr>
        <p:spPr>
          <a:xfrm>
            <a:off x="304800" y="5446694"/>
            <a:ext cx="8305800" cy="969486"/>
          </a:xfrm>
          <a:prstGeom prst="rect">
            <a:avLst/>
          </a:prstGeom>
          <a:solidFill>
            <a:srgbClr val="FFFFCC"/>
          </a:solidFill>
          <a:ln>
            <a:solidFill>
              <a:schemeClr val="tx1"/>
            </a:solidFill>
          </a:ln>
        </p:spPr>
        <p:txBody>
          <a:bodyPr wrap="square" lIns="91430" tIns="45715" rIns="91430" bIns="45715" rtlCol="0">
            <a:spAutoFit/>
          </a:bodyPr>
          <a:lstStyle/>
          <a:p>
            <a:pPr defTabSz="914305" fontAlgn="base">
              <a:spcBef>
                <a:spcPct val="0"/>
              </a:spcBef>
              <a:spcAft>
                <a:spcPct val="0"/>
              </a:spcAft>
            </a:pPr>
            <a:r>
              <a:rPr lang="en-US" sz="1400" dirty="0">
                <a:solidFill>
                  <a:prstClr val="black"/>
                </a:solidFill>
                <a:latin typeface="Arial" charset="0"/>
              </a:rPr>
              <a:t>The combined effects of a new wave input  and dissipation parameterization in SWAN (Rogers et al. 2011, </a:t>
            </a:r>
            <a:r>
              <a:rPr lang="en-US" sz="1400" dirty="0" err="1">
                <a:solidFill>
                  <a:prstClr val="black"/>
                </a:solidFill>
                <a:latin typeface="Arial" charset="0"/>
              </a:rPr>
              <a:t>Babanin</a:t>
            </a:r>
            <a:r>
              <a:rPr lang="en-US" sz="1400" dirty="0">
                <a:solidFill>
                  <a:prstClr val="black"/>
                </a:solidFill>
                <a:latin typeface="Arial" charset="0"/>
              </a:rPr>
              <a:t> et al. 2010) and reduced drag coefficient (Hwang 2011) based on observations in tropical cyclones significantly reduces the SWH in strong TCs such as Hurricane Ivan. Ocean/Wave </a:t>
            </a:r>
          </a:p>
          <a:p>
            <a:pPr defTabSz="914305" fontAlgn="base">
              <a:spcBef>
                <a:spcPct val="0"/>
              </a:spcBef>
              <a:spcAft>
                <a:spcPct val="0"/>
              </a:spcAft>
            </a:pPr>
            <a:r>
              <a:rPr lang="en-US" sz="1400" dirty="0">
                <a:solidFill>
                  <a:prstClr val="black"/>
                </a:solidFill>
                <a:latin typeface="Arial" charset="0"/>
              </a:rPr>
              <a:t>coupling induces additional SWH reduction.</a:t>
            </a:r>
          </a:p>
        </p:txBody>
      </p:sp>
      <p:sp>
        <p:nvSpPr>
          <p:cNvPr id="9" name="Slide Number Placeholder 8"/>
          <p:cNvSpPr>
            <a:spLocks noGrp="1"/>
          </p:cNvSpPr>
          <p:nvPr>
            <p:ph type="sldNum" sz="quarter" idx="12"/>
          </p:nvPr>
        </p:nvSpPr>
        <p:spPr/>
        <p:txBody>
          <a:bodyPr/>
          <a:lstStyle/>
          <a:p>
            <a:pPr>
              <a:defRPr/>
            </a:pPr>
            <a:fld id="{0212DF57-F01D-4EB7-A4CD-F176DD2353A1}" type="slidenum">
              <a:rPr lang="en-US" smtClean="0">
                <a:solidFill>
                  <a:prstClr val="black">
                    <a:tint val="75000"/>
                  </a:prstClr>
                </a:solidFill>
              </a:rPr>
              <a:pPr>
                <a:defRPr/>
              </a:pPr>
              <a:t>38</a:t>
            </a:fld>
            <a:endParaRPr lang="en-US">
              <a:solidFill>
                <a:prstClr val="black">
                  <a:tint val="75000"/>
                </a:prstClr>
              </a:solidFill>
            </a:endParaRPr>
          </a:p>
        </p:txBody>
      </p:sp>
      <p:sp>
        <p:nvSpPr>
          <p:cNvPr id="11" name="Footer Placeholder 10"/>
          <p:cNvSpPr>
            <a:spLocks noGrp="1"/>
          </p:cNvSpPr>
          <p:nvPr>
            <p:ph type="ftr" sz="quarter" idx="11"/>
          </p:nvPr>
        </p:nvSpPr>
        <p:spPr/>
        <p:txBody>
          <a:bodyPr/>
          <a:lstStyle/>
          <a:p>
            <a:pPr>
              <a:defRPr/>
            </a:pPr>
            <a:r>
              <a:rPr lang="en-US" smtClean="0">
                <a:solidFill>
                  <a:prstClr val="black">
                    <a:tint val="75000"/>
                  </a:prstClr>
                </a:solidFill>
              </a:rPr>
              <a:t>NOPP Review 2012, RSMAS, Miami, FL</a:t>
            </a:r>
            <a:endParaRPr lang="en-US">
              <a:solidFill>
                <a:prstClr val="black">
                  <a:tint val="75000"/>
                </a:prstClr>
              </a:solidFill>
            </a:endParaRPr>
          </a:p>
        </p:txBody>
      </p:sp>
      <p:grpSp>
        <p:nvGrpSpPr>
          <p:cNvPr id="2" name="Group 13"/>
          <p:cNvGrpSpPr/>
          <p:nvPr/>
        </p:nvGrpSpPr>
        <p:grpSpPr>
          <a:xfrm>
            <a:off x="152400" y="914400"/>
            <a:ext cx="8610600" cy="4419600"/>
            <a:chOff x="152400" y="609600"/>
            <a:chExt cx="8610600" cy="4419600"/>
          </a:xfrm>
        </p:grpSpPr>
        <p:pic>
          <p:nvPicPr>
            <p:cNvPr id="10" name="Picture 9" descr="ustarplots.png"/>
            <p:cNvPicPr>
              <a:picLocks noChangeAspect="1"/>
            </p:cNvPicPr>
            <p:nvPr/>
          </p:nvPicPr>
          <p:blipFill>
            <a:blip r:embed="rId2" cstate="print"/>
            <a:srcRect r="154"/>
            <a:stretch>
              <a:fillRect/>
            </a:stretch>
          </p:blipFill>
          <p:spPr>
            <a:xfrm>
              <a:off x="152400" y="838200"/>
              <a:ext cx="4267200" cy="4191000"/>
            </a:xfrm>
            <a:prstGeom prst="rect">
              <a:avLst/>
            </a:prstGeom>
          </p:spPr>
        </p:pic>
        <p:pic>
          <p:nvPicPr>
            <p:cNvPr id="6" name="Picture 5" descr="IvanSensitivitySWH.png"/>
            <p:cNvPicPr>
              <a:picLocks noChangeAspect="1"/>
            </p:cNvPicPr>
            <p:nvPr/>
          </p:nvPicPr>
          <p:blipFill>
            <a:blip r:embed="rId3" cstate="print"/>
            <a:stretch>
              <a:fillRect/>
            </a:stretch>
          </p:blipFill>
          <p:spPr>
            <a:xfrm>
              <a:off x="4343400" y="762000"/>
              <a:ext cx="4419600" cy="4191000"/>
            </a:xfrm>
            <a:prstGeom prst="rect">
              <a:avLst/>
            </a:prstGeom>
          </p:spPr>
        </p:pic>
        <p:sp>
          <p:nvSpPr>
            <p:cNvPr id="7" name="TextBox 6"/>
            <p:cNvSpPr txBox="1"/>
            <p:nvPr/>
          </p:nvSpPr>
          <p:spPr>
            <a:xfrm>
              <a:off x="2971800" y="2438400"/>
              <a:ext cx="1447800" cy="307777"/>
            </a:xfrm>
            <a:prstGeom prst="rect">
              <a:avLst/>
            </a:prstGeom>
            <a:noFill/>
          </p:spPr>
          <p:txBody>
            <a:bodyPr wrap="square" rtlCol="0">
              <a:spAutoFit/>
            </a:bodyPr>
            <a:lstStyle/>
            <a:p>
              <a:pPr defTabSz="914305" fontAlgn="base">
                <a:spcBef>
                  <a:spcPct val="0"/>
                </a:spcBef>
                <a:spcAft>
                  <a:spcPct val="0"/>
                </a:spcAft>
              </a:pPr>
              <a:r>
                <a:rPr lang="en-US" sz="1400" dirty="0">
                  <a:solidFill>
                    <a:prstClr val="black"/>
                  </a:solidFill>
                  <a:latin typeface="Arial" charset="0"/>
                </a:rPr>
                <a:t>COAMPS-TC</a:t>
              </a:r>
            </a:p>
          </p:txBody>
        </p:sp>
        <p:sp>
          <p:nvSpPr>
            <p:cNvPr id="8" name="TextBox 7"/>
            <p:cNvSpPr txBox="1"/>
            <p:nvPr/>
          </p:nvSpPr>
          <p:spPr>
            <a:xfrm>
              <a:off x="3048000" y="990600"/>
              <a:ext cx="450727" cy="307777"/>
            </a:xfrm>
            <a:prstGeom prst="rect">
              <a:avLst/>
            </a:prstGeom>
            <a:noFill/>
          </p:spPr>
          <p:txBody>
            <a:bodyPr wrap="none" rtlCol="0">
              <a:spAutoFit/>
            </a:bodyPr>
            <a:lstStyle/>
            <a:p>
              <a:pPr defTabSz="914305" fontAlgn="base">
                <a:spcBef>
                  <a:spcPct val="0"/>
                </a:spcBef>
                <a:spcAft>
                  <a:spcPct val="0"/>
                </a:spcAft>
              </a:pPr>
              <a:r>
                <a:rPr lang="en-US" sz="1400" dirty="0">
                  <a:solidFill>
                    <a:prstClr val="black"/>
                  </a:solidFill>
                  <a:latin typeface="Arial" charset="0"/>
                </a:rPr>
                <a:t>Wu</a:t>
              </a:r>
            </a:p>
          </p:txBody>
        </p:sp>
        <p:cxnSp>
          <p:nvCxnSpPr>
            <p:cNvPr id="12" name="Straight Arrow Connector 11"/>
            <p:cNvCxnSpPr/>
            <p:nvPr/>
          </p:nvCxnSpPr>
          <p:spPr>
            <a:xfrm>
              <a:off x="5562600" y="3581400"/>
              <a:ext cx="0" cy="304800"/>
            </a:xfrm>
            <a:prstGeom prst="straightConnector1">
              <a:avLst/>
            </a:prstGeom>
            <a:ln w="19050">
              <a:headEnd type="arrow"/>
              <a:tailEnd type="arrow"/>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5562600" y="3657600"/>
              <a:ext cx="1478678" cy="307777"/>
            </a:xfrm>
            <a:prstGeom prst="rect">
              <a:avLst/>
            </a:prstGeom>
            <a:noFill/>
          </p:spPr>
          <p:txBody>
            <a:bodyPr wrap="none" rtlCol="0">
              <a:spAutoFit/>
            </a:bodyPr>
            <a:lstStyle/>
            <a:p>
              <a:pPr defTabSz="914305" fontAlgn="base">
                <a:spcBef>
                  <a:spcPct val="0"/>
                </a:spcBef>
                <a:spcAft>
                  <a:spcPct val="0"/>
                </a:spcAft>
              </a:pPr>
              <a:r>
                <a:rPr lang="en-US" sz="1400" dirty="0">
                  <a:solidFill>
                    <a:prstClr val="black"/>
                  </a:solidFill>
                  <a:latin typeface="Arial" charset="0"/>
                </a:rPr>
                <a:t>5-6 m difference</a:t>
              </a:r>
            </a:p>
          </p:txBody>
        </p:sp>
        <p:sp>
          <p:nvSpPr>
            <p:cNvPr id="16" name="TextBox 15"/>
            <p:cNvSpPr txBox="1"/>
            <p:nvPr/>
          </p:nvSpPr>
          <p:spPr>
            <a:xfrm>
              <a:off x="4724400" y="609600"/>
              <a:ext cx="3886200" cy="369332"/>
            </a:xfrm>
            <a:prstGeom prst="rect">
              <a:avLst/>
            </a:prstGeom>
            <a:solidFill>
              <a:schemeClr val="bg1"/>
            </a:solidFill>
          </p:spPr>
          <p:txBody>
            <a:bodyPr wrap="square" rtlCol="0">
              <a:spAutoFit/>
            </a:bodyPr>
            <a:lstStyle/>
            <a:p>
              <a:pPr defTabSz="914305" fontAlgn="base">
                <a:spcBef>
                  <a:spcPct val="0"/>
                </a:spcBef>
                <a:spcAft>
                  <a:spcPct val="0"/>
                </a:spcAft>
              </a:pPr>
              <a:r>
                <a:rPr lang="en-US" dirty="0">
                  <a:solidFill>
                    <a:prstClr val="black"/>
                  </a:solidFill>
                  <a:latin typeface="Arial" charset="0"/>
                </a:rPr>
                <a:t>Sensitivity tests for Hurricane Ivan</a:t>
              </a:r>
            </a:p>
          </p:txBody>
        </p:sp>
        <p:sp>
          <p:nvSpPr>
            <p:cNvPr id="18" name="TextBox 17"/>
            <p:cNvSpPr txBox="1"/>
            <p:nvPr/>
          </p:nvSpPr>
          <p:spPr>
            <a:xfrm>
              <a:off x="6248400" y="1447800"/>
              <a:ext cx="2108269" cy="369332"/>
            </a:xfrm>
            <a:prstGeom prst="rect">
              <a:avLst/>
            </a:prstGeom>
            <a:noFill/>
          </p:spPr>
          <p:txBody>
            <a:bodyPr wrap="none" rtlCol="0">
              <a:spAutoFit/>
            </a:bodyPr>
            <a:lstStyle/>
            <a:p>
              <a:pPr defTabSz="914305" fontAlgn="base">
                <a:spcBef>
                  <a:spcPct val="0"/>
                </a:spcBef>
                <a:spcAft>
                  <a:spcPct val="0"/>
                </a:spcAft>
              </a:pPr>
              <a:r>
                <a:rPr lang="en-US" dirty="0">
                  <a:solidFill>
                    <a:prstClr val="black"/>
                  </a:solidFill>
                  <a:latin typeface="Arial" charset="0"/>
                </a:rPr>
                <a:t>Maximum Intensity</a:t>
              </a:r>
            </a:p>
          </p:txBody>
        </p:sp>
        <p:sp>
          <p:nvSpPr>
            <p:cNvPr id="19" name="TextBox 18"/>
            <p:cNvSpPr txBox="1"/>
            <p:nvPr/>
          </p:nvSpPr>
          <p:spPr>
            <a:xfrm>
              <a:off x="5334000" y="4038600"/>
              <a:ext cx="2625462" cy="369332"/>
            </a:xfrm>
            <a:prstGeom prst="rect">
              <a:avLst/>
            </a:prstGeom>
            <a:noFill/>
          </p:spPr>
          <p:txBody>
            <a:bodyPr wrap="none" rtlCol="0">
              <a:spAutoFit/>
            </a:bodyPr>
            <a:lstStyle/>
            <a:p>
              <a:pPr defTabSz="914305" fontAlgn="base">
                <a:spcBef>
                  <a:spcPct val="0"/>
                </a:spcBef>
                <a:spcAft>
                  <a:spcPct val="0"/>
                </a:spcAft>
              </a:pPr>
              <a:r>
                <a:rPr lang="en-US" dirty="0">
                  <a:solidFill>
                    <a:prstClr val="black"/>
                  </a:solidFill>
                  <a:latin typeface="Arial" charset="0"/>
                </a:rPr>
                <a:t>Significant Wave Height</a:t>
              </a:r>
            </a:p>
          </p:txBody>
        </p:sp>
      </p:grpSp>
      <p:sp>
        <p:nvSpPr>
          <p:cNvPr id="20" name="TextBox 19"/>
          <p:cNvSpPr txBox="1"/>
          <p:nvPr/>
        </p:nvSpPr>
        <p:spPr>
          <a:xfrm>
            <a:off x="762001" y="457201"/>
            <a:ext cx="7542449" cy="584775"/>
          </a:xfrm>
          <a:prstGeom prst="rect">
            <a:avLst/>
          </a:prstGeom>
          <a:noFill/>
        </p:spPr>
        <p:txBody>
          <a:bodyPr wrap="none" lIns="91430" tIns="45715" rIns="91430" bIns="45715" rtlCol="0">
            <a:spAutoFit/>
          </a:bodyPr>
          <a:lstStyle/>
          <a:p>
            <a:pPr defTabSz="914305" fontAlgn="base">
              <a:spcBef>
                <a:spcPct val="0"/>
              </a:spcBef>
              <a:spcAft>
                <a:spcPct val="0"/>
              </a:spcAft>
            </a:pPr>
            <a:r>
              <a:rPr lang="en-US" sz="3200" dirty="0">
                <a:solidFill>
                  <a:prstClr val="black"/>
                </a:solidFill>
                <a:latin typeface="Arial" charset="0"/>
              </a:rPr>
              <a:t>Drag Formulation Sensitivity Evaluations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Arial" pitchFamily="34" charset="0"/>
                <a:cs typeface="Arial" pitchFamily="34" charset="0"/>
              </a:rPr>
              <a:t>Ivan Altimeter Comparison</a:t>
            </a:r>
            <a:endParaRPr lang="en-US" sz="3600" dirty="0">
              <a:latin typeface="Arial" pitchFamily="34" charset="0"/>
              <a:cs typeface="Arial" pitchFamily="34" charset="0"/>
            </a:endParaRPr>
          </a:p>
        </p:txBody>
      </p:sp>
      <p:sp>
        <p:nvSpPr>
          <p:cNvPr id="4" name="Slide Number Placeholder 3"/>
          <p:cNvSpPr>
            <a:spLocks noGrp="1"/>
          </p:cNvSpPr>
          <p:nvPr>
            <p:ph type="sldNum" sz="quarter" idx="12"/>
          </p:nvPr>
        </p:nvSpPr>
        <p:spPr>
          <a:xfrm>
            <a:off x="6934200" y="6356351"/>
            <a:ext cx="2133600" cy="365125"/>
          </a:xfrm>
        </p:spPr>
        <p:txBody>
          <a:bodyPr/>
          <a:lstStyle/>
          <a:p>
            <a:pPr>
              <a:defRPr/>
            </a:pPr>
            <a:fld id="{0212DF57-F01D-4EB7-A4CD-F176DD2353A1}" type="slidenum">
              <a:rPr lang="en-US" smtClean="0">
                <a:solidFill>
                  <a:prstClr val="black">
                    <a:tint val="75000"/>
                  </a:prstClr>
                </a:solidFill>
              </a:rPr>
              <a:pPr>
                <a:defRPr/>
              </a:pPr>
              <a:t>39</a:t>
            </a:fld>
            <a:endParaRPr lang="en-US">
              <a:solidFill>
                <a:prstClr val="black">
                  <a:tint val="75000"/>
                </a:prstClr>
              </a:solidFill>
            </a:endParaRPr>
          </a:p>
        </p:txBody>
      </p:sp>
      <p:sp>
        <p:nvSpPr>
          <p:cNvPr id="5" name="Footer Placeholder 4"/>
          <p:cNvSpPr>
            <a:spLocks noGrp="1"/>
          </p:cNvSpPr>
          <p:nvPr>
            <p:ph type="ftr" sz="quarter" idx="11"/>
          </p:nvPr>
        </p:nvSpPr>
        <p:spPr>
          <a:xfrm>
            <a:off x="3505200" y="6356351"/>
            <a:ext cx="2895600" cy="365125"/>
          </a:xfrm>
        </p:spPr>
        <p:txBody>
          <a:bodyPr/>
          <a:lstStyle/>
          <a:p>
            <a:pPr>
              <a:defRPr/>
            </a:pPr>
            <a:r>
              <a:rPr lang="en-US" smtClean="0">
                <a:solidFill>
                  <a:prstClr val="black">
                    <a:tint val="75000"/>
                  </a:prstClr>
                </a:solidFill>
              </a:rPr>
              <a:t>NOPP Review 2012, RSMAS, Miami, FL</a:t>
            </a:r>
            <a:endParaRPr lang="en-US">
              <a:solidFill>
                <a:prstClr val="black">
                  <a:tint val="75000"/>
                </a:prstClr>
              </a:solidFill>
            </a:endParaRPr>
          </a:p>
        </p:txBody>
      </p:sp>
      <p:grpSp>
        <p:nvGrpSpPr>
          <p:cNvPr id="3" name="Group 12"/>
          <p:cNvGrpSpPr/>
          <p:nvPr/>
        </p:nvGrpSpPr>
        <p:grpSpPr>
          <a:xfrm>
            <a:off x="381000" y="1371601"/>
            <a:ext cx="8305800" cy="4800600"/>
            <a:chOff x="0" y="1371600"/>
            <a:chExt cx="8305800" cy="4800600"/>
          </a:xfrm>
        </p:grpSpPr>
        <p:pic>
          <p:nvPicPr>
            <p:cNvPr id="33794" name="Picture 2" descr="Ivan_David_Smith7.png"/>
            <p:cNvPicPr>
              <a:picLocks noChangeAspect="1" noChangeArrowheads="1"/>
            </p:cNvPicPr>
            <p:nvPr/>
          </p:nvPicPr>
          <p:blipFill>
            <a:blip r:embed="rId2" cstate="print"/>
            <a:srcRect t="50813" r="3043" b="3415"/>
            <a:stretch>
              <a:fillRect/>
            </a:stretch>
          </p:blipFill>
          <p:spPr bwMode="auto">
            <a:xfrm>
              <a:off x="990600" y="3733800"/>
              <a:ext cx="7086600" cy="2438400"/>
            </a:xfrm>
            <a:prstGeom prst="rect">
              <a:avLst/>
            </a:prstGeom>
            <a:noFill/>
            <a:ln w="9525">
              <a:noFill/>
              <a:miter lim="800000"/>
              <a:headEnd/>
              <a:tailEnd/>
            </a:ln>
          </p:spPr>
        </p:pic>
        <p:pic>
          <p:nvPicPr>
            <p:cNvPr id="33795" name="Picture 1" descr="Ivan_David_Smith31.png"/>
            <p:cNvPicPr>
              <a:picLocks noChangeAspect="1" noChangeArrowheads="1"/>
            </p:cNvPicPr>
            <p:nvPr/>
          </p:nvPicPr>
          <p:blipFill>
            <a:blip r:embed="rId3" cstate="print"/>
            <a:srcRect t="49339" b="2127"/>
            <a:stretch>
              <a:fillRect/>
            </a:stretch>
          </p:blipFill>
          <p:spPr bwMode="auto">
            <a:xfrm>
              <a:off x="990600" y="1371600"/>
              <a:ext cx="7315200" cy="2514600"/>
            </a:xfrm>
            <a:prstGeom prst="rect">
              <a:avLst/>
            </a:prstGeom>
            <a:noFill/>
            <a:ln w="9525">
              <a:noFill/>
              <a:miter lim="800000"/>
              <a:headEnd/>
              <a:tailEnd/>
            </a:ln>
          </p:spPr>
        </p:pic>
        <p:sp>
          <p:nvSpPr>
            <p:cNvPr id="9" name="TextBox 8"/>
            <p:cNvSpPr txBox="1"/>
            <p:nvPr/>
          </p:nvSpPr>
          <p:spPr>
            <a:xfrm>
              <a:off x="0" y="2209800"/>
              <a:ext cx="1569660" cy="646331"/>
            </a:xfrm>
            <a:prstGeom prst="rect">
              <a:avLst/>
            </a:prstGeom>
            <a:noFill/>
          </p:spPr>
          <p:txBody>
            <a:bodyPr wrap="none" rtlCol="0">
              <a:spAutoFit/>
            </a:bodyPr>
            <a:lstStyle/>
            <a:p>
              <a:pPr defTabSz="914305" fontAlgn="base">
                <a:spcBef>
                  <a:spcPct val="0"/>
                </a:spcBef>
                <a:spcAft>
                  <a:spcPct val="0"/>
                </a:spcAft>
              </a:pPr>
              <a:r>
                <a:rPr lang="en-US" dirty="0">
                  <a:solidFill>
                    <a:prstClr val="black"/>
                  </a:solidFill>
                  <a:latin typeface="Arial" charset="0"/>
                </a:rPr>
                <a:t>  Uncoupled</a:t>
              </a:r>
            </a:p>
            <a:p>
              <a:pPr defTabSz="914305" fontAlgn="base">
                <a:spcBef>
                  <a:spcPct val="0"/>
                </a:spcBef>
                <a:spcAft>
                  <a:spcPct val="0"/>
                </a:spcAft>
              </a:pPr>
              <a:r>
                <a:rPr lang="en-US" dirty="0">
                  <a:solidFill>
                    <a:prstClr val="black"/>
                  </a:solidFill>
                  <a:latin typeface="Arial" charset="0"/>
                </a:rPr>
                <a:t>(ocean/wave)</a:t>
              </a:r>
            </a:p>
          </p:txBody>
        </p:sp>
        <p:sp>
          <p:nvSpPr>
            <p:cNvPr id="11" name="TextBox 10"/>
            <p:cNvSpPr txBox="1"/>
            <p:nvPr/>
          </p:nvSpPr>
          <p:spPr>
            <a:xfrm>
              <a:off x="0" y="4495800"/>
              <a:ext cx="1569660" cy="646331"/>
            </a:xfrm>
            <a:prstGeom prst="rect">
              <a:avLst/>
            </a:prstGeom>
            <a:noFill/>
          </p:spPr>
          <p:txBody>
            <a:bodyPr wrap="none" rtlCol="0">
              <a:spAutoFit/>
            </a:bodyPr>
            <a:lstStyle/>
            <a:p>
              <a:pPr defTabSz="914305" fontAlgn="base">
                <a:spcBef>
                  <a:spcPct val="0"/>
                </a:spcBef>
                <a:spcAft>
                  <a:spcPct val="0"/>
                </a:spcAft>
              </a:pPr>
              <a:r>
                <a:rPr lang="en-US" dirty="0">
                  <a:solidFill>
                    <a:prstClr val="black"/>
                  </a:solidFill>
                  <a:latin typeface="Arial" charset="0"/>
                </a:rPr>
                <a:t>    Coupled</a:t>
              </a:r>
            </a:p>
            <a:p>
              <a:pPr defTabSz="914305" fontAlgn="base">
                <a:spcBef>
                  <a:spcPct val="0"/>
                </a:spcBef>
                <a:spcAft>
                  <a:spcPct val="0"/>
                </a:spcAft>
              </a:pPr>
              <a:r>
                <a:rPr lang="en-US" dirty="0">
                  <a:solidFill>
                    <a:prstClr val="black"/>
                  </a:solidFill>
                  <a:latin typeface="Arial" charset="0"/>
                </a:rPr>
                <a:t>(ocean/wave)</a:t>
              </a:r>
            </a:p>
          </p:txBody>
        </p:sp>
        <p:sp>
          <p:nvSpPr>
            <p:cNvPr id="12" name="TextBox 11"/>
            <p:cNvSpPr txBox="1"/>
            <p:nvPr/>
          </p:nvSpPr>
          <p:spPr>
            <a:xfrm>
              <a:off x="1447800" y="1524000"/>
              <a:ext cx="304800" cy="369332"/>
            </a:xfrm>
            <a:prstGeom prst="rect">
              <a:avLst/>
            </a:prstGeom>
            <a:solidFill>
              <a:schemeClr val="bg1"/>
            </a:solidFill>
          </p:spPr>
          <p:txBody>
            <a:bodyPr wrap="square" rtlCol="0">
              <a:spAutoFit/>
            </a:bodyPr>
            <a:lstStyle/>
            <a:p>
              <a:pPr defTabSz="914305" fontAlgn="base">
                <a:spcBef>
                  <a:spcPct val="0"/>
                </a:spcBef>
                <a:spcAft>
                  <a:spcPct val="0"/>
                </a:spcAft>
              </a:pPr>
              <a:endParaRPr lang="en-US" dirty="0">
                <a:solidFill>
                  <a:prstClr val="black"/>
                </a:solidFill>
                <a:latin typeface="Arial" charset="0"/>
              </a:endParaRPr>
            </a:p>
          </p:txBody>
        </p:sp>
        <p:sp>
          <p:nvSpPr>
            <p:cNvPr id="14" name="TextBox 13"/>
            <p:cNvSpPr txBox="1"/>
            <p:nvPr/>
          </p:nvSpPr>
          <p:spPr>
            <a:xfrm>
              <a:off x="7620000" y="1524000"/>
              <a:ext cx="304800" cy="369332"/>
            </a:xfrm>
            <a:prstGeom prst="rect">
              <a:avLst/>
            </a:prstGeom>
            <a:solidFill>
              <a:schemeClr val="bg1"/>
            </a:solidFill>
          </p:spPr>
          <p:txBody>
            <a:bodyPr wrap="square" rtlCol="0">
              <a:spAutoFit/>
            </a:bodyPr>
            <a:lstStyle/>
            <a:p>
              <a:pPr defTabSz="914305" fontAlgn="base">
                <a:spcBef>
                  <a:spcPct val="0"/>
                </a:spcBef>
                <a:spcAft>
                  <a:spcPct val="0"/>
                </a:spcAft>
              </a:pPr>
              <a:endParaRPr lang="en-US" dirty="0">
                <a:solidFill>
                  <a:prstClr val="black"/>
                </a:solidFill>
                <a:latin typeface="Arial" charset="0"/>
              </a:endParaRPr>
            </a:p>
          </p:txBody>
        </p:sp>
        <p:sp>
          <p:nvSpPr>
            <p:cNvPr id="15" name="TextBox 14"/>
            <p:cNvSpPr txBox="1"/>
            <p:nvPr/>
          </p:nvSpPr>
          <p:spPr>
            <a:xfrm>
              <a:off x="1524000" y="3886200"/>
              <a:ext cx="228600" cy="369332"/>
            </a:xfrm>
            <a:prstGeom prst="rect">
              <a:avLst/>
            </a:prstGeom>
            <a:solidFill>
              <a:schemeClr val="bg1"/>
            </a:solidFill>
          </p:spPr>
          <p:txBody>
            <a:bodyPr wrap="square" rtlCol="0">
              <a:spAutoFit/>
            </a:bodyPr>
            <a:lstStyle/>
            <a:p>
              <a:pPr defTabSz="914305" fontAlgn="base">
                <a:spcBef>
                  <a:spcPct val="0"/>
                </a:spcBef>
                <a:spcAft>
                  <a:spcPct val="0"/>
                </a:spcAft>
              </a:pPr>
              <a:endParaRPr lang="en-US" dirty="0">
                <a:solidFill>
                  <a:prstClr val="black"/>
                </a:solidFill>
                <a:latin typeface="Arial" charset="0"/>
              </a:endParaRPr>
            </a:p>
          </p:txBody>
        </p:sp>
        <p:sp>
          <p:nvSpPr>
            <p:cNvPr id="16" name="TextBox 15"/>
            <p:cNvSpPr txBox="1"/>
            <p:nvPr/>
          </p:nvSpPr>
          <p:spPr>
            <a:xfrm>
              <a:off x="7620000" y="3810000"/>
              <a:ext cx="228600" cy="369332"/>
            </a:xfrm>
            <a:prstGeom prst="rect">
              <a:avLst/>
            </a:prstGeom>
            <a:solidFill>
              <a:schemeClr val="bg1"/>
            </a:solidFill>
          </p:spPr>
          <p:txBody>
            <a:bodyPr wrap="square" rtlCol="0">
              <a:spAutoFit/>
            </a:bodyPr>
            <a:lstStyle/>
            <a:p>
              <a:pPr defTabSz="914305" fontAlgn="base">
                <a:spcBef>
                  <a:spcPct val="0"/>
                </a:spcBef>
                <a:spcAft>
                  <a:spcPct val="0"/>
                </a:spcAft>
              </a:pPr>
              <a:endParaRPr lang="en-US" dirty="0">
                <a:solidFill>
                  <a:prstClr val="black"/>
                </a:solidFill>
                <a:latin typeface="Arial" charset="0"/>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be 4"/>
          <p:cNvSpPr>
            <a:spLocks noChangeAspect="1"/>
          </p:cNvSpPr>
          <p:nvPr/>
        </p:nvSpPr>
        <p:spPr>
          <a:xfrm>
            <a:off x="427036" y="311476"/>
            <a:ext cx="3336963" cy="2890193"/>
          </a:xfrm>
          <a:prstGeom prst="cube">
            <a:avLst>
              <a:gd name="adj" fmla="val 23001"/>
            </a:avLst>
          </a:prstGeom>
          <a:gradFill flip="none" rotWithShape="1">
            <a:gsLst>
              <a:gs pos="0">
                <a:schemeClr val="accent1">
                  <a:tint val="50000"/>
                  <a:satMod val="300000"/>
                  <a:alpha val="68000"/>
                </a:schemeClr>
              </a:gs>
              <a:gs pos="35000">
                <a:schemeClr val="accent1">
                  <a:tint val="37000"/>
                  <a:satMod val="300000"/>
                  <a:alpha val="68000"/>
                </a:schemeClr>
              </a:gs>
              <a:gs pos="100000">
                <a:schemeClr val="accent1">
                  <a:tint val="15000"/>
                  <a:satMod val="350000"/>
                  <a:alpha val="68000"/>
                </a:schemeClr>
              </a:gs>
            </a:gsLst>
            <a:lin ang="16200000" scaled="1"/>
            <a:tileRect/>
          </a:gradFill>
          <a:ln>
            <a:solidFill>
              <a:schemeClr val="accent1">
                <a:lumMod val="20000"/>
                <a:lumOff val="80000"/>
                <a:alpha val="0"/>
              </a:schemeClr>
            </a:solidFill>
          </a:ln>
          <a:effectLst/>
        </p:spPr>
        <p:style>
          <a:lnRef idx="1">
            <a:schemeClr val="accent1"/>
          </a:lnRef>
          <a:fillRef idx="2">
            <a:schemeClr val="accent1"/>
          </a:fillRef>
          <a:effectRef idx="1">
            <a:schemeClr val="accent1"/>
          </a:effectRef>
          <a:fontRef idx="minor">
            <a:schemeClr val="dk1"/>
          </a:fontRef>
        </p:style>
        <p:txBody>
          <a:bodyPr lIns="91430" tIns="45715" rIns="91430" bIns="45715" rtlCol="0" anchor="ctr"/>
          <a:lstStyle/>
          <a:p>
            <a:pPr algn="ctr"/>
            <a:r>
              <a:rPr lang="en-US" dirty="0" smtClean="0"/>
              <a:t>Atmosphere Model</a:t>
            </a:r>
            <a:endParaRPr lang="en-US" dirty="0"/>
          </a:p>
        </p:txBody>
      </p:sp>
      <p:sp>
        <p:nvSpPr>
          <p:cNvPr id="9" name="Cube 8"/>
          <p:cNvSpPr>
            <a:spLocks noChangeAspect="1"/>
          </p:cNvSpPr>
          <p:nvPr/>
        </p:nvSpPr>
        <p:spPr>
          <a:xfrm>
            <a:off x="427036" y="3678120"/>
            <a:ext cx="3336963" cy="2962483"/>
          </a:xfrm>
          <a:prstGeom prst="cube">
            <a:avLst>
              <a:gd name="adj" fmla="val 26396"/>
            </a:avLst>
          </a:prstGeom>
          <a:solidFill>
            <a:schemeClr val="accent1">
              <a:lumMod val="75000"/>
              <a:alpha val="53000"/>
            </a:schemeClr>
          </a:solidFill>
          <a:ln>
            <a:solidFill>
              <a:schemeClr val="accent1">
                <a:lumMod val="20000"/>
                <a:lumOff val="80000"/>
                <a:alpha val="0"/>
              </a:schemeClr>
            </a:solidFill>
          </a:ln>
          <a:effectLst>
            <a:outerShdw blurRad="40000" dist="20000" dir="5400000" rotWithShape="0">
              <a:schemeClr val="accent1">
                <a:lumMod val="20000"/>
                <a:lumOff val="80000"/>
                <a:alpha val="38000"/>
              </a:schemeClr>
            </a:outerShdw>
          </a:effectLst>
        </p:spPr>
        <p:style>
          <a:lnRef idx="1">
            <a:schemeClr val="accent1"/>
          </a:lnRef>
          <a:fillRef idx="2">
            <a:schemeClr val="accent1"/>
          </a:fillRef>
          <a:effectRef idx="1">
            <a:schemeClr val="accent1"/>
          </a:effectRef>
          <a:fontRef idx="minor">
            <a:schemeClr val="dk1"/>
          </a:fontRef>
        </p:style>
        <p:txBody>
          <a:bodyPr lIns="91430" tIns="45715" rIns="91430" bIns="45715" rtlCol="0" anchor="ctr"/>
          <a:lstStyle/>
          <a:p>
            <a:pPr algn="ctr"/>
            <a:r>
              <a:rPr lang="en-US" dirty="0" smtClean="0"/>
              <a:t>Ocean Model</a:t>
            </a:r>
            <a:endParaRPr lang="en-US" dirty="0"/>
          </a:p>
        </p:txBody>
      </p:sp>
      <p:sp>
        <p:nvSpPr>
          <p:cNvPr id="10" name="TextBox 9"/>
          <p:cNvSpPr txBox="1"/>
          <p:nvPr/>
        </p:nvSpPr>
        <p:spPr>
          <a:xfrm>
            <a:off x="3645793" y="3163794"/>
            <a:ext cx="4817207" cy="369332"/>
          </a:xfrm>
          <a:prstGeom prst="rect">
            <a:avLst/>
          </a:prstGeom>
          <a:noFill/>
        </p:spPr>
        <p:txBody>
          <a:bodyPr wrap="none" lIns="91430" tIns="45715" rIns="91430" bIns="45715" rtlCol="0">
            <a:spAutoFit/>
          </a:bodyPr>
          <a:lstStyle/>
          <a:p>
            <a:r>
              <a:rPr lang="en-US" dirty="0" smtClean="0"/>
              <a:t>Lower boundary conditions (SST, roughness, etc.)</a:t>
            </a:r>
            <a:endParaRPr lang="en-US" dirty="0"/>
          </a:p>
        </p:txBody>
      </p:sp>
      <p:grpSp>
        <p:nvGrpSpPr>
          <p:cNvPr id="38" name="Group 37"/>
          <p:cNvGrpSpPr/>
          <p:nvPr/>
        </p:nvGrpSpPr>
        <p:grpSpPr>
          <a:xfrm>
            <a:off x="495683" y="2820895"/>
            <a:ext cx="2577411" cy="1982809"/>
            <a:chOff x="495682" y="2820894"/>
            <a:chExt cx="2577411" cy="1982809"/>
          </a:xfrm>
        </p:grpSpPr>
        <p:sp>
          <p:nvSpPr>
            <p:cNvPr id="11" name="TextBox 10"/>
            <p:cNvSpPr txBox="1"/>
            <p:nvPr/>
          </p:nvSpPr>
          <p:spPr>
            <a:xfrm>
              <a:off x="789410" y="4434371"/>
              <a:ext cx="2023436" cy="369332"/>
            </a:xfrm>
            <a:prstGeom prst="rect">
              <a:avLst/>
            </a:prstGeom>
            <a:noFill/>
          </p:spPr>
          <p:txBody>
            <a:bodyPr wrap="none" rtlCol="0">
              <a:spAutoFit/>
            </a:bodyPr>
            <a:lstStyle/>
            <a:p>
              <a:r>
                <a:rPr lang="en-US" dirty="0" smtClean="0"/>
                <a:t>Ocean surface layer</a:t>
              </a:r>
              <a:endParaRPr lang="en-US" dirty="0"/>
            </a:p>
          </p:txBody>
        </p:sp>
        <p:sp>
          <p:nvSpPr>
            <p:cNvPr id="12" name="TextBox 11"/>
            <p:cNvSpPr txBox="1"/>
            <p:nvPr/>
          </p:nvSpPr>
          <p:spPr>
            <a:xfrm>
              <a:off x="495682" y="2820894"/>
              <a:ext cx="2577411" cy="369332"/>
            </a:xfrm>
            <a:prstGeom prst="rect">
              <a:avLst/>
            </a:prstGeom>
            <a:noFill/>
          </p:spPr>
          <p:txBody>
            <a:bodyPr wrap="none" rtlCol="0">
              <a:spAutoFit/>
            </a:bodyPr>
            <a:lstStyle/>
            <a:p>
              <a:r>
                <a:rPr lang="en-US" dirty="0" smtClean="0"/>
                <a:t>Atmosphere surface layer</a:t>
              </a:r>
              <a:endParaRPr lang="en-US" dirty="0"/>
            </a:p>
          </p:txBody>
        </p:sp>
      </p:grpSp>
      <p:cxnSp>
        <p:nvCxnSpPr>
          <p:cNvPr id="14" name="Straight Arrow Connector 13"/>
          <p:cNvCxnSpPr/>
          <p:nvPr/>
        </p:nvCxnSpPr>
        <p:spPr>
          <a:xfrm rot="5400000">
            <a:off x="1869090" y="4140900"/>
            <a:ext cx="32180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5400000" flipH="1" flipV="1">
            <a:off x="1918928" y="3305757"/>
            <a:ext cx="2081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022221" y="3410638"/>
            <a:ext cx="162357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2022220" y="3980789"/>
            <a:ext cx="2016380" cy="1588"/>
          </a:xfrm>
          <a:prstGeom prst="line">
            <a:avLst/>
          </a:prstGeom>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975100" y="3804577"/>
            <a:ext cx="5235590" cy="369332"/>
          </a:xfrm>
          <a:prstGeom prst="rect">
            <a:avLst/>
          </a:prstGeom>
          <a:noFill/>
        </p:spPr>
        <p:txBody>
          <a:bodyPr wrap="none" lIns="91430" tIns="45715" rIns="91430" bIns="45715" rtlCol="0">
            <a:spAutoFit/>
          </a:bodyPr>
          <a:lstStyle/>
          <a:p>
            <a:r>
              <a:rPr lang="en-US" dirty="0" smtClean="0"/>
              <a:t>Surface forcing (wind, rad./latent/sensible fluxes, etc.) </a:t>
            </a:r>
            <a:endParaRPr lang="en-US" dirty="0"/>
          </a:p>
        </p:txBody>
      </p:sp>
      <p:sp>
        <p:nvSpPr>
          <p:cNvPr id="45" name="TextBox 44"/>
          <p:cNvSpPr txBox="1"/>
          <p:nvPr/>
        </p:nvSpPr>
        <p:spPr>
          <a:xfrm>
            <a:off x="4775200" y="215324"/>
            <a:ext cx="3329758" cy="584776"/>
          </a:xfrm>
          <a:prstGeom prst="rect">
            <a:avLst/>
          </a:prstGeom>
          <a:noFill/>
        </p:spPr>
        <p:txBody>
          <a:bodyPr wrap="none" lIns="91430" tIns="45715" rIns="91430" bIns="45715" rtlCol="0">
            <a:spAutoFit/>
          </a:bodyPr>
          <a:lstStyle/>
          <a:p>
            <a:r>
              <a:rPr lang="en-US" sz="3200" u="sng" dirty="0"/>
              <a:t>Uncoupled Models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8"/>
                                        </p:tgtEl>
                                      </p:cBhvr>
                                    </p:animEffect>
                                    <p:set>
                                      <p:cBhvr>
                                        <p:cTn id="7" dur="1" fill="hold">
                                          <p:stCondLst>
                                            <p:cond delay="19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srcRect/>
          <a:stretch>
            <a:fillRect/>
          </a:stretch>
        </p:blipFill>
        <p:spPr bwMode="auto">
          <a:xfrm>
            <a:off x="2622882" y="3703643"/>
            <a:ext cx="3574718" cy="3154357"/>
          </a:xfrm>
          <a:prstGeom prst="rect">
            <a:avLst/>
          </a:prstGeom>
          <a:noFill/>
          <a:ln w="9525">
            <a:noFill/>
            <a:round/>
            <a:headEnd/>
            <a:tailEnd/>
          </a:ln>
          <a:effectLst/>
        </p:spPr>
      </p:pic>
      <p:pic>
        <p:nvPicPr>
          <p:cNvPr id="17409" name="Picture 1"/>
          <p:cNvPicPr>
            <a:picLocks noChangeAspect="1" noChangeArrowheads="1"/>
          </p:cNvPicPr>
          <p:nvPr/>
        </p:nvPicPr>
        <p:blipFill>
          <a:blip r:embed="rId4"/>
          <a:srcRect/>
          <a:stretch>
            <a:fillRect/>
          </a:stretch>
        </p:blipFill>
        <p:spPr bwMode="auto">
          <a:xfrm>
            <a:off x="1244160" y="698347"/>
            <a:ext cx="3350186" cy="3017520"/>
          </a:xfrm>
          <a:prstGeom prst="rect">
            <a:avLst/>
          </a:prstGeom>
          <a:noFill/>
          <a:ln w="9525">
            <a:noFill/>
            <a:round/>
            <a:headEnd/>
            <a:tailEnd/>
          </a:ln>
          <a:effectLst/>
        </p:spPr>
      </p:pic>
      <p:pic>
        <p:nvPicPr>
          <p:cNvPr id="17410" name="Picture 2"/>
          <p:cNvPicPr>
            <a:picLocks noChangeAspect="1" noChangeArrowheads="1"/>
          </p:cNvPicPr>
          <p:nvPr/>
        </p:nvPicPr>
        <p:blipFill>
          <a:blip r:embed="rId5"/>
          <a:srcRect/>
          <a:stretch>
            <a:fillRect/>
          </a:stretch>
        </p:blipFill>
        <p:spPr bwMode="auto">
          <a:xfrm>
            <a:off x="4662720" y="698347"/>
            <a:ext cx="3349630" cy="3017520"/>
          </a:xfrm>
          <a:prstGeom prst="rect">
            <a:avLst/>
          </a:prstGeom>
          <a:noFill/>
          <a:ln w="9525">
            <a:noFill/>
            <a:round/>
            <a:headEnd/>
            <a:tailEnd/>
          </a:ln>
          <a:effectLst/>
        </p:spPr>
      </p:pic>
      <p:sp>
        <p:nvSpPr>
          <p:cNvPr id="17413" name="Text Box 5"/>
          <p:cNvSpPr txBox="1">
            <a:spLocks noChangeArrowheads="1"/>
          </p:cNvSpPr>
          <p:nvPr/>
        </p:nvSpPr>
        <p:spPr bwMode="auto">
          <a:xfrm>
            <a:off x="647700" y="88901"/>
            <a:ext cx="8280400" cy="457200"/>
          </a:xfrm>
          <a:prstGeom prst="rect">
            <a:avLst/>
          </a:prstGeom>
          <a:noFill/>
          <a:ln w="9525">
            <a:noFill/>
            <a:round/>
            <a:headEnd/>
            <a:tailEnd/>
          </a:ln>
          <a:effectLst/>
        </p:spPr>
        <p:txBody>
          <a:bodyPr wrap="none" lIns="81623" tIns="60009" rIns="81623" bIns="40811">
            <a:prstTxWarp prst="textNoShape">
              <a:avLst/>
            </a:prstTxWarp>
          </a:bodyPr>
          <a:lstStyle/>
          <a:p>
            <a:pPr defTabSz="414640" fontAlgn="base" hangingPunct="0">
              <a:lnSpc>
                <a:spcPct val="93000"/>
              </a:lnSpc>
              <a:spcBef>
                <a:spcPct val="0"/>
              </a:spcBef>
              <a:spcAft>
                <a:spcPct val="0"/>
              </a:spcAft>
              <a:buClr>
                <a:srgbClr val="000000"/>
              </a:buClr>
              <a:buSzPct val="100000"/>
              <a:tabLst>
                <a:tab pos="656514" algn="l"/>
                <a:tab pos="1313025" algn="l"/>
                <a:tab pos="1969541" algn="l"/>
                <a:tab pos="2626055" algn="l"/>
                <a:tab pos="3282566" algn="l"/>
                <a:tab pos="3939082" algn="l"/>
                <a:tab pos="4595595" algn="l"/>
                <a:tab pos="5252108" algn="l"/>
              </a:tabLst>
            </a:pPr>
            <a:r>
              <a:rPr lang="en-US" sz="2200" dirty="0">
                <a:solidFill>
                  <a:srgbClr val="000000"/>
                </a:solidFill>
              </a:rPr>
              <a:t>Coupled WRF-UMWM-HYCOM: Effects of currents on waves</a:t>
            </a:r>
          </a:p>
        </p:txBody>
      </p:sp>
      <p:sp>
        <p:nvSpPr>
          <p:cNvPr id="17414" name="Line 6"/>
          <p:cNvSpPr>
            <a:spLocks noChangeShapeType="1"/>
          </p:cNvSpPr>
          <p:nvPr/>
        </p:nvSpPr>
        <p:spPr bwMode="auto">
          <a:xfrm flipH="1" flipV="1">
            <a:off x="3325303" y="5080855"/>
            <a:ext cx="1039680" cy="210262"/>
          </a:xfrm>
          <a:prstGeom prst="line">
            <a:avLst/>
          </a:prstGeom>
          <a:noFill/>
          <a:ln w="36720">
            <a:solidFill>
              <a:srgbClr val="000000"/>
            </a:solidFill>
            <a:round/>
            <a:headEnd/>
            <a:tailEnd type="triangle" w="med" len="med"/>
          </a:ln>
          <a:effectLst/>
        </p:spPr>
        <p:txBody>
          <a:bodyPr lIns="82927" tIns="41464" rIns="82927" bIns="41464">
            <a:prstTxWarp prst="textNoShape">
              <a:avLst/>
            </a:prstTxWarp>
          </a:bodyPr>
          <a:lstStyle/>
          <a:p>
            <a:pPr defTabSz="414640" fontAlgn="base" hangingPunct="0">
              <a:lnSpc>
                <a:spcPct val="93000"/>
              </a:lnSpc>
              <a:spcBef>
                <a:spcPct val="0"/>
              </a:spcBef>
              <a:spcAft>
                <a:spcPct val="0"/>
              </a:spcAft>
              <a:buClr>
                <a:srgbClr val="000000"/>
              </a:buClr>
              <a:buSzPct val="100000"/>
            </a:pPr>
            <a:endParaRPr lang="en-US" dirty="0">
              <a:solidFill>
                <a:srgbClr val="000000"/>
              </a:solidFill>
            </a:endParaRPr>
          </a:p>
        </p:txBody>
      </p:sp>
      <p:sp>
        <p:nvSpPr>
          <p:cNvPr id="10" name="TextBox 9"/>
          <p:cNvSpPr txBox="1"/>
          <p:nvPr/>
        </p:nvSpPr>
        <p:spPr>
          <a:xfrm>
            <a:off x="1485901" y="729734"/>
            <a:ext cx="766143" cy="369332"/>
          </a:xfrm>
          <a:prstGeom prst="rect">
            <a:avLst/>
          </a:prstGeom>
          <a:noFill/>
        </p:spPr>
        <p:txBody>
          <a:bodyPr wrap="none" lIns="91430" tIns="45715" rIns="91430" bIns="45715" rtlCol="0">
            <a:spAutoFit/>
          </a:bodyPr>
          <a:lstStyle/>
          <a:p>
            <a:r>
              <a:rPr lang="en-US" dirty="0" smtClean="0"/>
              <a:t>Wave</a:t>
            </a:r>
            <a:endParaRPr lang="en-US" dirty="0"/>
          </a:p>
        </p:txBody>
      </p:sp>
      <p:sp>
        <p:nvSpPr>
          <p:cNvPr id="11" name="TextBox 10"/>
          <p:cNvSpPr txBox="1"/>
          <p:nvPr/>
        </p:nvSpPr>
        <p:spPr>
          <a:xfrm>
            <a:off x="4864100" y="717034"/>
            <a:ext cx="1670650" cy="369332"/>
          </a:xfrm>
          <a:prstGeom prst="rect">
            <a:avLst/>
          </a:prstGeom>
          <a:noFill/>
        </p:spPr>
        <p:txBody>
          <a:bodyPr wrap="none" lIns="91430" tIns="45715" rIns="91430" bIns="45715" rtlCol="0">
            <a:spAutoFit/>
          </a:bodyPr>
          <a:lstStyle/>
          <a:p>
            <a:r>
              <a:rPr lang="en-US" dirty="0" err="1" smtClean="0"/>
              <a:t>Wave+Current</a:t>
            </a:r>
            <a:endParaRPr lang="en-US" dirty="0"/>
          </a:p>
        </p:txBody>
      </p:sp>
      <p:sp>
        <p:nvSpPr>
          <p:cNvPr id="12" name="TextBox 11"/>
          <p:cNvSpPr txBox="1"/>
          <p:nvPr/>
        </p:nvSpPr>
        <p:spPr>
          <a:xfrm>
            <a:off x="647700" y="3866634"/>
            <a:ext cx="2079002" cy="369332"/>
          </a:xfrm>
          <a:prstGeom prst="rect">
            <a:avLst/>
          </a:prstGeom>
          <a:noFill/>
        </p:spPr>
        <p:txBody>
          <a:bodyPr wrap="none" lIns="91430" tIns="45715" rIns="91430" bIns="45715" rtlCol="0">
            <a:spAutoFit/>
          </a:bodyPr>
          <a:lstStyle/>
          <a:p>
            <a:r>
              <a:rPr lang="en-US" dirty="0" smtClean="0"/>
              <a:t>Difference in SWH</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Arial" pitchFamily="34" charset="0"/>
                <a:cs typeface="Arial" pitchFamily="34" charset="0"/>
              </a:rPr>
              <a:t>Ivan Altimeter Comparisons</a:t>
            </a:r>
            <a:br>
              <a:rPr lang="en-US" sz="3600" dirty="0" smtClean="0">
                <a:latin typeface="Arial" pitchFamily="34" charset="0"/>
                <a:cs typeface="Arial" pitchFamily="34" charset="0"/>
              </a:rPr>
            </a:br>
            <a:r>
              <a:rPr lang="en-US" sz="3600" dirty="0" smtClean="0">
                <a:latin typeface="Arial" pitchFamily="34" charset="0"/>
                <a:cs typeface="Arial" pitchFamily="34" charset="0"/>
              </a:rPr>
              <a:t>Uncoupled </a:t>
            </a:r>
            <a:r>
              <a:rPr lang="en-US" sz="3600" dirty="0" err="1" smtClean="0">
                <a:latin typeface="Arial" pitchFamily="34" charset="0"/>
                <a:cs typeface="Arial" pitchFamily="34" charset="0"/>
              </a:rPr>
              <a:t>vs</a:t>
            </a:r>
            <a:r>
              <a:rPr lang="en-US" sz="3600" dirty="0" smtClean="0">
                <a:latin typeface="Arial" pitchFamily="34" charset="0"/>
                <a:cs typeface="Arial" pitchFamily="34" charset="0"/>
              </a:rPr>
              <a:t> Coupled</a:t>
            </a:r>
            <a:endParaRPr lang="en-US" sz="3600" dirty="0">
              <a:latin typeface="Arial" pitchFamily="34" charset="0"/>
              <a:cs typeface="Arial" pitchFamily="34" charset="0"/>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NOPP Review 2012, RSMAS, Miami, FL</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12DF57-F01D-4EB7-A4CD-F176DD2353A1}" type="slidenum">
              <a:rPr lang="en-US" smtClean="0">
                <a:solidFill>
                  <a:prstClr val="black">
                    <a:tint val="75000"/>
                  </a:prstClr>
                </a:solidFill>
              </a:rPr>
              <a:pPr>
                <a:defRPr/>
              </a:pPr>
              <a:t>41</a:t>
            </a:fld>
            <a:endParaRPr lang="en-US">
              <a:solidFill>
                <a:prstClr val="black">
                  <a:tint val="75000"/>
                </a:prstClr>
              </a:solidFill>
            </a:endParaRPr>
          </a:p>
        </p:txBody>
      </p:sp>
      <p:grpSp>
        <p:nvGrpSpPr>
          <p:cNvPr id="3" name="Group 12"/>
          <p:cNvGrpSpPr/>
          <p:nvPr/>
        </p:nvGrpSpPr>
        <p:grpSpPr>
          <a:xfrm>
            <a:off x="381001" y="1524001"/>
            <a:ext cx="8229600" cy="4495800"/>
            <a:chOff x="381000" y="1524000"/>
            <a:chExt cx="8229600" cy="4495800"/>
          </a:xfrm>
        </p:grpSpPr>
        <p:pic>
          <p:nvPicPr>
            <p:cNvPr id="34818" name="Picture 5"/>
            <p:cNvPicPr>
              <a:picLocks noChangeAspect="1" noChangeArrowheads="1"/>
            </p:cNvPicPr>
            <p:nvPr/>
          </p:nvPicPr>
          <p:blipFill>
            <a:blip r:embed="rId2" cstate="print"/>
            <a:srcRect l="-1329" t="52671" b="-3226"/>
            <a:stretch>
              <a:fillRect/>
            </a:stretch>
          </p:blipFill>
          <p:spPr bwMode="auto">
            <a:xfrm>
              <a:off x="381000" y="1524000"/>
              <a:ext cx="8229600" cy="4495800"/>
            </a:xfrm>
            <a:prstGeom prst="rect">
              <a:avLst/>
            </a:prstGeom>
            <a:solidFill>
              <a:srgbClr val="FFFFFF"/>
            </a:solidFill>
            <a:ln w="9525">
              <a:noFill/>
              <a:miter lim="800000"/>
              <a:headEnd/>
              <a:tailEnd/>
            </a:ln>
          </p:spPr>
        </p:pic>
        <p:sp>
          <p:nvSpPr>
            <p:cNvPr id="8" name="TextBox 7"/>
            <p:cNvSpPr txBox="1"/>
            <p:nvPr/>
          </p:nvSpPr>
          <p:spPr>
            <a:xfrm>
              <a:off x="1219200" y="5638800"/>
              <a:ext cx="2736647" cy="369332"/>
            </a:xfrm>
            <a:prstGeom prst="rect">
              <a:avLst/>
            </a:prstGeom>
            <a:noFill/>
          </p:spPr>
          <p:txBody>
            <a:bodyPr wrap="none" rtlCol="0">
              <a:spAutoFit/>
            </a:bodyPr>
            <a:lstStyle/>
            <a:p>
              <a:pPr defTabSz="914305" fontAlgn="base">
                <a:spcBef>
                  <a:spcPct val="0"/>
                </a:spcBef>
                <a:spcAft>
                  <a:spcPct val="0"/>
                </a:spcAft>
              </a:pPr>
              <a:r>
                <a:rPr lang="en-US" dirty="0">
                  <a:solidFill>
                    <a:prstClr val="black"/>
                  </a:solidFill>
                  <a:latin typeface="Arial" charset="0"/>
                </a:rPr>
                <a:t>Uncoupled (ocean/wave)</a:t>
              </a:r>
            </a:p>
          </p:txBody>
        </p:sp>
        <p:sp>
          <p:nvSpPr>
            <p:cNvPr id="9" name="TextBox 8"/>
            <p:cNvSpPr txBox="1"/>
            <p:nvPr/>
          </p:nvSpPr>
          <p:spPr>
            <a:xfrm>
              <a:off x="5638800" y="5638800"/>
              <a:ext cx="2492990" cy="369332"/>
            </a:xfrm>
            <a:prstGeom prst="rect">
              <a:avLst/>
            </a:prstGeom>
            <a:noFill/>
          </p:spPr>
          <p:txBody>
            <a:bodyPr wrap="none" rtlCol="0">
              <a:spAutoFit/>
            </a:bodyPr>
            <a:lstStyle/>
            <a:p>
              <a:pPr defTabSz="914305" fontAlgn="base">
                <a:spcBef>
                  <a:spcPct val="0"/>
                </a:spcBef>
                <a:spcAft>
                  <a:spcPct val="0"/>
                </a:spcAft>
              </a:pPr>
              <a:r>
                <a:rPr lang="en-US" dirty="0">
                  <a:solidFill>
                    <a:prstClr val="black"/>
                  </a:solidFill>
                  <a:latin typeface="Arial" charset="0"/>
                </a:rPr>
                <a:t>Coupled (ocean/wave)</a:t>
              </a:r>
            </a:p>
          </p:txBody>
        </p:sp>
        <p:cxnSp>
          <p:nvCxnSpPr>
            <p:cNvPr id="11" name="Straight Connector 10"/>
            <p:cNvCxnSpPr/>
            <p:nvPr/>
          </p:nvCxnSpPr>
          <p:spPr>
            <a:xfrm flipH="1">
              <a:off x="1066800" y="1905000"/>
              <a:ext cx="3200400" cy="32766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257800" y="1828800"/>
              <a:ext cx="3200400" cy="32766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Arial" pitchFamily="34" charset="0"/>
                <a:cs typeface="Arial" pitchFamily="34" charset="0"/>
              </a:rPr>
              <a:t>Ivan Buoy Comparisons</a:t>
            </a:r>
            <a:endParaRPr lang="en-US" sz="3600" dirty="0">
              <a:latin typeface="Arial" pitchFamily="34" charset="0"/>
              <a:cs typeface="Arial" pitchFamily="34" charset="0"/>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NOPP Review 2012, RSMAS, Miami, FL</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12DF57-F01D-4EB7-A4CD-F176DD2353A1}" type="slidenum">
              <a:rPr lang="en-US" smtClean="0">
                <a:solidFill>
                  <a:prstClr val="black">
                    <a:tint val="75000"/>
                  </a:prstClr>
                </a:solidFill>
              </a:rPr>
              <a:pPr>
                <a:defRPr/>
              </a:pPr>
              <a:t>42</a:t>
            </a:fld>
            <a:endParaRPr lang="en-US">
              <a:solidFill>
                <a:prstClr val="black">
                  <a:tint val="75000"/>
                </a:prstClr>
              </a:solidFill>
            </a:endParaRPr>
          </a:p>
        </p:txBody>
      </p:sp>
      <p:pic>
        <p:nvPicPr>
          <p:cNvPr id="35842" name="Picture 16"/>
          <p:cNvPicPr>
            <a:picLocks noChangeAspect="1" noChangeArrowheads="1"/>
          </p:cNvPicPr>
          <p:nvPr/>
        </p:nvPicPr>
        <p:blipFill>
          <a:blip r:embed="rId2" cstate="print">
            <a:lum bright="-10000" contrast="20000"/>
          </a:blip>
          <a:srcRect/>
          <a:stretch>
            <a:fillRect/>
          </a:stretch>
        </p:blipFill>
        <p:spPr bwMode="auto">
          <a:xfrm>
            <a:off x="381000" y="1639670"/>
            <a:ext cx="4267200" cy="3810000"/>
          </a:xfrm>
          <a:prstGeom prst="rect">
            <a:avLst/>
          </a:prstGeom>
          <a:noFill/>
          <a:ln w="9525">
            <a:noFill/>
            <a:miter lim="800000"/>
            <a:headEnd/>
            <a:tailEnd/>
          </a:ln>
        </p:spPr>
      </p:pic>
      <p:pic>
        <p:nvPicPr>
          <p:cNvPr id="35843" name="Picture 17"/>
          <p:cNvPicPr>
            <a:picLocks noChangeAspect="1" noChangeArrowheads="1"/>
          </p:cNvPicPr>
          <p:nvPr/>
        </p:nvPicPr>
        <p:blipFill>
          <a:blip r:embed="rId3" cstate="print">
            <a:lum/>
          </a:blip>
          <a:srcRect/>
          <a:stretch>
            <a:fillRect/>
          </a:stretch>
        </p:blipFill>
        <p:spPr bwMode="auto">
          <a:xfrm>
            <a:off x="4572000" y="1715870"/>
            <a:ext cx="4191000" cy="3733800"/>
          </a:xfrm>
          <a:prstGeom prst="rect">
            <a:avLst/>
          </a:prstGeom>
          <a:noFill/>
          <a:ln w="9525">
            <a:noFill/>
            <a:miter lim="800000"/>
            <a:headEnd/>
            <a:tailEnd/>
          </a:ln>
        </p:spPr>
      </p:pic>
      <p:sp>
        <p:nvSpPr>
          <p:cNvPr id="11" name="TextBox 10"/>
          <p:cNvSpPr txBox="1"/>
          <p:nvPr/>
        </p:nvSpPr>
        <p:spPr>
          <a:xfrm>
            <a:off x="1752601" y="1487269"/>
            <a:ext cx="1447800" cy="369332"/>
          </a:xfrm>
          <a:prstGeom prst="rect">
            <a:avLst/>
          </a:prstGeom>
          <a:solidFill>
            <a:schemeClr val="bg1"/>
          </a:solidFill>
        </p:spPr>
        <p:txBody>
          <a:bodyPr wrap="square" lIns="91430" tIns="45715" rIns="91430" bIns="45715" rtlCol="0">
            <a:spAutoFit/>
          </a:bodyPr>
          <a:lstStyle/>
          <a:p>
            <a:pPr defTabSz="914305" fontAlgn="base">
              <a:spcBef>
                <a:spcPct val="0"/>
              </a:spcBef>
              <a:spcAft>
                <a:spcPct val="0"/>
              </a:spcAft>
            </a:pPr>
            <a:endParaRPr lang="en-US" dirty="0">
              <a:solidFill>
                <a:prstClr val="black"/>
              </a:solidFill>
              <a:latin typeface="Arial" charset="0"/>
            </a:endParaRPr>
          </a:p>
        </p:txBody>
      </p:sp>
      <p:sp>
        <p:nvSpPr>
          <p:cNvPr id="12" name="TextBox 11"/>
          <p:cNvSpPr txBox="1"/>
          <p:nvPr/>
        </p:nvSpPr>
        <p:spPr>
          <a:xfrm>
            <a:off x="6019800" y="1563469"/>
            <a:ext cx="1447800" cy="369332"/>
          </a:xfrm>
          <a:prstGeom prst="rect">
            <a:avLst/>
          </a:prstGeom>
          <a:solidFill>
            <a:schemeClr val="bg1"/>
          </a:solidFill>
        </p:spPr>
        <p:txBody>
          <a:bodyPr wrap="square" lIns="91430" tIns="45715" rIns="91430" bIns="45715" rtlCol="0">
            <a:spAutoFit/>
          </a:bodyPr>
          <a:lstStyle/>
          <a:p>
            <a:pPr defTabSz="914305" fontAlgn="base">
              <a:spcBef>
                <a:spcPct val="0"/>
              </a:spcBef>
              <a:spcAft>
                <a:spcPct val="0"/>
              </a:spcAft>
            </a:pPr>
            <a:r>
              <a:rPr lang="en-US" dirty="0">
                <a:solidFill>
                  <a:prstClr val="black"/>
                </a:solidFill>
                <a:latin typeface="Arial" charset="0"/>
              </a:rPr>
              <a:t>Buoy 42001</a:t>
            </a:r>
          </a:p>
        </p:txBody>
      </p:sp>
      <p:sp>
        <p:nvSpPr>
          <p:cNvPr id="9" name="TextBox 8"/>
          <p:cNvSpPr txBox="1"/>
          <p:nvPr/>
        </p:nvSpPr>
        <p:spPr>
          <a:xfrm>
            <a:off x="1752600" y="1563469"/>
            <a:ext cx="1415772" cy="369332"/>
          </a:xfrm>
          <a:prstGeom prst="rect">
            <a:avLst/>
          </a:prstGeom>
          <a:noFill/>
        </p:spPr>
        <p:txBody>
          <a:bodyPr wrap="square" lIns="91430" tIns="45715" rIns="91430" bIns="45715" rtlCol="0">
            <a:spAutoFit/>
          </a:bodyPr>
          <a:lstStyle/>
          <a:p>
            <a:pPr defTabSz="914305" fontAlgn="base">
              <a:spcBef>
                <a:spcPct val="0"/>
              </a:spcBef>
              <a:spcAft>
                <a:spcPct val="0"/>
              </a:spcAft>
            </a:pPr>
            <a:r>
              <a:rPr lang="en-US" dirty="0">
                <a:solidFill>
                  <a:prstClr val="black"/>
                </a:solidFill>
                <a:latin typeface="Arial" charset="0"/>
              </a:rPr>
              <a:t>Buoy 42040</a:t>
            </a:r>
          </a:p>
        </p:txBody>
      </p:sp>
      <p:sp>
        <p:nvSpPr>
          <p:cNvPr id="13" name="TextBox 12"/>
          <p:cNvSpPr txBox="1"/>
          <p:nvPr/>
        </p:nvSpPr>
        <p:spPr>
          <a:xfrm>
            <a:off x="838200" y="2020669"/>
            <a:ext cx="1193596" cy="646331"/>
          </a:xfrm>
          <a:prstGeom prst="rect">
            <a:avLst/>
          </a:prstGeom>
          <a:noFill/>
        </p:spPr>
        <p:txBody>
          <a:bodyPr wrap="none" lIns="91430" tIns="45715" rIns="91430" bIns="45715" rtlCol="0">
            <a:spAutoFit/>
          </a:bodyPr>
          <a:lstStyle/>
          <a:p>
            <a:pPr defTabSz="914305" fontAlgn="base">
              <a:spcBef>
                <a:spcPct val="0"/>
              </a:spcBef>
              <a:spcAft>
                <a:spcPct val="0"/>
              </a:spcAft>
            </a:pPr>
            <a:r>
              <a:rPr lang="en-US" dirty="0">
                <a:solidFill>
                  <a:prstClr val="black"/>
                </a:solidFill>
                <a:latin typeface="Arial" charset="0"/>
              </a:rPr>
              <a:t>~ 2 m</a:t>
            </a:r>
          </a:p>
          <a:p>
            <a:pPr defTabSz="914305" fontAlgn="base">
              <a:spcBef>
                <a:spcPct val="0"/>
              </a:spcBef>
              <a:spcAft>
                <a:spcPct val="0"/>
              </a:spcAft>
            </a:pPr>
            <a:r>
              <a:rPr lang="en-US" dirty="0">
                <a:solidFill>
                  <a:prstClr val="black"/>
                </a:solidFill>
                <a:latin typeface="Arial" charset="0"/>
              </a:rPr>
              <a:t>difference</a:t>
            </a:r>
          </a:p>
        </p:txBody>
      </p:sp>
      <p:cxnSp>
        <p:nvCxnSpPr>
          <p:cNvPr id="15" name="Straight Arrow Connector 14"/>
          <p:cNvCxnSpPr/>
          <p:nvPr/>
        </p:nvCxnSpPr>
        <p:spPr>
          <a:xfrm>
            <a:off x="2133600" y="2020669"/>
            <a:ext cx="0" cy="38100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705600" y="2096869"/>
            <a:ext cx="0" cy="38100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781800" y="2096869"/>
            <a:ext cx="768159" cy="369332"/>
          </a:xfrm>
          <a:prstGeom prst="rect">
            <a:avLst/>
          </a:prstGeom>
          <a:noFill/>
        </p:spPr>
        <p:txBody>
          <a:bodyPr wrap="none" lIns="91430" tIns="45715" rIns="91430" bIns="45715" rtlCol="0">
            <a:spAutoFit/>
          </a:bodyPr>
          <a:lstStyle/>
          <a:p>
            <a:pPr defTabSz="914305" fontAlgn="base">
              <a:spcBef>
                <a:spcPct val="0"/>
              </a:spcBef>
              <a:spcAft>
                <a:spcPct val="0"/>
              </a:spcAft>
            </a:pPr>
            <a:r>
              <a:rPr lang="en-US" dirty="0">
                <a:solidFill>
                  <a:prstClr val="black"/>
                </a:solidFill>
                <a:latin typeface="Arial" charset="0"/>
              </a:rPr>
              <a:t>~ 1 m</a:t>
            </a:r>
          </a:p>
        </p:txBody>
      </p:sp>
      <p:sp>
        <p:nvSpPr>
          <p:cNvPr id="22" name="TextBox 21"/>
          <p:cNvSpPr txBox="1"/>
          <p:nvPr/>
        </p:nvSpPr>
        <p:spPr>
          <a:xfrm>
            <a:off x="762000" y="5373469"/>
            <a:ext cx="7789312" cy="646331"/>
          </a:xfrm>
          <a:prstGeom prst="rect">
            <a:avLst/>
          </a:prstGeom>
          <a:solidFill>
            <a:srgbClr val="FFFFCC"/>
          </a:solidFill>
          <a:ln>
            <a:solidFill>
              <a:schemeClr val="tx1"/>
            </a:solidFill>
          </a:ln>
        </p:spPr>
        <p:txBody>
          <a:bodyPr wrap="none" lIns="91430" tIns="45715" rIns="91430" bIns="45715" rtlCol="0">
            <a:spAutoFit/>
          </a:bodyPr>
          <a:lstStyle/>
          <a:p>
            <a:pPr defTabSz="914305" fontAlgn="base">
              <a:spcBef>
                <a:spcPct val="0"/>
              </a:spcBef>
              <a:spcAft>
                <a:spcPct val="0"/>
              </a:spcAft>
            </a:pPr>
            <a:r>
              <a:rPr lang="en-US" dirty="0">
                <a:solidFill>
                  <a:prstClr val="black"/>
                </a:solidFill>
                <a:latin typeface="Arial" charset="0"/>
              </a:rPr>
              <a:t>Although storm translation lag is present, comparisons show that providing</a:t>
            </a:r>
          </a:p>
          <a:p>
            <a:pPr defTabSz="914305" fontAlgn="base">
              <a:spcBef>
                <a:spcPct val="0"/>
              </a:spcBef>
              <a:spcAft>
                <a:spcPct val="0"/>
              </a:spcAft>
            </a:pPr>
            <a:r>
              <a:rPr lang="en-US" dirty="0">
                <a:solidFill>
                  <a:prstClr val="black"/>
                </a:solidFill>
                <a:latin typeface="Arial" charset="0"/>
              </a:rPr>
              <a:t>SWAN surface currents from NCOM improves the overall SWH.</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Arial" pitchFamily="34" charset="0"/>
                <a:cs typeface="Arial" pitchFamily="34" charset="0"/>
              </a:rPr>
              <a:t>IVAN SRA Wave Validation</a:t>
            </a:r>
            <a:endParaRPr lang="en-US" sz="3600" dirty="0">
              <a:latin typeface="Arial" pitchFamily="34" charset="0"/>
              <a:cs typeface="Arial" pitchFamily="34" charset="0"/>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rPr>
              <a:t>NOPP Review 2012, RSMAS, Miami, FL</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12DF57-F01D-4EB7-A4CD-F176DD2353A1}" type="slidenum">
              <a:rPr lang="en-US" smtClean="0">
                <a:solidFill>
                  <a:prstClr val="black">
                    <a:tint val="75000"/>
                  </a:prstClr>
                </a:solidFill>
              </a:rPr>
              <a:pPr>
                <a:defRPr/>
              </a:pPr>
              <a:t>43</a:t>
            </a:fld>
            <a:endParaRPr lang="en-US">
              <a:solidFill>
                <a:prstClr val="black">
                  <a:tint val="75000"/>
                </a:prstClr>
              </a:solidFill>
            </a:endParaRPr>
          </a:p>
        </p:txBody>
      </p:sp>
      <p:pic>
        <p:nvPicPr>
          <p:cNvPr id="7" name="Picture 6" descr="propagation_direction_combined.png"/>
          <p:cNvPicPr>
            <a:picLocks noChangeAspect="1"/>
          </p:cNvPicPr>
          <p:nvPr/>
        </p:nvPicPr>
        <p:blipFill>
          <a:blip r:embed="rId2" cstate="print"/>
          <a:srcRect l="4167" b="32558"/>
          <a:stretch>
            <a:fillRect/>
          </a:stretch>
        </p:blipFill>
        <p:spPr>
          <a:xfrm>
            <a:off x="838200" y="3124200"/>
            <a:ext cx="6096000" cy="2209800"/>
          </a:xfrm>
          <a:prstGeom prst="rect">
            <a:avLst/>
          </a:prstGeom>
        </p:spPr>
      </p:pic>
      <p:pic>
        <p:nvPicPr>
          <p:cNvPr id="8" name="Picture 7" descr="significant_wave_height_combined.png"/>
          <p:cNvPicPr>
            <a:picLocks noChangeAspect="1"/>
          </p:cNvPicPr>
          <p:nvPr/>
        </p:nvPicPr>
        <p:blipFill>
          <a:blip r:embed="rId3" cstate="print"/>
          <a:srcRect l="6246" t="2774" r="8330" b="33332"/>
          <a:stretch>
            <a:fillRect/>
          </a:stretch>
        </p:blipFill>
        <p:spPr>
          <a:xfrm>
            <a:off x="914401" y="1219200"/>
            <a:ext cx="5486400" cy="1905000"/>
          </a:xfrm>
          <a:prstGeom prst="rect">
            <a:avLst/>
          </a:prstGeom>
        </p:spPr>
      </p:pic>
      <p:sp>
        <p:nvSpPr>
          <p:cNvPr id="9" name="TextBox 8"/>
          <p:cNvSpPr txBox="1"/>
          <p:nvPr/>
        </p:nvSpPr>
        <p:spPr>
          <a:xfrm>
            <a:off x="685800" y="3048001"/>
            <a:ext cx="5791200" cy="123111"/>
          </a:xfrm>
          <a:prstGeom prst="rect">
            <a:avLst/>
          </a:prstGeom>
          <a:solidFill>
            <a:schemeClr val="bg1"/>
          </a:solidFill>
        </p:spPr>
        <p:txBody>
          <a:bodyPr wrap="square" lIns="91430" tIns="45715" rIns="91430" bIns="45715" rtlCol="0">
            <a:spAutoFit/>
          </a:bodyPr>
          <a:lstStyle/>
          <a:p>
            <a:pPr defTabSz="914305" fontAlgn="base">
              <a:spcBef>
                <a:spcPct val="0"/>
              </a:spcBef>
              <a:spcAft>
                <a:spcPct val="0"/>
              </a:spcAft>
            </a:pPr>
            <a:endParaRPr lang="en-US" sz="200" dirty="0">
              <a:solidFill>
                <a:prstClr val="black"/>
              </a:solidFill>
              <a:latin typeface="Arial" charset="0"/>
            </a:endParaRPr>
          </a:p>
        </p:txBody>
      </p:sp>
      <p:sp>
        <p:nvSpPr>
          <p:cNvPr id="10" name="TextBox 9"/>
          <p:cNvSpPr txBox="1"/>
          <p:nvPr/>
        </p:nvSpPr>
        <p:spPr>
          <a:xfrm>
            <a:off x="2438401" y="2831068"/>
            <a:ext cx="1447800" cy="369332"/>
          </a:xfrm>
          <a:prstGeom prst="rect">
            <a:avLst/>
          </a:prstGeom>
          <a:solidFill>
            <a:schemeClr val="bg1"/>
          </a:solidFill>
        </p:spPr>
        <p:txBody>
          <a:bodyPr wrap="square" lIns="91430" tIns="45715" rIns="91430" bIns="45715" rtlCol="0">
            <a:spAutoFit/>
          </a:bodyPr>
          <a:lstStyle/>
          <a:p>
            <a:pPr defTabSz="914305" fontAlgn="base">
              <a:spcBef>
                <a:spcPct val="0"/>
              </a:spcBef>
              <a:spcAft>
                <a:spcPct val="0"/>
              </a:spcAft>
            </a:pPr>
            <a:endParaRPr lang="en-US" dirty="0">
              <a:solidFill>
                <a:prstClr val="black"/>
              </a:solidFill>
              <a:latin typeface="Arial" charset="0"/>
            </a:endParaRPr>
          </a:p>
        </p:txBody>
      </p:sp>
      <p:sp>
        <p:nvSpPr>
          <p:cNvPr id="11" name="TextBox 10"/>
          <p:cNvSpPr txBox="1"/>
          <p:nvPr/>
        </p:nvSpPr>
        <p:spPr>
          <a:xfrm>
            <a:off x="1219200" y="2971800"/>
            <a:ext cx="3124200" cy="169267"/>
          </a:xfrm>
          <a:prstGeom prst="rect">
            <a:avLst/>
          </a:prstGeom>
          <a:solidFill>
            <a:schemeClr val="bg1"/>
          </a:solidFill>
        </p:spPr>
        <p:txBody>
          <a:bodyPr wrap="square" lIns="91430" tIns="45715" rIns="91430" bIns="45715" rtlCol="0">
            <a:spAutoFit/>
          </a:bodyPr>
          <a:lstStyle/>
          <a:p>
            <a:pPr defTabSz="914305" fontAlgn="base">
              <a:spcBef>
                <a:spcPct val="0"/>
              </a:spcBef>
              <a:spcAft>
                <a:spcPct val="0"/>
              </a:spcAft>
            </a:pPr>
            <a:endParaRPr lang="en-US" sz="500" dirty="0">
              <a:solidFill>
                <a:prstClr val="black"/>
              </a:solidFill>
              <a:latin typeface="Arial" charset="0"/>
            </a:endParaRPr>
          </a:p>
        </p:txBody>
      </p:sp>
      <p:sp>
        <p:nvSpPr>
          <p:cNvPr id="12" name="TextBox 11"/>
          <p:cNvSpPr txBox="1"/>
          <p:nvPr/>
        </p:nvSpPr>
        <p:spPr>
          <a:xfrm>
            <a:off x="4724400" y="2971800"/>
            <a:ext cx="990600" cy="217976"/>
          </a:xfrm>
          <a:prstGeom prst="rect">
            <a:avLst/>
          </a:prstGeom>
          <a:solidFill>
            <a:schemeClr val="bg1"/>
          </a:solidFill>
        </p:spPr>
        <p:txBody>
          <a:bodyPr wrap="square" lIns="91430" tIns="45715" rIns="91430" bIns="45715" rtlCol="0">
            <a:spAutoFit/>
          </a:bodyPr>
          <a:lstStyle/>
          <a:p>
            <a:pPr defTabSz="914305" fontAlgn="base">
              <a:spcBef>
                <a:spcPct val="0"/>
              </a:spcBef>
              <a:spcAft>
                <a:spcPct val="0"/>
              </a:spcAft>
            </a:pPr>
            <a:endParaRPr lang="en-US" sz="800" dirty="0">
              <a:solidFill>
                <a:prstClr val="black"/>
              </a:solidFill>
              <a:latin typeface="Arial" charset="0"/>
            </a:endParaRPr>
          </a:p>
        </p:txBody>
      </p:sp>
      <p:pic>
        <p:nvPicPr>
          <p:cNvPr id="36866" name="Picture 2"/>
          <p:cNvPicPr>
            <a:picLocks noChangeAspect="1" noChangeArrowheads="1"/>
          </p:cNvPicPr>
          <p:nvPr/>
        </p:nvPicPr>
        <p:blipFill>
          <a:blip r:embed="rId4" cstate="print"/>
          <a:srcRect/>
          <a:stretch>
            <a:fillRect/>
          </a:stretch>
        </p:blipFill>
        <p:spPr bwMode="auto">
          <a:xfrm>
            <a:off x="6400800" y="2362200"/>
            <a:ext cx="2514600" cy="2286000"/>
          </a:xfrm>
          <a:prstGeom prst="rect">
            <a:avLst/>
          </a:prstGeom>
          <a:noFill/>
          <a:ln w="9525">
            <a:noFill/>
            <a:miter lim="800000"/>
            <a:headEnd/>
            <a:tailEnd/>
          </a:ln>
        </p:spPr>
      </p:pic>
      <p:sp>
        <p:nvSpPr>
          <p:cNvPr id="14" name="TextBox 13"/>
          <p:cNvSpPr txBox="1"/>
          <p:nvPr/>
        </p:nvSpPr>
        <p:spPr>
          <a:xfrm>
            <a:off x="7086600" y="1981200"/>
            <a:ext cx="1197828" cy="369332"/>
          </a:xfrm>
          <a:prstGeom prst="rect">
            <a:avLst/>
          </a:prstGeom>
          <a:noFill/>
        </p:spPr>
        <p:txBody>
          <a:bodyPr wrap="none" lIns="91430" tIns="45715" rIns="91430" bIns="45715" rtlCol="0">
            <a:spAutoFit/>
          </a:bodyPr>
          <a:lstStyle/>
          <a:p>
            <a:pPr defTabSz="914305" fontAlgn="base">
              <a:spcBef>
                <a:spcPct val="0"/>
              </a:spcBef>
              <a:spcAft>
                <a:spcPct val="0"/>
              </a:spcAft>
            </a:pPr>
            <a:r>
              <a:rPr lang="en-US" dirty="0">
                <a:solidFill>
                  <a:prstClr val="black"/>
                </a:solidFill>
                <a:latin typeface="Arial" charset="0"/>
              </a:rPr>
              <a:t>SRA flight</a:t>
            </a:r>
          </a:p>
        </p:txBody>
      </p:sp>
      <p:sp>
        <p:nvSpPr>
          <p:cNvPr id="13" name="TextBox 12"/>
          <p:cNvSpPr txBox="1"/>
          <p:nvPr/>
        </p:nvSpPr>
        <p:spPr>
          <a:xfrm>
            <a:off x="3581400" y="2819400"/>
            <a:ext cx="533400" cy="369332"/>
          </a:xfrm>
          <a:prstGeom prst="rect">
            <a:avLst/>
          </a:prstGeom>
          <a:solidFill>
            <a:schemeClr val="bg1"/>
          </a:solidFill>
        </p:spPr>
        <p:txBody>
          <a:bodyPr wrap="square" lIns="91430" tIns="45715" rIns="91430" bIns="45715" rtlCol="0">
            <a:spAutoFit/>
          </a:bodyPr>
          <a:lstStyle/>
          <a:p>
            <a:pPr defTabSz="914305" fontAlgn="base">
              <a:spcBef>
                <a:spcPct val="0"/>
              </a:spcBef>
              <a:spcAft>
                <a:spcPct val="0"/>
              </a:spcAft>
            </a:pPr>
            <a:endParaRPr lang="en-US" dirty="0">
              <a:solidFill>
                <a:prstClr val="black"/>
              </a:solidFill>
              <a:latin typeface="Arial" charset="0"/>
            </a:endParaRPr>
          </a:p>
        </p:txBody>
      </p:sp>
      <p:sp>
        <p:nvSpPr>
          <p:cNvPr id="15" name="TextBox 14"/>
          <p:cNvSpPr txBox="1"/>
          <p:nvPr/>
        </p:nvSpPr>
        <p:spPr>
          <a:xfrm>
            <a:off x="609600" y="1447800"/>
            <a:ext cx="685799" cy="4801314"/>
          </a:xfrm>
          <a:prstGeom prst="rect">
            <a:avLst/>
          </a:prstGeom>
          <a:noFill/>
        </p:spPr>
        <p:txBody>
          <a:bodyPr wrap="square" lIns="91430" tIns="45715" rIns="91430" bIns="45715" rtlCol="0">
            <a:spAutoFit/>
          </a:bodyPr>
          <a:lstStyle/>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p:txBody>
      </p:sp>
      <p:sp>
        <p:nvSpPr>
          <p:cNvPr id="17" name="TextBox 16"/>
          <p:cNvSpPr txBox="1"/>
          <p:nvPr/>
        </p:nvSpPr>
        <p:spPr>
          <a:xfrm>
            <a:off x="762000" y="1295401"/>
            <a:ext cx="381000" cy="5078313"/>
          </a:xfrm>
          <a:prstGeom prst="rect">
            <a:avLst/>
          </a:prstGeom>
          <a:solidFill>
            <a:schemeClr val="bg1"/>
          </a:solidFill>
        </p:spPr>
        <p:txBody>
          <a:bodyPr wrap="square" lIns="91430" tIns="45715" rIns="91430" bIns="45715" rtlCol="0">
            <a:spAutoFit/>
          </a:bodyPr>
          <a:lstStyle/>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p:txBody>
      </p:sp>
      <p:sp>
        <p:nvSpPr>
          <p:cNvPr id="18" name="TextBox 17"/>
          <p:cNvSpPr txBox="1"/>
          <p:nvPr/>
        </p:nvSpPr>
        <p:spPr>
          <a:xfrm>
            <a:off x="914400" y="5257800"/>
            <a:ext cx="304800" cy="923330"/>
          </a:xfrm>
          <a:prstGeom prst="rect">
            <a:avLst/>
          </a:prstGeom>
          <a:solidFill>
            <a:schemeClr val="bg1"/>
          </a:solidFill>
        </p:spPr>
        <p:txBody>
          <a:bodyPr wrap="square" lIns="91430" tIns="45715" rIns="91430" bIns="45715" rtlCol="0">
            <a:spAutoFit/>
          </a:bodyPr>
          <a:lstStyle/>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p:txBody>
      </p:sp>
      <p:sp>
        <p:nvSpPr>
          <p:cNvPr id="19" name="TextBox 18"/>
          <p:cNvSpPr txBox="1"/>
          <p:nvPr/>
        </p:nvSpPr>
        <p:spPr>
          <a:xfrm>
            <a:off x="685800" y="1371601"/>
            <a:ext cx="457200" cy="1323439"/>
          </a:xfrm>
          <a:prstGeom prst="rect">
            <a:avLst/>
          </a:prstGeom>
          <a:solidFill>
            <a:schemeClr val="bg1"/>
          </a:solidFill>
        </p:spPr>
        <p:txBody>
          <a:bodyPr wrap="square" lIns="91430" tIns="45715" rIns="91430" bIns="45715" rtlCol="0">
            <a:spAutoFit/>
          </a:bodyPr>
          <a:lstStyle/>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sz="800" dirty="0">
              <a:solidFill>
                <a:prstClr val="black"/>
              </a:solidFill>
              <a:latin typeface="Arial" charset="0"/>
            </a:endParaRPr>
          </a:p>
        </p:txBody>
      </p:sp>
      <p:sp>
        <p:nvSpPr>
          <p:cNvPr id="20" name="TextBox 19"/>
          <p:cNvSpPr txBox="1"/>
          <p:nvPr/>
        </p:nvSpPr>
        <p:spPr>
          <a:xfrm>
            <a:off x="0" y="1981200"/>
            <a:ext cx="1133644" cy="369332"/>
          </a:xfrm>
          <a:prstGeom prst="rect">
            <a:avLst/>
          </a:prstGeom>
          <a:noFill/>
        </p:spPr>
        <p:txBody>
          <a:bodyPr wrap="none" lIns="91430" tIns="45715" rIns="91430" bIns="45715" rtlCol="0">
            <a:spAutoFit/>
          </a:bodyPr>
          <a:lstStyle/>
          <a:p>
            <a:pPr defTabSz="914305" fontAlgn="base">
              <a:spcBef>
                <a:spcPct val="0"/>
              </a:spcBef>
              <a:spcAft>
                <a:spcPct val="0"/>
              </a:spcAft>
            </a:pPr>
            <a:r>
              <a:rPr lang="en-US" dirty="0">
                <a:solidFill>
                  <a:prstClr val="black"/>
                </a:solidFill>
                <a:latin typeface="Arial" charset="0"/>
              </a:rPr>
              <a:t>SWH (m)</a:t>
            </a:r>
          </a:p>
        </p:txBody>
      </p:sp>
      <p:sp>
        <p:nvSpPr>
          <p:cNvPr id="21" name="TextBox 20"/>
          <p:cNvSpPr txBox="1"/>
          <p:nvPr/>
        </p:nvSpPr>
        <p:spPr>
          <a:xfrm>
            <a:off x="0" y="3810000"/>
            <a:ext cx="1133708" cy="923330"/>
          </a:xfrm>
          <a:prstGeom prst="rect">
            <a:avLst/>
          </a:prstGeom>
          <a:noFill/>
        </p:spPr>
        <p:txBody>
          <a:bodyPr wrap="none" lIns="91430" tIns="45715" rIns="91430" bIns="45715" rtlCol="0">
            <a:spAutoFit/>
          </a:bodyPr>
          <a:lstStyle/>
          <a:p>
            <a:pPr defTabSz="914305" fontAlgn="base">
              <a:spcBef>
                <a:spcPct val="0"/>
              </a:spcBef>
              <a:spcAft>
                <a:spcPct val="0"/>
              </a:spcAft>
            </a:pPr>
            <a:r>
              <a:rPr lang="en-US" dirty="0">
                <a:solidFill>
                  <a:prstClr val="black"/>
                </a:solidFill>
                <a:latin typeface="Arial" charset="0"/>
              </a:rPr>
              <a:t>Wave</a:t>
            </a:r>
          </a:p>
          <a:p>
            <a:pPr defTabSz="914305" fontAlgn="base">
              <a:spcBef>
                <a:spcPct val="0"/>
              </a:spcBef>
              <a:spcAft>
                <a:spcPct val="0"/>
              </a:spcAft>
            </a:pPr>
            <a:r>
              <a:rPr lang="en-US" dirty="0">
                <a:solidFill>
                  <a:prstClr val="black"/>
                </a:solidFill>
                <a:latin typeface="Arial" charset="0"/>
              </a:rPr>
              <a:t>Prop.</a:t>
            </a:r>
          </a:p>
          <a:p>
            <a:pPr defTabSz="914305" fontAlgn="base">
              <a:spcBef>
                <a:spcPct val="0"/>
              </a:spcBef>
              <a:spcAft>
                <a:spcPct val="0"/>
              </a:spcAft>
            </a:pPr>
            <a:r>
              <a:rPr lang="en-US" dirty="0">
                <a:solidFill>
                  <a:prstClr val="black"/>
                </a:solidFill>
                <a:latin typeface="Arial" charset="0"/>
              </a:rPr>
              <a:t>Dir. (deg)</a:t>
            </a:r>
          </a:p>
        </p:txBody>
      </p:sp>
      <p:sp>
        <p:nvSpPr>
          <p:cNvPr id="23" name="TextBox 22"/>
          <p:cNvSpPr txBox="1"/>
          <p:nvPr/>
        </p:nvSpPr>
        <p:spPr>
          <a:xfrm>
            <a:off x="1066800" y="1447800"/>
            <a:ext cx="152400" cy="1323439"/>
          </a:xfrm>
          <a:prstGeom prst="rect">
            <a:avLst/>
          </a:prstGeom>
          <a:solidFill>
            <a:schemeClr val="bg1"/>
          </a:solidFill>
        </p:spPr>
        <p:txBody>
          <a:bodyPr wrap="square" lIns="91430" tIns="45715" rIns="91430" bIns="45715" rtlCol="0">
            <a:spAutoFit/>
          </a:bodyPr>
          <a:lstStyle/>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dirty="0">
              <a:solidFill>
                <a:prstClr val="black"/>
              </a:solidFill>
              <a:latin typeface="Arial" charset="0"/>
            </a:endParaRPr>
          </a:p>
          <a:p>
            <a:pPr defTabSz="914305" fontAlgn="base">
              <a:spcBef>
                <a:spcPct val="0"/>
              </a:spcBef>
              <a:spcAft>
                <a:spcPct val="0"/>
              </a:spcAft>
            </a:pPr>
            <a:endParaRPr lang="en-US" sz="500" dirty="0">
              <a:solidFill>
                <a:prstClr val="black"/>
              </a:solidFill>
              <a:latin typeface="Arial" charset="0"/>
            </a:endParaRPr>
          </a:p>
        </p:txBody>
      </p:sp>
      <p:sp>
        <p:nvSpPr>
          <p:cNvPr id="24" name="TextBox 23"/>
          <p:cNvSpPr txBox="1"/>
          <p:nvPr/>
        </p:nvSpPr>
        <p:spPr>
          <a:xfrm>
            <a:off x="1066800" y="3200400"/>
            <a:ext cx="381000" cy="369332"/>
          </a:xfrm>
          <a:prstGeom prst="rect">
            <a:avLst/>
          </a:prstGeom>
          <a:solidFill>
            <a:schemeClr val="bg1"/>
          </a:solidFill>
        </p:spPr>
        <p:txBody>
          <a:bodyPr wrap="square" lIns="91430" tIns="45715" rIns="91430" bIns="45715" rtlCol="0">
            <a:spAutoFit/>
          </a:bodyPr>
          <a:lstStyle/>
          <a:p>
            <a:pPr defTabSz="914305" fontAlgn="base">
              <a:spcBef>
                <a:spcPct val="0"/>
              </a:spcBef>
              <a:spcAft>
                <a:spcPct val="0"/>
              </a:spcAft>
            </a:pPr>
            <a:endParaRPr lang="en-US" dirty="0">
              <a:solidFill>
                <a:prstClr val="black"/>
              </a:solidFill>
              <a:latin typeface="Arial" charset="0"/>
            </a:endParaRPr>
          </a:p>
        </p:txBody>
      </p:sp>
      <p:grpSp>
        <p:nvGrpSpPr>
          <p:cNvPr id="3" name="Group 26"/>
          <p:cNvGrpSpPr/>
          <p:nvPr/>
        </p:nvGrpSpPr>
        <p:grpSpPr>
          <a:xfrm>
            <a:off x="1219200" y="5329238"/>
            <a:ext cx="5715000" cy="385763"/>
            <a:chOff x="1219200" y="5410200"/>
            <a:chExt cx="5715000" cy="385763"/>
          </a:xfrm>
        </p:grpSpPr>
        <p:pic>
          <p:nvPicPr>
            <p:cNvPr id="25" name="Picture 24" descr="propagation_direction_combined.png"/>
            <p:cNvPicPr>
              <a:picLocks noChangeAspect="1"/>
            </p:cNvPicPr>
            <p:nvPr/>
          </p:nvPicPr>
          <p:blipFill>
            <a:blip r:embed="rId2" cstate="print"/>
            <a:srcRect l="10157" t="88372"/>
            <a:stretch>
              <a:fillRect/>
            </a:stretch>
          </p:blipFill>
          <p:spPr>
            <a:xfrm>
              <a:off x="1219200" y="5414963"/>
              <a:ext cx="5715000" cy="381000"/>
            </a:xfrm>
            <a:prstGeom prst="rect">
              <a:avLst/>
            </a:prstGeom>
          </p:spPr>
        </p:pic>
        <p:sp>
          <p:nvSpPr>
            <p:cNvPr id="26" name="Rectangle 25"/>
            <p:cNvSpPr/>
            <p:nvPr/>
          </p:nvSpPr>
          <p:spPr>
            <a:xfrm>
              <a:off x="1295400" y="5410200"/>
              <a:ext cx="152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5" fontAlgn="base">
                <a:spcBef>
                  <a:spcPct val="0"/>
                </a:spcBef>
                <a:spcAft>
                  <a:spcPct val="0"/>
                </a:spcAft>
              </a:pPr>
              <a:endParaRPr lang="en-US" dirty="0">
                <a:solidFill>
                  <a:prstClr val="white"/>
                </a:solidFill>
              </a:endParaRPr>
            </a:p>
          </p:txBody>
        </p:sp>
      </p:grpSp>
      <p:sp>
        <p:nvSpPr>
          <p:cNvPr id="28" name="TextBox 27"/>
          <p:cNvSpPr txBox="1"/>
          <p:nvPr/>
        </p:nvSpPr>
        <p:spPr>
          <a:xfrm>
            <a:off x="2514600" y="5715000"/>
            <a:ext cx="2608406" cy="369332"/>
          </a:xfrm>
          <a:prstGeom prst="rect">
            <a:avLst/>
          </a:prstGeom>
          <a:noFill/>
        </p:spPr>
        <p:txBody>
          <a:bodyPr wrap="none" lIns="91430" tIns="45715" rIns="91430" bIns="45715" rtlCol="0">
            <a:spAutoFit/>
          </a:bodyPr>
          <a:lstStyle/>
          <a:p>
            <a:pPr defTabSz="914305" fontAlgn="base">
              <a:spcBef>
                <a:spcPct val="0"/>
              </a:spcBef>
              <a:spcAft>
                <a:spcPct val="0"/>
              </a:spcAft>
            </a:pPr>
            <a:r>
              <a:rPr lang="en-US" dirty="0">
                <a:solidFill>
                  <a:prstClr val="black"/>
                </a:solidFill>
                <a:latin typeface="Arial" charset="0"/>
              </a:rPr>
              <a:t>September 14-15, 2004</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Arial" pitchFamily="34" charset="0"/>
                <a:cs typeface="Arial" pitchFamily="34" charset="0"/>
              </a:rPr>
              <a:t>Ivan Current Evaluation</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sz="2400" dirty="0" smtClean="0">
                <a:latin typeface="Arial" pitchFamily="34" charset="0"/>
                <a:cs typeface="Arial" pitchFamily="34" charset="0"/>
              </a:rPr>
              <a:t>Coupled (w and w/o Stokes’ drift)</a:t>
            </a:r>
            <a:endParaRPr lang="en-US" sz="2400" dirty="0">
              <a:latin typeface="Arial" pitchFamily="34" charset="0"/>
              <a:cs typeface="Arial" pitchFamily="34" charset="0"/>
            </a:endParaRPr>
          </a:p>
        </p:txBody>
      </p:sp>
      <p:sp>
        <p:nvSpPr>
          <p:cNvPr id="9" name="Slide Number Placeholder 8"/>
          <p:cNvSpPr>
            <a:spLocks noGrp="1"/>
          </p:cNvSpPr>
          <p:nvPr>
            <p:ph type="sldNum" sz="quarter" idx="12"/>
          </p:nvPr>
        </p:nvSpPr>
        <p:spPr/>
        <p:txBody>
          <a:bodyPr/>
          <a:lstStyle/>
          <a:p>
            <a:pPr>
              <a:defRPr/>
            </a:pPr>
            <a:fld id="{0212DF57-F01D-4EB7-A4CD-F176DD2353A1}" type="slidenum">
              <a:rPr lang="en-US" smtClean="0">
                <a:solidFill>
                  <a:prstClr val="black">
                    <a:tint val="75000"/>
                  </a:prstClr>
                </a:solidFill>
              </a:rPr>
              <a:pPr>
                <a:defRPr/>
              </a:pPr>
              <a:t>44</a:t>
            </a:fld>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pPr>
              <a:defRPr/>
            </a:pPr>
            <a:r>
              <a:rPr lang="en-US" smtClean="0">
                <a:solidFill>
                  <a:prstClr val="black">
                    <a:tint val="75000"/>
                  </a:prstClr>
                </a:solidFill>
              </a:rPr>
              <a:t>NOPP Review 2012, RSMAS, Miami, FL</a:t>
            </a:r>
            <a:endParaRPr lang="en-US">
              <a:solidFill>
                <a:prstClr val="black">
                  <a:tint val="75000"/>
                </a:prstClr>
              </a:solidFill>
            </a:endParaRPr>
          </a:p>
        </p:txBody>
      </p:sp>
      <p:sp>
        <p:nvSpPr>
          <p:cNvPr id="11266" name="Rectangle 2"/>
          <p:cNvSpPr>
            <a:spLocks noChangeArrowheads="1"/>
          </p:cNvSpPr>
          <p:nvPr/>
        </p:nvSpPr>
        <p:spPr bwMode="auto">
          <a:xfrm>
            <a:off x="0" y="-185770"/>
            <a:ext cx="184644" cy="371541"/>
          </a:xfrm>
          <a:prstGeom prst="rect">
            <a:avLst/>
          </a:prstGeom>
          <a:noFill/>
          <a:ln w="9525">
            <a:noFill/>
            <a:miter lim="800000"/>
            <a:headEnd/>
            <a:tailEnd/>
          </a:ln>
          <a:effectLst/>
        </p:spPr>
        <p:txBody>
          <a:bodyPr vert="horz" wrap="none" lIns="91430" tIns="45715" rIns="91430" bIns="45715" numCol="1" anchor="ctr" anchorCtr="0" compatLnSpc="1">
            <a:prstTxWarp prst="textNoShape">
              <a:avLst/>
            </a:prstTxWarp>
            <a:spAutoFit/>
          </a:bodyPr>
          <a:lstStyle/>
          <a:p>
            <a:pPr defTabSz="914305" fontAlgn="base">
              <a:spcBef>
                <a:spcPct val="0"/>
              </a:spcBef>
              <a:spcAft>
                <a:spcPct val="0"/>
              </a:spcAft>
            </a:pPr>
            <a:endParaRPr lang="en-US" dirty="0">
              <a:solidFill>
                <a:prstClr val="black"/>
              </a:solidFill>
              <a:latin typeface="Arial" charset="0"/>
            </a:endParaRPr>
          </a:p>
        </p:txBody>
      </p:sp>
      <p:graphicFrame>
        <p:nvGraphicFramePr>
          <p:cNvPr id="11265" name="Object 1"/>
          <p:cNvGraphicFramePr>
            <a:graphicFrameLocks noChangeAspect="1"/>
          </p:cNvGraphicFramePr>
          <p:nvPr/>
        </p:nvGraphicFramePr>
        <p:xfrm>
          <a:off x="533400" y="1371601"/>
          <a:ext cx="8229600" cy="2819400"/>
        </p:xfrm>
        <a:graphic>
          <a:graphicData uri="http://schemas.openxmlformats.org/presentationml/2006/ole">
            <mc:AlternateContent xmlns:mc="http://schemas.openxmlformats.org/markup-compatibility/2006">
              <mc:Choice xmlns:v="urn:schemas-microsoft-com:vml" Requires="v">
                <p:oleObj spid="_x0000_s141315" name="Worksheet" r:id="rId4" imgW="8153400" imgH="2641600" progId="Excel.Sheet.12">
                  <p:embed/>
                </p:oleObj>
              </mc:Choice>
              <mc:Fallback>
                <p:oleObj name="Worksheet" r:id="rId4" imgW="8153400" imgH="2641600" progId="Excel.Shee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371601"/>
                        <a:ext cx="8229600" cy="281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52400" y="4343401"/>
            <a:ext cx="4572000" cy="2031325"/>
          </a:xfrm>
          <a:prstGeom prst="rect">
            <a:avLst/>
          </a:prstGeom>
          <a:solidFill>
            <a:srgbClr val="FFFFCC"/>
          </a:solidFill>
          <a:ln>
            <a:solidFill>
              <a:schemeClr val="tx1"/>
            </a:solidFill>
          </a:ln>
        </p:spPr>
        <p:txBody>
          <a:bodyPr wrap="square" lIns="91430" tIns="45715" rIns="91430" bIns="45715" rtlCol="0">
            <a:spAutoFit/>
          </a:bodyPr>
          <a:lstStyle/>
          <a:p>
            <a:pPr algn="just" defTabSz="914305" fontAlgn="base">
              <a:spcBef>
                <a:spcPct val="0"/>
              </a:spcBef>
              <a:spcAft>
                <a:spcPct val="0"/>
              </a:spcAft>
            </a:pPr>
            <a:r>
              <a:rPr lang="en-US" dirty="0">
                <a:solidFill>
                  <a:prstClr val="black"/>
                </a:solidFill>
                <a:latin typeface="Arial" charset="0"/>
              </a:rPr>
              <a:t>The passing of Stokes’ Drift Current from SWAN to NCOM shows improvement in both the Mean Directional Error (MDE) and current velocity. In an extreme  event such as Hurricane Ivan, the SDC can be as much as 10-20% of the total  current velocity near the surface.</a:t>
            </a:r>
          </a:p>
        </p:txBody>
      </p:sp>
      <p:pic>
        <p:nvPicPr>
          <p:cNvPr id="3" name="Picture 4" descr="ADCPlocation"/>
          <p:cNvPicPr>
            <a:picLocks noChangeAspect="1" noChangeArrowheads="1"/>
          </p:cNvPicPr>
          <p:nvPr/>
        </p:nvPicPr>
        <p:blipFill>
          <a:blip r:embed="rId6" cstate="print"/>
          <a:srcRect/>
          <a:stretch>
            <a:fillRect/>
          </a:stretch>
        </p:blipFill>
        <p:spPr bwMode="auto">
          <a:xfrm>
            <a:off x="4800600" y="4267201"/>
            <a:ext cx="40386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Arial" pitchFamily="34" charset="0"/>
                <a:cs typeface="Arial" pitchFamily="34" charset="0"/>
              </a:rPr>
              <a:t>IVAN Ocean Current Validation</a:t>
            </a:r>
            <a:endParaRPr lang="en-US" sz="3600" dirty="0">
              <a:latin typeface="Arial" pitchFamily="34" charset="0"/>
              <a:cs typeface="Arial" pitchFamily="34" charset="0"/>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NOPP Review 2012, RSMAS, Miami, FL</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12DF57-F01D-4EB7-A4CD-F176DD2353A1}" type="slidenum">
              <a:rPr lang="en-US" smtClean="0">
                <a:solidFill>
                  <a:prstClr val="black">
                    <a:tint val="75000"/>
                  </a:prstClr>
                </a:solidFill>
              </a:rPr>
              <a:pPr>
                <a:defRPr/>
              </a:pPr>
              <a:t>45</a:t>
            </a:fld>
            <a:endParaRPr lang="en-US">
              <a:solidFill>
                <a:prstClr val="black">
                  <a:tint val="75000"/>
                </a:prstClr>
              </a:solidFill>
            </a:endParaRPr>
          </a:p>
        </p:txBody>
      </p:sp>
      <p:pic>
        <p:nvPicPr>
          <p:cNvPr id="10" name="Content Placeholder 9" descr="M1ADCPIvanprofile.png"/>
          <p:cNvPicPr>
            <a:picLocks noGrp="1" noChangeAspect="1"/>
          </p:cNvPicPr>
          <p:nvPr>
            <p:ph sz="half" idx="2"/>
          </p:nvPr>
        </p:nvPicPr>
        <p:blipFill>
          <a:blip r:embed="rId2" cstate="print"/>
          <a:srcRect b="6757"/>
          <a:stretch>
            <a:fillRect/>
          </a:stretch>
        </p:blipFill>
        <p:spPr>
          <a:xfrm rot="5400000">
            <a:off x="4876800" y="1752601"/>
            <a:ext cx="3810000" cy="4724400"/>
          </a:xfrm>
        </p:spPr>
      </p:pic>
      <p:sp>
        <p:nvSpPr>
          <p:cNvPr id="8" name="TextBox 7"/>
          <p:cNvSpPr txBox="1"/>
          <p:nvPr/>
        </p:nvSpPr>
        <p:spPr>
          <a:xfrm>
            <a:off x="1600200" y="2209800"/>
            <a:ext cx="1524000" cy="369332"/>
          </a:xfrm>
          <a:prstGeom prst="rect">
            <a:avLst/>
          </a:prstGeom>
          <a:solidFill>
            <a:schemeClr val="bg1"/>
          </a:solidFill>
        </p:spPr>
        <p:txBody>
          <a:bodyPr wrap="square" lIns="91430" tIns="45715" rIns="91430" bIns="45715" rtlCol="0">
            <a:spAutoFit/>
          </a:bodyPr>
          <a:lstStyle/>
          <a:p>
            <a:pPr defTabSz="914305" fontAlgn="base">
              <a:spcBef>
                <a:spcPct val="0"/>
              </a:spcBef>
              <a:spcAft>
                <a:spcPct val="0"/>
              </a:spcAft>
            </a:pPr>
            <a:endParaRPr lang="en-US" dirty="0">
              <a:solidFill>
                <a:prstClr val="black"/>
              </a:solidFill>
              <a:latin typeface="Arial" charset="0"/>
            </a:endParaRPr>
          </a:p>
        </p:txBody>
      </p:sp>
      <p:sp>
        <p:nvSpPr>
          <p:cNvPr id="9" name="TextBox 8"/>
          <p:cNvSpPr txBox="1"/>
          <p:nvPr/>
        </p:nvSpPr>
        <p:spPr>
          <a:xfrm>
            <a:off x="5562600" y="2133600"/>
            <a:ext cx="1600200" cy="369332"/>
          </a:xfrm>
          <a:prstGeom prst="rect">
            <a:avLst/>
          </a:prstGeom>
          <a:solidFill>
            <a:schemeClr val="bg1"/>
          </a:solidFill>
        </p:spPr>
        <p:txBody>
          <a:bodyPr wrap="square" lIns="91430" tIns="45715" rIns="91430" bIns="45715" rtlCol="0">
            <a:spAutoFit/>
          </a:bodyPr>
          <a:lstStyle/>
          <a:p>
            <a:pPr defTabSz="914305" fontAlgn="base">
              <a:spcBef>
                <a:spcPct val="0"/>
              </a:spcBef>
              <a:spcAft>
                <a:spcPct val="0"/>
              </a:spcAft>
            </a:pPr>
            <a:endParaRPr lang="en-US" dirty="0">
              <a:solidFill>
                <a:prstClr val="black"/>
              </a:solidFill>
              <a:latin typeface="Arial" charset="0"/>
            </a:endParaRPr>
          </a:p>
        </p:txBody>
      </p:sp>
      <p:cxnSp>
        <p:nvCxnSpPr>
          <p:cNvPr id="28" name="Straight Arrow Connector 27"/>
          <p:cNvCxnSpPr/>
          <p:nvPr/>
        </p:nvCxnSpPr>
        <p:spPr>
          <a:xfrm>
            <a:off x="6629400" y="1905001"/>
            <a:ext cx="0" cy="609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248401" y="5715000"/>
            <a:ext cx="260931" cy="217976"/>
          </a:xfrm>
          <a:prstGeom prst="rect">
            <a:avLst/>
          </a:prstGeom>
          <a:solidFill>
            <a:schemeClr val="bg1"/>
          </a:solidFill>
        </p:spPr>
        <p:txBody>
          <a:bodyPr wrap="square" lIns="91430" tIns="45715" rIns="91430" bIns="45715" rtlCol="0">
            <a:spAutoFit/>
          </a:bodyPr>
          <a:lstStyle/>
          <a:p>
            <a:pPr defTabSz="914305" fontAlgn="base">
              <a:spcBef>
                <a:spcPct val="0"/>
              </a:spcBef>
              <a:spcAft>
                <a:spcPct val="0"/>
              </a:spcAft>
            </a:pPr>
            <a:endParaRPr lang="en-US" sz="800" dirty="0">
              <a:solidFill>
                <a:prstClr val="black"/>
              </a:solidFill>
              <a:latin typeface="Arial" charset="0"/>
            </a:endParaRPr>
          </a:p>
        </p:txBody>
      </p:sp>
      <p:sp>
        <p:nvSpPr>
          <p:cNvPr id="36" name="TextBox 35"/>
          <p:cNvSpPr txBox="1"/>
          <p:nvPr/>
        </p:nvSpPr>
        <p:spPr>
          <a:xfrm>
            <a:off x="2286000" y="5715000"/>
            <a:ext cx="228600" cy="217976"/>
          </a:xfrm>
          <a:prstGeom prst="rect">
            <a:avLst/>
          </a:prstGeom>
          <a:solidFill>
            <a:schemeClr val="bg1"/>
          </a:solidFill>
        </p:spPr>
        <p:txBody>
          <a:bodyPr wrap="square" lIns="91430" tIns="45715" rIns="91430" bIns="45715" rtlCol="0">
            <a:spAutoFit/>
          </a:bodyPr>
          <a:lstStyle/>
          <a:p>
            <a:pPr defTabSz="914305" fontAlgn="base">
              <a:spcBef>
                <a:spcPct val="0"/>
              </a:spcBef>
              <a:spcAft>
                <a:spcPct val="0"/>
              </a:spcAft>
            </a:pPr>
            <a:endParaRPr lang="en-US" sz="800" dirty="0">
              <a:solidFill>
                <a:prstClr val="black"/>
              </a:solidFill>
              <a:latin typeface="Arial" charset="0"/>
            </a:endParaRPr>
          </a:p>
        </p:txBody>
      </p:sp>
      <p:sp>
        <p:nvSpPr>
          <p:cNvPr id="37" name="TextBox 36"/>
          <p:cNvSpPr txBox="1"/>
          <p:nvPr/>
        </p:nvSpPr>
        <p:spPr>
          <a:xfrm>
            <a:off x="533400" y="5638800"/>
            <a:ext cx="3672800" cy="369332"/>
          </a:xfrm>
          <a:prstGeom prst="rect">
            <a:avLst/>
          </a:prstGeom>
          <a:noFill/>
        </p:spPr>
        <p:txBody>
          <a:bodyPr wrap="none" lIns="91430" tIns="45715" rIns="91430" bIns="45715" rtlCol="0">
            <a:spAutoFit/>
          </a:bodyPr>
          <a:lstStyle/>
          <a:p>
            <a:pPr defTabSz="914305" fontAlgn="base">
              <a:spcBef>
                <a:spcPct val="0"/>
              </a:spcBef>
              <a:spcAft>
                <a:spcPct val="0"/>
              </a:spcAft>
            </a:pPr>
            <a:r>
              <a:rPr lang="en-US" dirty="0">
                <a:solidFill>
                  <a:prstClr val="black"/>
                </a:solidFill>
                <a:latin typeface="Arial" charset="0"/>
              </a:rPr>
              <a:t>Forecast Hour (partial time series)</a:t>
            </a:r>
          </a:p>
        </p:txBody>
      </p:sp>
      <p:sp>
        <p:nvSpPr>
          <p:cNvPr id="38" name="TextBox 37"/>
          <p:cNvSpPr txBox="1"/>
          <p:nvPr/>
        </p:nvSpPr>
        <p:spPr>
          <a:xfrm>
            <a:off x="5715000" y="5802868"/>
            <a:ext cx="1646605" cy="369332"/>
          </a:xfrm>
          <a:prstGeom prst="rect">
            <a:avLst/>
          </a:prstGeom>
          <a:noFill/>
        </p:spPr>
        <p:txBody>
          <a:bodyPr wrap="none" lIns="91430" tIns="45715" rIns="91430" bIns="45715" rtlCol="0">
            <a:spAutoFit/>
          </a:bodyPr>
          <a:lstStyle/>
          <a:p>
            <a:pPr defTabSz="914305" fontAlgn="base">
              <a:spcBef>
                <a:spcPct val="0"/>
              </a:spcBef>
              <a:spcAft>
                <a:spcPct val="0"/>
              </a:spcAft>
            </a:pPr>
            <a:r>
              <a:rPr lang="en-US" dirty="0">
                <a:solidFill>
                  <a:prstClr val="black"/>
                </a:solidFill>
                <a:latin typeface="Arial" charset="0"/>
              </a:rPr>
              <a:t>Forecast Hour</a:t>
            </a:r>
          </a:p>
        </p:txBody>
      </p:sp>
      <p:sp>
        <p:nvSpPr>
          <p:cNvPr id="39" name="TextBox 38"/>
          <p:cNvSpPr txBox="1"/>
          <p:nvPr/>
        </p:nvSpPr>
        <p:spPr>
          <a:xfrm>
            <a:off x="304800" y="3962400"/>
            <a:ext cx="228600" cy="369332"/>
          </a:xfrm>
          <a:prstGeom prst="rect">
            <a:avLst/>
          </a:prstGeom>
          <a:solidFill>
            <a:schemeClr val="bg1"/>
          </a:solidFill>
        </p:spPr>
        <p:txBody>
          <a:bodyPr wrap="square" lIns="91430" tIns="45715" rIns="91430" bIns="45715" rtlCol="0">
            <a:spAutoFit/>
          </a:bodyPr>
          <a:lstStyle/>
          <a:p>
            <a:pPr defTabSz="914305" fontAlgn="base">
              <a:spcBef>
                <a:spcPct val="0"/>
              </a:spcBef>
              <a:spcAft>
                <a:spcPct val="0"/>
              </a:spcAft>
            </a:pPr>
            <a:endParaRPr lang="en-US" dirty="0">
              <a:solidFill>
                <a:prstClr val="black"/>
              </a:solidFill>
              <a:latin typeface="Arial" charset="0"/>
            </a:endParaRPr>
          </a:p>
        </p:txBody>
      </p:sp>
      <p:sp>
        <p:nvSpPr>
          <p:cNvPr id="41" name="TextBox 40"/>
          <p:cNvSpPr txBox="1"/>
          <p:nvPr/>
        </p:nvSpPr>
        <p:spPr>
          <a:xfrm>
            <a:off x="228601" y="2818397"/>
            <a:ext cx="461645" cy="2448211"/>
          </a:xfrm>
          <a:prstGeom prst="rect">
            <a:avLst/>
          </a:prstGeom>
          <a:noFill/>
        </p:spPr>
        <p:txBody>
          <a:bodyPr vert="vert270" wrap="none" lIns="91430" tIns="45715" rIns="91430" bIns="45715" rtlCol="0">
            <a:spAutoFit/>
          </a:bodyPr>
          <a:lstStyle/>
          <a:p>
            <a:pPr defTabSz="914305" fontAlgn="base">
              <a:spcBef>
                <a:spcPct val="0"/>
              </a:spcBef>
              <a:spcAft>
                <a:spcPct val="0"/>
              </a:spcAft>
            </a:pPr>
            <a:r>
              <a:rPr lang="en-US" dirty="0">
                <a:solidFill>
                  <a:prstClr val="black"/>
                </a:solidFill>
                <a:latin typeface="Arial" charset="0"/>
              </a:rPr>
              <a:t>Current Velocity (m s</a:t>
            </a:r>
            <a:r>
              <a:rPr lang="en-US" baseline="30000" dirty="0">
                <a:solidFill>
                  <a:prstClr val="black"/>
                </a:solidFill>
                <a:latin typeface="Arial" charset="0"/>
              </a:rPr>
              <a:t>-1</a:t>
            </a:r>
            <a:r>
              <a:rPr lang="en-US" dirty="0">
                <a:solidFill>
                  <a:prstClr val="black"/>
                </a:solidFill>
                <a:latin typeface="Arial" charset="0"/>
              </a:rPr>
              <a:t>)</a:t>
            </a:r>
          </a:p>
        </p:txBody>
      </p:sp>
      <p:sp>
        <p:nvSpPr>
          <p:cNvPr id="42" name="TextBox 41"/>
          <p:cNvSpPr txBox="1"/>
          <p:nvPr/>
        </p:nvSpPr>
        <p:spPr>
          <a:xfrm>
            <a:off x="8458201" y="4038600"/>
            <a:ext cx="108531" cy="369332"/>
          </a:xfrm>
          <a:prstGeom prst="rect">
            <a:avLst/>
          </a:prstGeom>
          <a:solidFill>
            <a:schemeClr val="bg1"/>
          </a:solidFill>
        </p:spPr>
        <p:txBody>
          <a:bodyPr wrap="square" lIns="91430" tIns="45715" rIns="91430" bIns="45715" rtlCol="0">
            <a:spAutoFit/>
          </a:bodyPr>
          <a:lstStyle/>
          <a:p>
            <a:pPr defTabSz="914305" fontAlgn="base">
              <a:spcBef>
                <a:spcPct val="0"/>
              </a:spcBef>
              <a:spcAft>
                <a:spcPct val="0"/>
              </a:spcAft>
            </a:pPr>
            <a:endParaRPr lang="en-US" dirty="0">
              <a:solidFill>
                <a:prstClr val="black"/>
              </a:solidFill>
              <a:latin typeface="Arial" charset="0"/>
            </a:endParaRPr>
          </a:p>
        </p:txBody>
      </p:sp>
      <p:sp>
        <p:nvSpPr>
          <p:cNvPr id="43" name="TextBox 42"/>
          <p:cNvSpPr txBox="1"/>
          <p:nvPr/>
        </p:nvSpPr>
        <p:spPr>
          <a:xfrm>
            <a:off x="8153401" y="3885698"/>
            <a:ext cx="461645" cy="600988"/>
          </a:xfrm>
          <a:prstGeom prst="rect">
            <a:avLst/>
          </a:prstGeom>
          <a:noFill/>
        </p:spPr>
        <p:txBody>
          <a:bodyPr vert="vert270" wrap="none" lIns="91430" tIns="45715" rIns="91430" bIns="45715" rtlCol="0">
            <a:spAutoFit/>
          </a:bodyPr>
          <a:lstStyle/>
          <a:p>
            <a:pPr defTabSz="914305" fontAlgn="base">
              <a:spcBef>
                <a:spcPct val="0"/>
              </a:spcBef>
              <a:spcAft>
                <a:spcPct val="0"/>
              </a:spcAft>
            </a:pPr>
            <a:r>
              <a:rPr lang="en-US" dirty="0">
                <a:solidFill>
                  <a:prstClr val="black"/>
                </a:solidFill>
                <a:latin typeface="Arial" charset="0"/>
              </a:rPr>
              <a:t>m s</a:t>
            </a:r>
            <a:r>
              <a:rPr lang="en-US" baseline="30000" dirty="0">
                <a:solidFill>
                  <a:prstClr val="black"/>
                </a:solidFill>
                <a:latin typeface="Arial" charset="0"/>
              </a:rPr>
              <a:t>-1</a:t>
            </a:r>
          </a:p>
        </p:txBody>
      </p:sp>
      <p:sp>
        <p:nvSpPr>
          <p:cNvPr id="45" name="TextBox 44"/>
          <p:cNvSpPr txBox="1"/>
          <p:nvPr/>
        </p:nvSpPr>
        <p:spPr>
          <a:xfrm>
            <a:off x="5257801" y="1295401"/>
            <a:ext cx="2732706" cy="650750"/>
          </a:xfrm>
          <a:prstGeom prst="rect">
            <a:avLst/>
          </a:prstGeom>
          <a:noFill/>
        </p:spPr>
        <p:txBody>
          <a:bodyPr wrap="none" lIns="91430" tIns="45715" rIns="91430" bIns="45715" rtlCol="0">
            <a:spAutoFit/>
          </a:bodyPr>
          <a:lstStyle/>
          <a:p>
            <a:pPr defTabSz="914305" fontAlgn="base">
              <a:spcBef>
                <a:spcPct val="0"/>
              </a:spcBef>
              <a:spcAft>
                <a:spcPct val="0"/>
              </a:spcAft>
            </a:pPr>
            <a:r>
              <a:rPr lang="en-US" dirty="0">
                <a:solidFill>
                  <a:prstClr val="black"/>
                </a:solidFill>
                <a:latin typeface="Arial" charset="0"/>
              </a:rPr>
              <a:t>Coupled (wave/ocean)</a:t>
            </a:r>
          </a:p>
          <a:p>
            <a:pPr defTabSz="914305" fontAlgn="base">
              <a:spcBef>
                <a:spcPct val="0"/>
              </a:spcBef>
              <a:spcAft>
                <a:spcPct val="0"/>
              </a:spcAft>
            </a:pPr>
            <a:r>
              <a:rPr lang="en-US" dirty="0">
                <a:solidFill>
                  <a:prstClr val="black"/>
                </a:solidFill>
                <a:latin typeface="Arial" charset="0"/>
              </a:rPr>
              <a:t>Velocity max: ~ 2.2 m s</a:t>
            </a:r>
            <a:r>
              <a:rPr lang="en-US" baseline="30000" dirty="0">
                <a:solidFill>
                  <a:prstClr val="black"/>
                </a:solidFill>
                <a:latin typeface="Arial" charset="0"/>
              </a:rPr>
              <a:t>-1</a:t>
            </a:r>
          </a:p>
        </p:txBody>
      </p:sp>
      <p:pic>
        <p:nvPicPr>
          <p:cNvPr id="23" name="Content Placeholder 22" descr="ADCPM1timeseries6m.png"/>
          <p:cNvPicPr>
            <a:picLocks noGrp="1" noChangeAspect="1"/>
          </p:cNvPicPr>
          <p:nvPr>
            <p:ph sz="half" idx="1"/>
          </p:nvPr>
        </p:nvPicPr>
        <p:blipFill>
          <a:blip r:embed="rId3" cstate="print"/>
          <a:srcRect l="3774" t="5702" r="13207" b="6429"/>
          <a:stretch>
            <a:fillRect/>
          </a:stretch>
        </p:blipFill>
        <p:spPr>
          <a:xfrm>
            <a:off x="609601" y="2514600"/>
            <a:ext cx="3352800" cy="3124200"/>
          </a:xfrm>
        </p:spPr>
      </p:pic>
      <p:sp>
        <p:nvSpPr>
          <p:cNvPr id="26" name="TextBox 25"/>
          <p:cNvSpPr txBox="1"/>
          <p:nvPr/>
        </p:nvSpPr>
        <p:spPr>
          <a:xfrm>
            <a:off x="609601" y="2133600"/>
            <a:ext cx="3758465" cy="369332"/>
          </a:xfrm>
          <a:prstGeom prst="rect">
            <a:avLst/>
          </a:prstGeom>
          <a:noFill/>
        </p:spPr>
        <p:txBody>
          <a:bodyPr wrap="none" lIns="91430" tIns="45715" rIns="91430" bIns="45715" rtlCol="0">
            <a:spAutoFit/>
          </a:bodyPr>
          <a:lstStyle/>
          <a:p>
            <a:pPr defTabSz="914305" fontAlgn="base">
              <a:spcBef>
                <a:spcPct val="0"/>
              </a:spcBef>
              <a:spcAft>
                <a:spcPct val="0"/>
              </a:spcAft>
            </a:pPr>
            <a:r>
              <a:rPr lang="en-US" dirty="0">
                <a:solidFill>
                  <a:prstClr val="black"/>
                </a:solidFill>
                <a:latin typeface="Arial" charset="0"/>
              </a:rPr>
              <a:t>Current Velocity at 6 m (ADCP M1)</a:t>
            </a:r>
          </a:p>
        </p:txBody>
      </p:sp>
      <p:sp>
        <p:nvSpPr>
          <p:cNvPr id="27" name="TextBox 26"/>
          <p:cNvSpPr txBox="1"/>
          <p:nvPr/>
        </p:nvSpPr>
        <p:spPr>
          <a:xfrm>
            <a:off x="685800" y="1295400"/>
            <a:ext cx="2775119" cy="646331"/>
          </a:xfrm>
          <a:prstGeom prst="rect">
            <a:avLst/>
          </a:prstGeom>
          <a:noFill/>
        </p:spPr>
        <p:txBody>
          <a:bodyPr wrap="none" lIns="91430" tIns="45715" rIns="91430" bIns="45715" rtlCol="0">
            <a:spAutoFit/>
          </a:bodyPr>
          <a:lstStyle/>
          <a:p>
            <a:pPr defTabSz="914305" fontAlgn="base">
              <a:spcBef>
                <a:spcPct val="0"/>
              </a:spcBef>
              <a:spcAft>
                <a:spcPct val="0"/>
              </a:spcAft>
            </a:pPr>
            <a:r>
              <a:rPr lang="en-US" dirty="0">
                <a:solidFill>
                  <a:prstClr val="black"/>
                </a:solidFill>
                <a:latin typeface="Arial" charset="0"/>
              </a:rPr>
              <a:t>OBS max: 2.1 m s</a:t>
            </a:r>
            <a:r>
              <a:rPr lang="en-US" baseline="30000" dirty="0">
                <a:solidFill>
                  <a:prstClr val="black"/>
                </a:solidFill>
                <a:latin typeface="Arial" charset="0"/>
              </a:rPr>
              <a:t>-1</a:t>
            </a:r>
          </a:p>
          <a:p>
            <a:pPr defTabSz="914305" fontAlgn="base">
              <a:spcBef>
                <a:spcPct val="0"/>
              </a:spcBef>
              <a:spcAft>
                <a:spcPct val="0"/>
              </a:spcAft>
            </a:pPr>
            <a:r>
              <a:rPr lang="en-US" dirty="0">
                <a:solidFill>
                  <a:prstClr val="black"/>
                </a:solidFill>
                <a:latin typeface="Arial" charset="0"/>
              </a:rPr>
              <a:t>COAMPS max: 2.2 m s</a:t>
            </a:r>
            <a:r>
              <a:rPr lang="en-US" baseline="30000" dirty="0">
                <a:solidFill>
                  <a:prstClr val="black"/>
                </a:solidFill>
                <a:latin typeface="Arial" charset="0"/>
              </a:rPr>
              <a:t>-1</a:t>
            </a:r>
          </a:p>
        </p:txBody>
      </p:sp>
      <p:sp>
        <p:nvSpPr>
          <p:cNvPr id="22" name="Rectangle 21"/>
          <p:cNvSpPr/>
          <p:nvPr/>
        </p:nvSpPr>
        <p:spPr>
          <a:xfrm>
            <a:off x="762000" y="5524504"/>
            <a:ext cx="32766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305" fontAlgn="base">
              <a:spcBef>
                <a:spcPct val="0"/>
              </a:spcBef>
              <a:spcAft>
                <a:spcPct val="0"/>
              </a:spcAft>
            </a:pPr>
            <a:endParaRPr lang="en-US" dirty="0">
              <a:solidFill>
                <a:prstClr val="white"/>
              </a:solidFill>
            </a:endParaRPr>
          </a:p>
        </p:txBody>
      </p:sp>
      <p:grpSp>
        <p:nvGrpSpPr>
          <p:cNvPr id="3" name="Group 43"/>
          <p:cNvGrpSpPr/>
          <p:nvPr/>
        </p:nvGrpSpPr>
        <p:grpSpPr>
          <a:xfrm>
            <a:off x="717999" y="5453063"/>
            <a:ext cx="3305038" cy="230832"/>
            <a:chOff x="717999" y="5453067"/>
            <a:chExt cx="3305038" cy="230832"/>
          </a:xfrm>
        </p:grpSpPr>
        <p:sp>
          <p:nvSpPr>
            <p:cNvPr id="24" name="TextBox 23"/>
            <p:cNvSpPr txBox="1"/>
            <p:nvPr/>
          </p:nvSpPr>
          <p:spPr>
            <a:xfrm>
              <a:off x="717999" y="5453067"/>
              <a:ext cx="248855" cy="230832"/>
            </a:xfrm>
            <a:prstGeom prst="rect">
              <a:avLst/>
            </a:prstGeom>
            <a:noFill/>
          </p:spPr>
          <p:txBody>
            <a:bodyPr wrap="none" rtlCol="0">
              <a:spAutoFit/>
            </a:bodyPr>
            <a:lstStyle/>
            <a:p>
              <a:pPr defTabSz="914305" fontAlgn="base">
                <a:spcBef>
                  <a:spcPct val="0"/>
                </a:spcBef>
                <a:spcAft>
                  <a:spcPct val="0"/>
                </a:spcAft>
              </a:pPr>
              <a:r>
                <a:rPr lang="en-US" sz="900" dirty="0">
                  <a:solidFill>
                    <a:prstClr val="black"/>
                  </a:solidFill>
                  <a:latin typeface="Arial" charset="0"/>
                </a:rPr>
                <a:t>0</a:t>
              </a:r>
            </a:p>
          </p:txBody>
        </p:sp>
        <p:sp>
          <p:nvSpPr>
            <p:cNvPr id="25" name="TextBox 24"/>
            <p:cNvSpPr txBox="1"/>
            <p:nvPr/>
          </p:nvSpPr>
          <p:spPr>
            <a:xfrm>
              <a:off x="1143000" y="5453067"/>
              <a:ext cx="248855" cy="230832"/>
            </a:xfrm>
            <a:prstGeom prst="rect">
              <a:avLst/>
            </a:prstGeom>
            <a:noFill/>
          </p:spPr>
          <p:txBody>
            <a:bodyPr wrap="none" rtlCol="0">
              <a:spAutoFit/>
            </a:bodyPr>
            <a:lstStyle/>
            <a:p>
              <a:pPr defTabSz="914305" fontAlgn="base">
                <a:spcBef>
                  <a:spcPct val="0"/>
                </a:spcBef>
                <a:spcAft>
                  <a:spcPct val="0"/>
                </a:spcAft>
              </a:pPr>
              <a:r>
                <a:rPr lang="en-US" sz="900" dirty="0">
                  <a:solidFill>
                    <a:prstClr val="black"/>
                  </a:solidFill>
                  <a:latin typeface="Arial" charset="0"/>
                </a:rPr>
                <a:t>5</a:t>
              </a:r>
            </a:p>
          </p:txBody>
        </p:sp>
        <p:sp>
          <p:nvSpPr>
            <p:cNvPr id="29" name="TextBox 28"/>
            <p:cNvSpPr txBox="1"/>
            <p:nvPr/>
          </p:nvSpPr>
          <p:spPr>
            <a:xfrm>
              <a:off x="1547815" y="5453067"/>
              <a:ext cx="313044" cy="230832"/>
            </a:xfrm>
            <a:prstGeom prst="rect">
              <a:avLst/>
            </a:prstGeom>
            <a:noFill/>
          </p:spPr>
          <p:txBody>
            <a:bodyPr wrap="none" rtlCol="0">
              <a:spAutoFit/>
            </a:bodyPr>
            <a:lstStyle/>
            <a:p>
              <a:pPr defTabSz="914305" fontAlgn="base">
                <a:spcBef>
                  <a:spcPct val="0"/>
                </a:spcBef>
                <a:spcAft>
                  <a:spcPct val="0"/>
                </a:spcAft>
              </a:pPr>
              <a:r>
                <a:rPr lang="en-US" sz="900" dirty="0">
                  <a:solidFill>
                    <a:prstClr val="black"/>
                  </a:solidFill>
                  <a:latin typeface="Arial" charset="0"/>
                </a:rPr>
                <a:t>10</a:t>
              </a:r>
            </a:p>
          </p:txBody>
        </p:sp>
        <p:sp>
          <p:nvSpPr>
            <p:cNvPr id="30" name="TextBox 29"/>
            <p:cNvSpPr txBox="1"/>
            <p:nvPr/>
          </p:nvSpPr>
          <p:spPr>
            <a:xfrm>
              <a:off x="1985963" y="5453067"/>
              <a:ext cx="313044" cy="230832"/>
            </a:xfrm>
            <a:prstGeom prst="rect">
              <a:avLst/>
            </a:prstGeom>
            <a:noFill/>
          </p:spPr>
          <p:txBody>
            <a:bodyPr wrap="none" rtlCol="0">
              <a:spAutoFit/>
            </a:bodyPr>
            <a:lstStyle/>
            <a:p>
              <a:pPr defTabSz="914305" fontAlgn="base">
                <a:spcBef>
                  <a:spcPct val="0"/>
                </a:spcBef>
                <a:spcAft>
                  <a:spcPct val="0"/>
                </a:spcAft>
              </a:pPr>
              <a:r>
                <a:rPr lang="en-US" sz="900" dirty="0">
                  <a:solidFill>
                    <a:prstClr val="black"/>
                  </a:solidFill>
                  <a:latin typeface="Arial" charset="0"/>
                </a:rPr>
                <a:t>15</a:t>
              </a:r>
            </a:p>
          </p:txBody>
        </p:sp>
        <p:sp>
          <p:nvSpPr>
            <p:cNvPr id="31" name="TextBox 30"/>
            <p:cNvSpPr txBox="1"/>
            <p:nvPr/>
          </p:nvSpPr>
          <p:spPr>
            <a:xfrm>
              <a:off x="2425531" y="5453067"/>
              <a:ext cx="313044" cy="230832"/>
            </a:xfrm>
            <a:prstGeom prst="rect">
              <a:avLst/>
            </a:prstGeom>
            <a:noFill/>
          </p:spPr>
          <p:txBody>
            <a:bodyPr wrap="none" rtlCol="0">
              <a:spAutoFit/>
            </a:bodyPr>
            <a:lstStyle/>
            <a:p>
              <a:pPr defTabSz="914305" fontAlgn="base">
                <a:spcBef>
                  <a:spcPct val="0"/>
                </a:spcBef>
                <a:spcAft>
                  <a:spcPct val="0"/>
                </a:spcAft>
              </a:pPr>
              <a:r>
                <a:rPr lang="en-US" sz="900" dirty="0">
                  <a:solidFill>
                    <a:prstClr val="black"/>
                  </a:solidFill>
                  <a:latin typeface="Arial" charset="0"/>
                </a:rPr>
                <a:t>20</a:t>
              </a:r>
            </a:p>
          </p:txBody>
        </p:sp>
        <p:sp>
          <p:nvSpPr>
            <p:cNvPr id="32" name="TextBox 31"/>
            <p:cNvSpPr txBox="1"/>
            <p:nvPr/>
          </p:nvSpPr>
          <p:spPr>
            <a:xfrm>
              <a:off x="2847978" y="5453067"/>
              <a:ext cx="313044" cy="230832"/>
            </a:xfrm>
            <a:prstGeom prst="rect">
              <a:avLst/>
            </a:prstGeom>
            <a:noFill/>
          </p:spPr>
          <p:txBody>
            <a:bodyPr wrap="none" rtlCol="0">
              <a:spAutoFit/>
            </a:bodyPr>
            <a:lstStyle/>
            <a:p>
              <a:pPr defTabSz="914305" fontAlgn="base">
                <a:spcBef>
                  <a:spcPct val="0"/>
                </a:spcBef>
                <a:spcAft>
                  <a:spcPct val="0"/>
                </a:spcAft>
              </a:pPr>
              <a:r>
                <a:rPr lang="en-US" sz="900" dirty="0">
                  <a:solidFill>
                    <a:prstClr val="black"/>
                  </a:solidFill>
                  <a:latin typeface="Arial" charset="0"/>
                </a:rPr>
                <a:t>25</a:t>
              </a:r>
            </a:p>
          </p:txBody>
        </p:sp>
        <p:sp>
          <p:nvSpPr>
            <p:cNvPr id="33" name="TextBox 32"/>
            <p:cNvSpPr txBox="1"/>
            <p:nvPr/>
          </p:nvSpPr>
          <p:spPr>
            <a:xfrm>
              <a:off x="3290889" y="5453067"/>
              <a:ext cx="313044" cy="230832"/>
            </a:xfrm>
            <a:prstGeom prst="rect">
              <a:avLst/>
            </a:prstGeom>
            <a:noFill/>
          </p:spPr>
          <p:txBody>
            <a:bodyPr wrap="none" rtlCol="0">
              <a:spAutoFit/>
            </a:bodyPr>
            <a:lstStyle/>
            <a:p>
              <a:pPr defTabSz="914305" fontAlgn="base">
                <a:spcBef>
                  <a:spcPct val="0"/>
                </a:spcBef>
                <a:spcAft>
                  <a:spcPct val="0"/>
                </a:spcAft>
              </a:pPr>
              <a:r>
                <a:rPr lang="en-US" sz="900" dirty="0">
                  <a:solidFill>
                    <a:prstClr val="black"/>
                  </a:solidFill>
                  <a:latin typeface="Arial" charset="0"/>
                </a:rPr>
                <a:t>30</a:t>
              </a:r>
            </a:p>
          </p:txBody>
        </p:sp>
        <p:sp>
          <p:nvSpPr>
            <p:cNvPr id="34" name="TextBox 33"/>
            <p:cNvSpPr txBox="1"/>
            <p:nvPr/>
          </p:nvSpPr>
          <p:spPr>
            <a:xfrm>
              <a:off x="3709993" y="5453067"/>
              <a:ext cx="313044" cy="230832"/>
            </a:xfrm>
            <a:prstGeom prst="rect">
              <a:avLst/>
            </a:prstGeom>
            <a:noFill/>
          </p:spPr>
          <p:txBody>
            <a:bodyPr wrap="none" rtlCol="0">
              <a:spAutoFit/>
            </a:bodyPr>
            <a:lstStyle/>
            <a:p>
              <a:pPr defTabSz="914305" fontAlgn="base">
                <a:spcBef>
                  <a:spcPct val="0"/>
                </a:spcBef>
                <a:spcAft>
                  <a:spcPct val="0"/>
                </a:spcAft>
              </a:pPr>
              <a:r>
                <a:rPr lang="en-US" sz="900" dirty="0">
                  <a:solidFill>
                    <a:prstClr val="black"/>
                  </a:solidFill>
                  <a:latin typeface="Arial" charset="0"/>
                </a:rPr>
                <a:t>35</a:t>
              </a:r>
            </a:p>
          </p:txBody>
        </p:sp>
      </p:grpSp>
      <p:grpSp>
        <p:nvGrpSpPr>
          <p:cNvPr id="4" name="Group 52"/>
          <p:cNvGrpSpPr/>
          <p:nvPr/>
        </p:nvGrpSpPr>
        <p:grpSpPr>
          <a:xfrm>
            <a:off x="527611" y="2514601"/>
            <a:ext cx="345110" cy="3072995"/>
            <a:chOff x="527610" y="2514600"/>
            <a:chExt cx="345110" cy="3072995"/>
          </a:xfrm>
        </p:grpSpPr>
        <p:sp>
          <p:nvSpPr>
            <p:cNvPr id="46" name="Rectangle 45"/>
            <p:cNvSpPr/>
            <p:nvPr/>
          </p:nvSpPr>
          <p:spPr>
            <a:xfrm>
              <a:off x="623893" y="2590800"/>
              <a:ext cx="152400" cy="297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5" fontAlgn="base">
                <a:spcBef>
                  <a:spcPct val="0"/>
                </a:spcBef>
                <a:spcAft>
                  <a:spcPct val="0"/>
                </a:spcAft>
              </a:pPr>
              <a:endParaRPr lang="en-US" dirty="0">
                <a:solidFill>
                  <a:prstClr val="white"/>
                </a:solidFill>
              </a:endParaRPr>
            </a:p>
          </p:txBody>
        </p:sp>
        <p:sp>
          <p:nvSpPr>
            <p:cNvPr id="47" name="TextBox 46"/>
            <p:cNvSpPr txBox="1"/>
            <p:nvPr/>
          </p:nvSpPr>
          <p:spPr>
            <a:xfrm>
              <a:off x="527610" y="2514600"/>
              <a:ext cx="345110" cy="230832"/>
            </a:xfrm>
            <a:prstGeom prst="rect">
              <a:avLst/>
            </a:prstGeom>
            <a:noFill/>
          </p:spPr>
          <p:txBody>
            <a:bodyPr wrap="none" rtlCol="0">
              <a:spAutoFit/>
            </a:bodyPr>
            <a:lstStyle/>
            <a:p>
              <a:pPr defTabSz="914305" fontAlgn="base">
                <a:spcBef>
                  <a:spcPct val="0"/>
                </a:spcBef>
                <a:spcAft>
                  <a:spcPct val="0"/>
                </a:spcAft>
              </a:pPr>
              <a:r>
                <a:rPr lang="en-US" sz="900" dirty="0">
                  <a:solidFill>
                    <a:prstClr val="black"/>
                  </a:solidFill>
                  <a:latin typeface="Arial" charset="0"/>
                </a:rPr>
                <a:t>2.5</a:t>
              </a:r>
            </a:p>
          </p:txBody>
        </p:sp>
        <p:sp>
          <p:nvSpPr>
            <p:cNvPr id="48" name="TextBox 47"/>
            <p:cNvSpPr txBox="1"/>
            <p:nvPr/>
          </p:nvSpPr>
          <p:spPr>
            <a:xfrm>
              <a:off x="527610" y="3078078"/>
              <a:ext cx="345110" cy="230832"/>
            </a:xfrm>
            <a:prstGeom prst="rect">
              <a:avLst/>
            </a:prstGeom>
            <a:noFill/>
          </p:spPr>
          <p:txBody>
            <a:bodyPr wrap="none" rtlCol="0">
              <a:spAutoFit/>
            </a:bodyPr>
            <a:lstStyle/>
            <a:p>
              <a:pPr defTabSz="914305" fontAlgn="base">
                <a:spcBef>
                  <a:spcPct val="0"/>
                </a:spcBef>
                <a:spcAft>
                  <a:spcPct val="0"/>
                </a:spcAft>
              </a:pPr>
              <a:r>
                <a:rPr lang="en-US" sz="900" dirty="0">
                  <a:solidFill>
                    <a:prstClr val="black"/>
                  </a:solidFill>
                  <a:latin typeface="Arial" charset="0"/>
                </a:rPr>
                <a:t>2.0</a:t>
              </a:r>
            </a:p>
          </p:txBody>
        </p:sp>
        <p:sp>
          <p:nvSpPr>
            <p:cNvPr id="49" name="TextBox 48"/>
            <p:cNvSpPr txBox="1"/>
            <p:nvPr/>
          </p:nvSpPr>
          <p:spPr>
            <a:xfrm>
              <a:off x="527610" y="3657600"/>
              <a:ext cx="345110" cy="230832"/>
            </a:xfrm>
            <a:prstGeom prst="rect">
              <a:avLst/>
            </a:prstGeom>
            <a:noFill/>
          </p:spPr>
          <p:txBody>
            <a:bodyPr wrap="none" rtlCol="0">
              <a:spAutoFit/>
            </a:bodyPr>
            <a:lstStyle/>
            <a:p>
              <a:pPr defTabSz="914305" fontAlgn="base">
                <a:spcBef>
                  <a:spcPct val="0"/>
                </a:spcBef>
                <a:spcAft>
                  <a:spcPct val="0"/>
                </a:spcAft>
              </a:pPr>
              <a:r>
                <a:rPr lang="en-US" sz="900" dirty="0">
                  <a:solidFill>
                    <a:prstClr val="black"/>
                  </a:solidFill>
                  <a:latin typeface="Arial" charset="0"/>
                </a:rPr>
                <a:t>1.5</a:t>
              </a:r>
            </a:p>
          </p:txBody>
        </p:sp>
        <p:sp>
          <p:nvSpPr>
            <p:cNvPr id="50" name="TextBox 49"/>
            <p:cNvSpPr txBox="1"/>
            <p:nvPr/>
          </p:nvSpPr>
          <p:spPr>
            <a:xfrm>
              <a:off x="527610" y="4218028"/>
              <a:ext cx="345110" cy="230832"/>
            </a:xfrm>
            <a:prstGeom prst="rect">
              <a:avLst/>
            </a:prstGeom>
            <a:noFill/>
          </p:spPr>
          <p:txBody>
            <a:bodyPr wrap="none" rtlCol="0">
              <a:spAutoFit/>
            </a:bodyPr>
            <a:lstStyle/>
            <a:p>
              <a:pPr defTabSz="914305" fontAlgn="base">
                <a:spcBef>
                  <a:spcPct val="0"/>
                </a:spcBef>
                <a:spcAft>
                  <a:spcPct val="0"/>
                </a:spcAft>
              </a:pPr>
              <a:r>
                <a:rPr lang="en-US" sz="900" dirty="0">
                  <a:solidFill>
                    <a:prstClr val="black"/>
                  </a:solidFill>
                  <a:latin typeface="Arial" charset="0"/>
                </a:rPr>
                <a:t>1.0</a:t>
              </a:r>
            </a:p>
          </p:txBody>
        </p:sp>
        <p:sp>
          <p:nvSpPr>
            <p:cNvPr id="51" name="TextBox 50"/>
            <p:cNvSpPr txBox="1"/>
            <p:nvPr/>
          </p:nvSpPr>
          <p:spPr>
            <a:xfrm>
              <a:off x="527610" y="4798368"/>
              <a:ext cx="345110" cy="230832"/>
            </a:xfrm>
            <a:prstGeom prst="rect">
              <a:avLst/>
            </a:prstGeom>
            <a:noFill/>
          </p:spPr>
          <p:txBody>
            <a:bodyPr wrap="none" rtlCol="0">
              <a:spAutoFit/>
            </a:bodyPr>
            <a:lstStyle/>
            <a:p>
              <a:pPr defTabSz="914305" fontAlgn="base">
                <a:spcBef>
                  <a:spcPct val="0"/>
                </a:spcBef>
                <a:spcAft>
                  <a:spcPct val="0"/>
                </a:spcAft>
              </a:pPr>
              <a:r>
                <a:rPr lang="en-US" sz="900" dirty="0">
                  <a:solidFill>
                    <a:prstClr val="black"/>
                  </a:solidFill>
                  <a:latin typeface="Arial" charset="0"/>
                </a:rPr>
                <a:t>0.5</a:t>
              </a:r>
            </a:p>
          </p:txBody>
        </p:sp>
        <p:sp>
          <p:nvSpPr>
            <p:cNvPr id="52" name="TextBox 51"/>
            <p:cNvSpPr txBox="1"/>
            <p:nvPr/>
          </p:nvSpPr>
          <p:spPr>
            <a:xfrm>
              <a:off x="575699" y="5356763"/>
              <a:ext cx="248855" cy="230832"/>
            </a:xfrm>
            <a:prstGeom prst="rect">
              <a:avLst/>
            </a:prstGeom>
            <a:noFill/>
          </p:spPr>
          <p:txBody>
            <a:bodyPr wrap="none" rtlCol="0">
              <a:spAutoFit/>
            </a:bodyPr>
            <a:lstStyle/>
            <a:p>
              <a:pPr defTabSz="914305" fontAlgn="base">
                <a:spcBef>
                  <a:spcPct val="0"/>
                </a:spcBef>
                <a:spcAft>
                  <a:spcPct val="0"/>
                </a:spcAft>
              </a:pPr>
              <a:r>
                <a:rPr lang="en-US" sz="900" dirty="0">
                  <a:solidFill>
                    <a:prstClr val="black"/>
                  </a:solidFill>
                  <a:latin typeface="Arial" charset="0"/>
                </a:rPr>
                <a:t>0</a:t>
              </a:r>
            </a:p>
          </p:txBody>
        </p:sp>
      </p:grpSp>
      <p:sp>
        <p:nvSpPr>
          <p:cNvPr id="54" name="Rectangle 53"/>
          <p:cNvSpPr/>
          <p:nvPr/>
        </p:nvSpPr>
        <p:spPr>
          <a:xfrm>
            <a:off x="4572000" y="5591860"/>
            <a:ext cx="3657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defTabSz="914305" fontAlgn="base">
              <a:spcBef>
                <a:spcPct val="0"/>
              </a:spcBef>
              <a:spcAft>
                <a:spcPct val="0"/>
              </a:spcAft>
            </a:pPr>
            <a:r>
              <a:rPr lang="en-US" sz="1200" dirty="0">
                <a:solidFill>
                  <a:prstClr val="black"/>
                </a:solidFill>
              </a:rPr>
              <a:t>0           12           24             36            48           60            72</a:t>
            </a:r>
          </a:p>
        </p:txBody>
      </p:sp>
      <p:grpSp>
        <p:nvGrpSpPr>
          <p:cNvPr id="7" name="Group 58"/>
          <p:cNvGrpSpPr/>
          <p:nvPr/>
        </p:nvGrpSpPr>
        <p:grpSpPr>
          <a:xfrm>
            <a:off x="4343399" y="2438400"/>
            <a:ext cx="382253" cy="3276600"/>
            <a:chOff x="4343400" y="2438400"/>
            <a:chExt cx="382253" cy="3276600"/>
          </a:xfrm>
        </p:grpSpPr>
        <p:sp>
          <p:nvSpPr>
            <p:cNvPr id="40" name="TextBox 39"/>
            <p:cNvSpPr txBox="1"/>
            <p:nvPr/>
          </p:nvSpPr>
          <p:spPr>
            <a:xfrm>
              <a:off x="4419600" y="3962400"/>
              <a:ext cx="184666" cy="369332"/>
            </a:xfrm>
            <a:prstGeom prst="rect">
              <a:avLst/>
            </a:prstGeom>
            <a:solidFill>
              <a:schemeClr val="bg1"/>
            </a:solidFill>
          </p:spPr>
          <p:txBody>
            <a:bodyPr wrap="none" rtlCol="0">
              <a:spAutoFit/>
            </a:bodyPr>
            <a:lstStyle/>
            <a:p>
              <a:pPr defTabSz="914305" fontAlgn="base">
                <a:spcBef>
                  <a:spcPct val="0"/>
                </a:spcBef>
                <a:spcAft>
                  <a:spcPct val="0"/>
                </a:spcAft>
              </a:pPr>
              <a:endParaRPr lang="en-US" dirty="0">
                <a:solidFill>
                  <a:prstClr val="black"/>
                </a:solidFill>
                <a:latin typeface="Arial" charset="0"/>
              </a:endParaRPr>
            </a:p>
          </p:txBody>
        </p:sp>
        <p:sp>
          <p:nvSpPr>
            <p:cNvPr id="55" name="Rectangle 54"/>
            <p:cNvSpPr/>
            <p:nvPr/>
          </p:nvSpPr>
          <p:spPr>
            <a:xfrm>
              <a:off x="4434230" y="2536545"/>
              <a:ext cx="228600" cy="312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5" fontAlgn="base">
                <a:spcBef>
                  <a:spcPct val="0"/>
                </a:spcBef>
                <a:spcAft>
                  <a:spcPct val="0"/>
                </a:spcAft>
              </a:pPr>
              <a:endParaRPr lang="en-US" sz="1200" dirty="0">
                <a:solidFill>
                  <a:prstClr val="white"/>
                </a:solidFill>
              </a:endParaRPr>
            </a:p>
          </p:txBody>
        </p:sp>
        <p:sp>
          <p:nvSpPr>
            <p:cNvPr id="56" name="TextBox 55"/>
            <p:cNvSpPr txBox="1"/>
            <p:nvPr/>
          </p:nvSpPr>
          <p:spPr>
            <a:xfrm>
              <a:off x="4419600" y="2438400"/>
              <a:ext cx="270251" cy="276999"/>
            </a:xfrm>
            <a:prstGeom prst="rect">
              <a:avLst/>
            </a:prstGeom>
            <a:noFill/>
          </p:spPr>
          <p:txBody>
            <a:bodyPr wrap="none" rtlCol="0">
              <a:spAutoFit/>
            </a:bodyPr>
            <a:lstStyle/>
            <a:p>
              <a:pPr defTabSz="914305" fontAlgn="base">
                <a:spcBef>
                  <a:spcPct val="0"/>
                </a:spcBef>
                <a:spcAft>
                  <a:spcPct val="0"/>
                </a:spcAft>
              </a:pPr>
              <a:r>
                <a:rPr lang="en-US" sz="1200" dirty="0">
                  <a:solidFill>
                    <a:prstClr val="black"/>
                  </a:solidFill>
                  <a:latin typeface="Arial" charset="0"/>
                </a:rPr>
                <a:t>0</a:t>
              </a:r>
            </a:p>
          </p:txBody>
        </p:sp>
        <p:sp>
          <p:nvSpPr>
            <p:cNvPr id="57" name="TextBox 56"/>
            <p:cNvSpPr txBox="1"/>
            <p:nvPr/>
          </p:nvSpPr>
          <p:spPr>
            <a:xfrm>
              <a:off x="4343400" y="5438001"/>
              <a:ext cx="355837" cy="276999"/>
            </a:xfrm>
            <a:prstGeom prst="rect">
              <a:avLst/>
            </a:prstGeom>
            <a:noFill/>
          </p:spPr>
          <p:txBody>
            <a:bodyPr wrap="none" rtlCol="0">
              <a:spAutoFit/>
            </a:bodyPr>
            <a:lstStyle/>
            <a:p>
              <a:pPr defTabSz="914305" fontAlgn="base">
                <a:spcBef>
                  <a:spcPct val="0"/>
                </a:spcBef>
                <a:spcAft>
                  <a:spcPct val="0"/>
                </a:spcAft>
              </a:pPr>
              <a:r>
                <a:rPr lang="en-US" sz="1200" dirty="0">
                  <a:solidFill>
                    <a:prstClr val="black"/>
                  </a:solidFill>
                  <a:latin typeface="Arial" charset="0"/>
                </a:rPr>
                <a:t>50</a:t>
              </a:r>
            </a:p>
          </p:txBody>
        </p:sp>
        <p:sp>
          <p:nvSpPr>
            <p:cNvPr id="58" name="TextBox 57"/>
            <p:cNvSpPr txBox="1"/>
            <p:nvPr/>
          </p:nvSpPr>
          <p:spPr>
            <a:xfrm>
              <a:off x="4369816" y="3962400"/>
              <a:ext cx="355837" cy="276999"/>
            </a:xfrm>
            <a:prstGeom prst="rect">
              <a:avLst/>
            </a:prstGeom>
            <a:noFill/>
          </p:spPr>
          <p:txBody>
            <a:bodyPr wrap="none" rtlCol="0">
              <a:spAutoFit/>
            </a:bodyPr>
            <a:lstStyle/>
            <a:p>
              <a:pPr defTabSz="914305" fontAlgn="base">
                <a:spcBef>
                  <a:spcPct val="0"/>
                </a:spcBef>
                <a:spcAft>
                  <a:spcPct val="0"/>
                </a:spcAft>
              </a:pPr>
              <a:r>
                <a:rPr lang="en-US" sz="1200" dirty="0">
                  <a:solidFill>
                    <a:prstClr val="black"/>
                  </a:solidFill>
                  <a:latin typeface="Arial" charset="0"/>
                </a:rPr>
                <a:t>25</a:t>
              </a:r>
            </a:p>
          </p:txBody>
        </p:sp>
      </p:grpSp>
      <p:sp>
        <p:nvSpPr>
          <p:cNvPr id="60" name="TextBox 59"/>
          <p:cNvSpPr txBox="1"/>
          <p:nvPr/>
        </p:nvSpPr>
        <p:spPr>
          <a:xfrm rot="16200000">
            <a:off x="3694172" y="4002028"/>
            <a:ext cx="1210588" cy="369332"/>
          </a:xfrm>
          <a:prstGeom prst="rect">
            <a:avLst/>
          </a:prstGeom>
          <a:noFill/>
        </p:spPr>
        <p:txBody>
          <a:bodyPr wrap="none" lIns="91430" tIns="45715" rIns="91430" bIns="45715" rtlCol="0">
            <a:spAutoFit/>
          </a:bodyPr>
          <a:lstStyle/>
          <a:p>
            <a:pPr defTabSz="914305" fontAlgn="base">
              <a:spcBef>
                <a:spcPct val="0"/>
              </a:spcBef>
              <a:spcAft>
                <a:spcPct val="0"/>
              </a:spcAft>
            </a:pPr>
            <a:r>
              <a:rPr lang="en-US" dirty="0">
                <a:solidFill>
                  <a:prstClr val="black"/>
                </a:solidFill>
                <a:latin typeface="Arial" charset="0"/>
              </a:rPr>
              <a:t>Depth (m)</a:t>
            </a:r>
          </a:p>
        </p:txBody>
      </p:sp>
      <p:pic>
        <p:nvPicPr>
          <p:cNvPr id="61" name="Content Placeholder 22" descr="ADCPM1timeseries6m.png"/>
          <p:cNvPicPr>
            <a:picLocks noChangeAspect="1"/>
          </p:cNvPicPr>
          <p:nvPr/>
        </p:nvPicPr>
        <p:blipFill>
          <a:blip r:embed="rId3" cstate="print"/>
          <a:srcRect l="86793" t="46422" b="42862"/>
          <a:stretch>
            <a:fillRect/>
          </a:stretch>
        </p:blipFill>
        <p:spPr bwMode="auto">
          <a:xfrm>
            <a:off x="990600" y="2667000"/>
            <a:ext cx="914400" cy="6531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SUMMARY</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371601"/>
            <a:ext cx="8229600" cy="4525963"/>
          </a:xfrm>
        </p:spPr>
        <p:txBody>
          <a:bodyPr/>
          <a:lstStyle/>
          <a:p>
            <a:pPr>
              <a:buFont typeface="Arial" pitchFamily="34" charset="0"/>
              <a:buChar char="•"/>
            </a:pPr>
            <a:r>
              <a:rPr lang="en-US" sz="2000" dirty="0" smtClean="0">
                <a:latin typeface="Arial" pitchFamily="34" charset="0"/>
                <a:cs typeface="Arial" pitchFamily="34" charset="0"/>
              </a:rPr>
              <a:t>Overall, six-way coupling of Hurricane Ivan with the new SWAN wave physics and wave input schemes produced satisfactory results (SWH, intensity, ocean response) when compared to observations. This is a large improvement over the classic </a:t>
            </a:r>
            <a:r>
              <a:rPr lang="en-US" sz="2000" dirty="0" err="1" smtClean="0">
                <a:latin typeface="Arial" pitchFamily="34" charset="0"/>
                <a:cs typeface="Arial" pitchFamily="34" charset="0"/>
              </a:rPr>
              <a:t>Komen</a:t>
            </a:r>
            <a:r>
              <a:rPr lang="en-US" sz="2000" dirty="0" smtClean="0">
                <a:latin typeface="Arial" pitchFamily="34" charset="0"/>
                <a:cs typeface="Arial" pitchFamily="34" charset="0"/>
              </a:rPr>
              <a:t> physics and Wu</a:t>
            </a:r>
          </a:p>
          <a:p>
            <a:pPr>
              <a:buNone/>
            </a:pPr>
            <a:r>
              <a:rPr lang="en-US" sz="2000" dirty="0" smtClean="0">
                <a:latin typeface="Arial" pitchFamily="34" charset="0"/>
                <a:cs typeface="Arial" pitchFamily="34" charset="0"/>
              </a:rPr>
              <a:t>	stress and drag formulation in SWAN. </a:t>
            </a:r>
          </a:p>
          <a:p>
            <a:pPr>
              <a:buNone/>
            </a:pPr>
            <a:endParaRPr lang="en-US" sz="2000" dirty="0" smtClean="0">
              <a:latin typeface="Arial" pitchFamily="34" charset="0"/>
              <a:cs typeface="Arial" pitchFamily="34" charset="0"/>
            </a:endParaRPr>
          </a:p>
          <a:p>
            <a:pPr>
              <a:buFont typeface="Arial" pitchFamily="34" charset="0"/>
              <a:buChar char="•"/>
            </a:pPr>
            <a:r>
              <a:rPr lang="en-US" sz="2000" dirty="0" smtClean="0">
                <a:latin typeface="Arial" pitchFamily="34" charset="0"/>
                <a:cs typeface="Arial" pitchFamily="34" charset="0"/>
              </a:rPr>
              <a:t>In addition to the new SWAN wave input and dissipation parameterizations, ocean to wave coupling reduced the SWH in high wind conditions by as much as 1-2 m. Satellite altimeter and buoy observations agreed well with the SWAN SWH. </a:t>
            </a:r>
          </a:p>
          <a:p>
            <a:pPr>
              <a:buNone/>
            </a:pPr>
            <a:endParaRPr lang="en-US" sz="2000" dirty="0" smtClean="0">
              <a:latin typeface="Arial" pitchFamily="34" charset="0"/>
              <a:cs typeface="Arial" pitchFamily="34" charset="0"/>
            </a:endParaRPr>
          </a:p>
          <a:p>
            <a:pPr>
              <a:buFont typeface="Arial" pitchFamily="34" charset="0"/>
              <a:buChar char="•"/>
            </a:pPr>
            <a:r>
              <a:rPr lang="en-US" sz="2000" dirty="0" smtClean="0">
                <a:latin typeface="Arial" pitchFamily="34" charset="0"/>
                <a:cs typeface="Arial" pitchFamily="34" charset="0"/>
              </a:rPr>
              <a:t>The Stokes’ Drift Current is very important in extreme wind conditions near the surface. ADCP observations indicate that the SDC component can be approximately 10-20% of the total current velocity.</a:t>
            </a:r>
          </a:p>
          <a:p>
            <a:pPr>
              <a:buNone/>
            </a:pPr>
            <a:endParaRPr lang="en-US" sz="2000" dirty="0"/>
          </a:p>
        </p:txBody>
      </p:sp>
      <p:sp>
        <p:nvSpPr>
          <p:cNvPr id="4" name="Slide Number Placeholder 3"/>
          <p:cNvSpPr>
            <a:spLocks noGrp="1"/>
          </p:cNvSpPr>
          <p:nvPr>
            <p:ph type="sldNum" sz="quarter" idx="12"/>
          </p:nvPr>
        </p:nvSpPr>
        <p:spPr/>
        <p:txBody>
          <a:bodyPr/>
          <a:lstStyle/>
          <a:p>
            <a:pPr>
              <a:defRPr/>
            </a:pPr>
            <a:fld id="{085E5021-907C-49EA-8F86-342D44F96863}" type="slidenum">
              <a:rPr lang="en-US" smtClean="0">
                <a:solidFill>
                  <a:prstClr val="black">
                    <a:tint val="75000"/>
                  </a:prstClr>
                </a:solidFill>
              </a:rPr>
              <a:pPr>
                <a:defRPr/>
              </a:pPr>
              <a:t>46</a:t>
            </a:fld>
            <a:endParaRPr lang="en-US">
              <a:solidFill>
                <a:prstClr val="black">
                  <a:tint val="75000"/>
                </a:prstClr>
              </a:solidFill>
            </a:endParaRPr>
          </a:p>
        </p:txBody>
      </p:sp>
      <p:sp>
        <p:nvSpPr>
          <p:cNvPr id="5" name="Footer Placeholder 4"/>
          <p:cNvSpPr>
            <a:spLocks noGrp="1"/>
          </p:cNvSpPr>
          <p:nvPr>
            <p:ph type="ftr" sz="quarter" idx="11"/>
          </p:nvPr>
        </p:nvSpPr>
        <p:spPr>
          <a:xfrm>
            <a:off x="5486400" y="6324601"/>
            <a:ext cx="2895600" cy="365125"/>
          </a:xfrm>
        </p:spPr>
        <p:txBody>
          <a:bodyPr/>
          <a:lstStyle/>
          <a:p>
            <a:pPr>
              <a:defRPr/>
            </a:pPr>
            <a:r>
              <a:rPr lang="en-US" smtClean="0">
                <a:solidFill>
                  <a:prstClr val="black">
                    <a:tint val="75000"/>
                  </a:prstClr>
                </a:solidFill>
              </a:rPr>
              <a:t>NOPP Review 2012, RSMAS, Miami, FL</a:t>
            </a:r>
            <a:endParaRPr 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p:cNvPicPr>
          <p:nvPr/>
        </p:nvPicPr>
        <p:blipFill>
          <a:blip r:embed="rId2"/>
          <a:srcRect/>
          <a:stretch>
            <a:fillRect/>
          </a:stretch>
        </p:blipFill>
        <p:spPr bwMode="auto">
          <a:xfrm>
            <a:off x="812800" y="1612900"/>
            <a:ext cx="7759700" cy="5117471"/>
          </a:xfrm>
          <a:prstGeom prst="rect">
            <a:avLst/>
          </a:prstGeom>
          <a:noFill/>
          <a:ln w="9525">
            <a:noFill/>
            <a:miter lim="800000"/>
            <a:headEnd/>
            <a:tailEnd/>
          </a:ln>
        </p:spPr>
      </p:pic>
      <p:sp>
        <p:nvSpPr>
          <p:cNvPr id="43011" name="TextBox 2"/>
          <p:cNvSpPr txBox="1">
            <a:spLocks noChangeArrowheads="1"/>
          </p:cNvSpPr>
          <p:nvPr/>
        </p:nvSpPr>
        <p:spPr bwMode="auto">
          <a:xfrm>
            <a:off x="1076326" y="76200"/>
            <a:ext cx="184666" cy="400110"/>
          </a:xfrm>
          <a:prstGeom prst="rect">
            <a:avLst/>
          </a:prstGeom>
          <a:noFill/>
          <a:ln w="9525">
            <a:noFill/>
            <a:miter lim="800000"/>
            <a:headEnd/>
            <a:tailEnd/>
          </a:ln>
        </p:spPr>
        <p:txBody>
          <a:bodyPr wrap="none" lIns="91430" tIns="45715" rIns="91430" bIns="45715">
            <a:prstTxWarp prst="textNoShape">
              <a:avLst/>
            </a:prstTxWarp>
            <a:spAutoFit/>
          </a:bodyPr>
          <a:lstStyle/>
          <a:p>
            <a:endParaRPr lang="en-US" sz="2000" dirty="0"/>
          </a:p>
        </p:txBody>
      </p:sp>
      <p:pic>
        <p:nvPicPr>
          <p:cNvPr id="43012" name="Picture 3"/>
          <p:cNvPicPr>
            <a:picLocks noChangeAspect="1"/>
          </p:cNvPicPr>
          <p:nvPr/>
        </p:nvPicPr>
        <p:blipFill>
          <a:blip r:embed="rId3"/>
          <a:srcRect t="7407" r="3704"/>
          <a:stretch>
            <a:fillRect/>
          </a:stretch>
        </p:blipFill>
        <p:spPr bwMode="auto">
          <a:xfrm>
            <a:off x="6896101" y="1612900"/>
            <a:ext cx="1981200" cy="1905000"/>
          </a:xfrm>
          <a:prstGeom prst="rect">
            <a:avLst/>
          </a:prstGeom>
          <a:noFill/>
          <a:ln w="9525">
            <a:noFill/>
            <a:miter lim="800000"/>
            <a:headEnd/>
            <a:tailEnd/>
          </a:ln>
        </p:spPr>
      </p:pic>
      <p:sp>
        <p:nvSpPr>
          <p:cNvPr id="5" name="Rectangle 4"/>
          <p:cNvSpPr/>
          <p:nvPr/>
        </p:nvSpPr>
        <p:spPr>
          <a:xfrm>
            <a:off x="838200" y="139701"/>
            <a:ext cx="7759700" cy="1200318"/>
          </a:xfrm>
          <a:prstGeom prst="rect">
            <a:avLst/>
          </a:prstGeom>
        </p:spPr>
        <p:txBody>
          <a:bodyPr wrap="square" lIns="91430" tIns="45715" rIns="91430" bIns="45715">
            <a:spAutoFit/>
          </a:bodyPr>
          <a:lstStyle/>
          <a:p>
            <a:r>
              <a:rPr lang="en-US" sz="2400" u="sng" dirty="0">
                <a:ea typeface="ＭＳ Ｐゴシック" pitchFamily="-84" charset="-128"/>
                <a:cs typeface="ＭＳ Ｐゴシック" pitchFamily="-84" charset="-128"/>
              </a:rPr>
              <a:t>Coupled air-sea observations </a:t>
            </a:r>
            <a:r>
              <a:rPr lang="en-US" sz="2400" dirty="0">
                <a:solidFill>
                  <a:srgbClr val="000000"/>
                </a:solidFill>
                <a:ea typeface="ＭＳ Ｐゴシック" pitchFamily="-84" charset="-128"/>
                <a:cs typeface="ＭＳ Ｐゴシック" pitchFamily="-84" charset="-128"/>
              </a:rPr>
              <a:t>provide an unprecedented data set for understanding of tropical cyclones and </a:t>
            </a:r>
            <a:r>
              <a:rPr lang="en-US" sz="2400" dirty="0">
                <a:ea typeface="ＭＳ Ｐゴシック" pitchFamily="-84" charset="-128"/>
                <a:cs typeface="ＭＳ Ｐゴシック" pitchFamily="-84" charset="-128"/>
              </a:rPr>
              <a:t>coupled model evaluation/verification </a:t>
            </a:r>
            <a:r>
              <a:rPr lang="en-US" sz="2400" dirty="0">
                <a:solidFill>
                  <a:srgbClr val="000000"/>
                </a:solidFill>
                <a:ea typeface="ＭＳ Ｐゴシック" pitchFamily="-84" charset="-128"/>
                <a:cs typeface="ＭＳ Ｐゴシック" pitchFamily="-84" charset="-128"/>
              </a:rPr>
              <a:t>as well as coupled data assimilation</a:t>
            </a:r>
            <a:endParaRPr lang="en-US" sz="24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http://orca.rsmas.miami.edu/~chiaying/2011_itop_santafe/TMI_SST_2010917.jpg"/>
          <p:cNvPicPr>
            <a:picLocks noChangeAspect="1" noChangeArrowheads="1"/>
          </p:cNvPicPr>
          <p:nvPr/>
        </p:nvPicPr>
        <p:blipFill>
          <a:blip r:embed="rId3" cstate="print"/>
          <a:srcRect/>
          <a:stretch>
            <a:fillRect/>
          </a:stretch>
        </p:blipFill>
        <p:spPr bwMode="auto">
          <a:xfrm>
            <a:off x="4031940" y="116520"/>
            <a:ext cx="5080000" cy="3492500"/>
          </a:xfrm>
          <a:prstGeom prst="rect">
            <a:avLst/>
          </a:prstGeom>
          <a:noFill/>
        </p:spPr>
      </p:pic>
      <p:graphicFrame>
        <p:nvGraphicFramePr>
          <p:cNvPr id="5" name="Table 4"/>
          <p:cNvGraphicFramePr>
            <a:graphicFrameLocks noGrp="1"/>
          </p:cNvGraphicFramePr>
          <p:nvPr/>
        </p:nvGraphicFramePr>
        <p:xfrm>
          <a:off x="179513" y="944724"/>
          <a:ext cx="3283245" cy="1260416"/>
        </p:xfrm>
        <a:graphic>
          <a:graphicData uri="http://schemas.openxmlformats.org/drawingml/2006/table">
            <a:tbl>
              <a:tblPr firstRow="1" bandRow="1">
                <a:tableStyleId>{D113A9D2-9D6B-4929-AA2D-F23B5EE8CBE7}</a:tableStyleId>
              </a:tblPr>
              <a:tblGrid>
                <a:gridCol w="1943744"/>
                <a:gridCol w="1339501"/>
              </a:tblGrid>
              <a:tr h="467936">
                <a:tc>
                  <a:txBody>
                    <a:bodyPr/>
                    <a:lstStyle/>
                    <a:p>
                      <a:r>
                        <a:rPr lang="en-US" sz="2000" dirty="0" smtClean="0"/>
                        <a:t>Mission</a:t>
                      </a:r>
                      <a:endParaRPr lang="en-US" sz="2000" b="0" i="0" dirty="0">
                        <a:solidFill>
                          <a:schemeClr val="bg1"/>
                        </a:solidFill>
                      </a:endParaRPr>
                    </a:p>
                  </a:txBody>
                  <a:tcPr/>
                </a:tc>
                <a:tc>
                  <a:txBody>
                    <a:bodyPr/>
                    <a:lstStyle/>
                    <a:p>
                      <a:pPr algn="ctr"/>
                      <a:r>
                        <a:rPr lang="en-US" sz="2000" spc="0" dirty="0" smtClean="0"/>
                        <a:t>0620w</a:t>
                      </a:r>
                      <a:endParaRPr lang="en-US" sz="2000" spc="0" dirty="0">
                        <a:solidFill>
                          <a:schemeClr val="bg1"/>
                        </a:solidFill>
                      </a:endParaRPr>
                    </a:p>
                  </a:txBody>
                  <a:tcPr/>
                </a:tc>
              </a:tr>
              <a:tr h="396240">
                <a:tc>
                  <a:txBody>
                    <a:bodyPr/>
                    <a:lstStyle/>
                    <a:p>
                      <a:r>
                        <a:rPr lang="en-US" sz="2000" dirty="0" err="1" smtClean="0"/>
                        <a:t>Dropsonde</a:t>
                      </a:r>
                      <a:endParaRPr lang="en-US" sz="2000" dirty="0">
                        <a:solidFill>
                          <a:schemeClr val="bg1"/>
                        </a:solidFill>
                      </a:endParaRPr>
                    </a:p>
                  </a:txBody>
                  <a:tcPr/>
                </a:tc>
                <a:tc>
                  <a:txBody>
                    <a:bodyPr/>
                    <a:lstStyle/>
                    <a:p>
                      <a:pPr algn="ctr"/>
                      <a:r>
                        <a:rPr lang="en-US" sz="2000" dirty="0" smtClean="0"/>
                        <a:t>49</a:t>
                      </a:r>
                      <a:endParaRPr lang="en-US" sz="2000" dirty="0">
                        <a:solidFill>
                          <a:schemeClr val="bg1"/>
                        </a:solidFill>
                      </a:endParaRPr>
                    </a:p>
                  </a:txBody>
                  <a:tcPr/>
                </a:tc>
              </a:tr>
              <a:tr h="396240">
                <a:tc>
                  <a:txBody>
                    <a:bodyPr/>
                    <a:lstStyle/>
                    <a:p>
                      <a:r>
                        <a:rPr lang="en-US" sz="2000" dirty="0" smtClean="0"/>
                        <a:t>AXBT</a:t>
                      </a:r>
                      <a:endParaRPr lang="en-US" sz="2000" dirty="0">
                        <a:solidFill>
                          <a:schemeClr val="bg1"/>
                        </a:solidFill>
                      </a:endParaRPr>
                    </a:p>
                  </a:txBody>
                  <a:tcPr/>
                </a:tc>
                <a:tc>
                  <a:txBody>
                    <a:bodyPr/>
                    <a:lstStyle/>
                    <a:p>
                      <a:pPr algn="ctr"/>
                      <a:r>
                        <a:rPr lang="en-US" sz="2000" dirty="0" smtClean="0"/>
                        <a:t>33</a:t>
                      </a:r>
                      <a:endParaRPr lang="en-US" sz="2000" dirty="0">
                        <a:solidFill>
                          <a:schemeClr val="bg1"/>
                        </a:solidFill>
                      </a:endParaRPr>
                    </a:p>
                  </a:txBody>
                  <a:tcPr/>
                </a:tc>
              </a:tr>
            </a:tbl>
          </a:graphicData>
        </a:graphic>
      </p:graphicFrame>
      <p:pic>
        <p:nvPicPr>
          <p:cNvPr id="9" name="Picture 8"/>
          <p:cNvPicPr>
            <a:picLocks noChangeAspect="1"/>
          </p:cNvPicPr>
          <p:nvPr/>
        </p:nvPicPr>
        <p:blipFill>
          <a:blip r:embed="rId4" cstate="print"/>
          <a:stretch>
            <a:fillRect/>
          </a:stretch>
        </p:blipFill>
        <p:spPr>
          <a:xfrm>
            <a:off x="5713220" y="1196753"/>
            <a:ext cx="266215" cy="242495"/>
          </a:xfrm>
          <a:prstGeom prst="rect">
            <a:avLst/>
          </a:prstGeom>
        </p:spPr>
      </p:pic>
      <p:sp>
        <p:nvSpPr>
          <p:cNvPr id="11" name="Rounded Rectangle 10"/>
          <p:cNvSpPr/>
          <p:nvPr/>
        </p:nvSpPr>
        <p:spPr>
          <a:xfrm>
            <a:off x="1" y="1"/>
            <a:ext cx="3843160" cy="522959"/>
          </a:xfrm>
          <a:prstGeom prst="roundRect">
            <a:avLst/>
          </a:prstGeom>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914305"/>
            <a:r>
              <a:rPr lang="en-US" altLang="zh-TW" sz="2400" dirty="0">
                <a:solidFill>
                  <a:prstClr val="white"/>
                </a:solidFill>
              </a:rPr>
              <a:t>Typhoon </a:t>
            </a:r>
            <a:r>
              <a:rPr lang="en-US" altLang="zh-TW" sz="2400" dirty="0" err="1">
                <a:solidFill>
                  <a:prstClr val="white"/>
                </a:solidFill>
              </a:rPr>
              <a:t>Fanapi</a:t>
            </a:r>
            <a:r>
              <a:rPr lang="en-US" altLang="zh-TW" sz="2400" dirty="0">
                <a:solidFill>
                  <a:prstClr val="white"/>
                </a:solidFill>
              </a:rPr>
              <a:t> </a:t>
            </a:r>
            <a:endParaRPr lang="en-US" sz="2400" dirty="0">
              <a:solidFill>
                <a:prstClr val="white"/>
              </a:solidFill>
            </a:endParaRPr>
          </a:p>
        </p:txBody>
      </p:sp>
      <p:sp>
        <p:nvSpPr>
          <p:cNvPr id="23" name="TextBox 22"/>
          <p:cNvSpPr txBox="1"/>
          <p:nvPr/>
        </p:nvSpPr>
        <p:spPr>
          <a:xfrm>
            <a:off x="6390712" y="5613047"/>
            <a:ext cx="2717793" cy="923330"/>
          </a:xfrm>
          <a:prstGeom prst="rect">
            <a:avLst/>
          </a:prstGeom>
          <a:ln>
            <a:solidFill>
              <a:srgbClr val="3333FF"/>
            </a:solidFill>
          </a:ln>
        </p:spPr>
        <p:style>
          <a:lnRef idx="2">
            <a:schemeClr val="accent1"/>
          </a:lnRef>
          <a:fillRef idx="1">
            <a:schemeClr val="lt1"/>
          </a:fillRef>
          <a:effectRef idx="0">
            <a:schemeClr val="accent1"/>
          </a:effectRef>
          <a:fontRef idx="minor">
            <a:schemeClr val="dk1"/>
          </a:fontRef>
        </p:style>
        <p:txBody>
          <a:bodyPr wrap="square" lIns="91430" tIns="45715" rIns="91430" bIns="45715" rtlCol="0">
            <a:spAutoFit/>
          </a:bodyPr>
          <a:lstStyle/>
          <a:p>
            <a:pPr defTabSz="914305"/>
            <a:r>
              <a:rPr lang="en-US" altLang="zh-TW" dirty="0">
                <a:solidFill>
                  <a:sysClr val="windowText" lastClr="000000"/>
                </a:solidFill>
              </a:rPr>
              <a:t>Warm air flows over cold ocean, downward sensible heat flux</a:t>
            </a:r>
            <a:endParaRPr lang="zh-TW" altLang="en-US" dirty="0">
              <a:solidFill>
                <a:sysClr val="windowText" lastClr="000000"/>
              </a:solidFill>
            </a:endParaRPr>
          </a:p>
        </p:txBody>
      </p:sp>
      <p:grpSp>
        <p:nvGrpSpPr>
          <p:cNvPr id="3" name="Group 42"/>
          <p:cNvGrpSpPr/>
          <p:nvPr/>
        </p:nvGrpSpPr>
        <p:grpSpPr>
          <a:xfrm>
            <a:off x="179512" y="2737278"/>
            <a:ext cx="7632848" cy="4120722"/>
            <a:chOff x="179512" y="2737278"/>
            <a:chExt cx="7632848" cy="4120722"/>
          </a:xfrm>
        </p:grpSpPr>
        <p:grpSp>
          <p:nvGrpSpPr>
            <p:cNvPr id="4" name="Group 41"/>
            <p:cNvGrpSpPr/>
            <p:nvPr/>
          </p:nvGrpSpPr>
          <p:grpSpPr>
            <a:xfrm>
              <a:off x="179512" y="2737278"/>
              <a:ext cx="7632848" cy="4120722"/>
              <a:chOff x="179512" y="2737278"/>
              <a:chExt cx="7632848" cy="4120722"/>
            </a:xfrm>
          </p:grpSpPr>
          <p:pic>
            <p:nvPicPr>
              <p:cNvPr id="2054" name="Picture 6" descr="http://orca.rsmas.miami.edu/~chiaying/2011_itop_santafe/CWRF/2daxbt_drop/2d_axbt_drop.jpg"/>
              <p:cNvPicPr>
                <a:picLocks noChangeAspect="1" noChangeArrowheads="1"/>
              </p:cNvPicPr>
              <p:nvPr/>
            </p:nvPicPr>
            <p:blipFill>
              <a:blip r:embed="rId5" cstate="print"/>
              <a:srcRect/>
              <a:stretch>
                <a:fillRect/>
              </a:stretch>
            </p:blipFill>
            <p:spPr bwMode="auto">
              <a:xfrm>
                <a:off x="179512" y="2737278"/>
                <a:ext cx="6184629" cy="4120722"/>
              </a:xfrm>
              <a:prstGeom prst="rect">
                <a:avLst/>
              </a:prstGeom>
              <a:noFill/>
              <a:ln>
                <a:noFill/>
              </a:ln>
            </p:spPr>
          </p:pic>
          <p:cxnSp>
            <p:nvCxnSpPr>
              <p:cNvPr id="20" name="Straight Arrow Connector 19"/>
              <p:cNvCxnSpPr/>
              <p:nvPr/>
            </p:nvCxnSpPr>
            <p:spPr>
              <a:xfrm>
                <a:off x="1079612" y="6705364"/>
                <a:ext cx="4500500" cy="1588"/>
              </a:xfrm>
              <a:prstGeom prst="straightConnector1">
                <a:avLst/>
              </a:prstGeom>
              <a:ln w="38100">
                <a:solidFill>
                  <a:srgbClr val="FF0066"/>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43608" y="3032956"/>
                <a:ext cx="2160240" cy="369332"/>
              </a:xfrm>
              <a:prstGeom prst="rect">
                <a:avLst/>
              </a:prstGeom>
              <a:solidFill>
                <a:schemeClr val="bg1"/>
              </a:solidFill>
              <a:ln w="28575">
                <a:noFill/>
              </a:ln>
            </p:spPr>
            <p:txBody>
              <a:bodyPr wrap="square" rtlCol="0">
                <a:spAutoFit/>
              </a:bodyPr>
              <a:lstStyle/>
              <a:p>
                <a:pPr defTabSz="914305"/>
                <a:r>
                  <a:rPr lang="en-US" altLang="zh-TW" dirty="0">
                    <a:solidFill>
                      <a:prstClr val="black"/>
                    </a:solidFill>
                    <a:cs typeface="MS PGothic" pitchFamily="32" charset="0"/>
                  </a:rPr>
                  <a:t>Air Temperature</a:t>
                </a:r>
                <a:endParaRPr lang="zh-TW" altLang="en-US" dirty="0">
                  <a:solidFill>
                    <a:prstClr val="black"/>
                  </a:solidFill>
                  <a:cs typeface="MS PGothic" pitchFamily="32" charset="0"/>
                </a:endParaRPr>
              </a:p>
            </p:txBody>
          </p:sp>
          <p:sp>
            <p:nvSpPr>
              <p:cNvPr id="30" name="TextBox 29"/>
              <p:cNvSpPr txBox="1"/>
              <p:nvPr/>
            </p:nvSpPr>
            <p:spPr>
              <a:xfrm>
                <a:off x="672903" y="6453336"/>
                <a:ext cx="406709" cy="369332"/>
              </a:xfrm>
              <a:prstGeom prst="rect">
                <a:avLst/>
              </a:prstGeom>
              <a:solidFill>
                <a:schemeClr val="bg1"/>
              </a:solidFill>
              <a:ln w="38100">
                <a:solidFill>
                  <a:schemeClr val="tx1"/>
                </a:solidFill>
              </a:ln>
            </p:spPr>
            <p:txBody>
              <a:bodyPr wrap="square" rtlCol="0">
                <a:spAutoFit/>
              </a:bodyPr>
              <a:lstStyle/>
              <a:p>
                <a:pPr defTabSz="914305"/>
                <a:r>
                  <a:rPr lang="en-US" altLang="zh-TW" dirty="0">
                    <a:solidFill>
                      <a:prstClr val="black"/>
                    </a:solidFill>
                    <a:cs typeface="MS PGothic" pitchFamily="32" charset="0"/>
                  </a:rPr>
                  <a:t>A</a:t>
                </a:r>
                <a:endParaRPr lang="zh-TW" altLang="en-US" dirty="0">
                  <a:solidFill>
                    <a:prstClr val="black"/>
                  </a:solidFill>
                  <a:cs typeface="MS PGothic" pitchFamily="32" charset="0"/>
                </a:endParaRPr>
              </a:p>
            </p:txBody>
          </p:sp>
          <p:sp>
            <p:nvSpPr>
              <p:cNvPr id="31" name="TextBox 30"/>
              <p:cNvSpPr txBox="1"/>
              <p:nvPr/>
            </p:nvSpPr>
            <p:spPr>
              <a:xfrm>
                <a:off x="5580112" y="6453336"/>
                <a:ext cx="406709" cy="369332"/>
              </a:xfrm>
              <a:prstGeom prst="rect">
                <a:avLst/>
              </a:prstGeom>
              <a:solidFill>
                <a:schemeClr val="bg1"/>
              </a:solidFill>
              <a:ln w="38100">
                <a:solidFill>
                  <a:schemeClr val="tx1"/>
                </a:solidFill>
              </a:ln>
            </p:spPr>
            <p:txBody>
              <a:bodyPr wrap="square" rtlCol="0">
                <a:spAutoFit/>
              </a:bodyPr>
              <a:lstStyle/>
              <a:p>
                <a:pPr defTabSz="914305"/>
                <a:r>
                  <a:rPr lang="en-US" altLang="zh-TW" dirty="0">
                    <a:solidFill>
                      <a:prstClr val="black"/>
                    </a:solidFill>
                    <a:cs typeface="MS PGothic" pitchFamily="32" charset="0"/>
                  </a:rPr>
                  <a:t>B</a:t>
                </a:r>
                <a:endParaRPr lang="zh-TW" altLang="en-US" dirty="0">
                  <a:solidFill>
                    <a:prstClr val="black"/>
                  </a:solidFill>
                  <a:cs typeface="MS PGothic" pitchFamily="32" charset="0"/>
                </a:endParaRPr>
              </a:p>
            </p:txBody>
          </p:sp>
          <p:sp>
            <p:nvSpPr>
              <p:cNvPr id="32" name="TextBox 31"/>
              <p:cNvSpPr txBox="1"/>
              <p:nvPr/>
            </p:nvSpPr>
            <p:spPr>
              <a:xfrm>
                <a:off x="5661588" y="4545124"/>
                <a:ext cx="2150772" cy="369332"/>
              </a:xfrm>
              <a:prstGeom prst="rect">
                <a:avLst/>
              </a:prstGeom>
              <a:solidFill>
                <a:schemeClr val="bg1"/>
              </a:solidFill>
              <a:ln w="28575">
                <a:solidFill>
                  <a:schemeClr val="tx1"/>
                </a:solidFill>
              </a:ln>
            </p:spPr>
            <p:txBody>
              <a:bodyPr wrap="square" rtlCol="0">
                <a:spAutoFit/>
              </a:bodyPr>
              <a:lstStyle/>
              <a:p>
                <a:pPr defTabSz="914305"/>
                <a:r>
                  <a:rPr lang="en-US" altLang="zh-TW" dirty="0">
                    <a:solidFill>
                      <a:prstClr val="black"/>
                    </a:solidFill>
                    <a:cs typeface="MS PGothic" pitchFamily="32" charset="0"/>
                  </a:rPr>
                  <a:t>Air-sea interface</a:t>
                </a:r>
                <a:endParaRPr lang="zh-TW" altLang="en-US" dirty="0">
                  <a:solidFill>
                    <a:prstClr val="black"/>
                  </a:solidFill>
                  <a:cs typeface="MS PGothic" pitchFamily="32" charset="0"/>
                </a:endParaRPr>
              </a:p>
            </p:txBody>
          </p:sp>
        </p:grpSp>
        <p:sp>
          <p:nvSpPr>
            <p:cNvPr id="25" name="TextBox 24"/>
            <p:cNvSpPr txBox="1"/>
            <p:nvPr/>
          </p:nvSpPr>
          <p:spPr>
            <a:xfrm>
              <a:off x="1079612" y="5932681"/>
              <a:ext cx="2592288" cy="369332"/>
            </a:xfrm>
            <a:prstGeom prst="rect">
              <a:avLst/>
            </a:prstGeom>
            <a:solidFill>
              <a:schemeClr val="bg1"/>
            </a:solidFill>
            <a:ln w="28575">
              <a:noFill/>
            </a:ln>
          </p:spPr>
          <p:txBody>
            <a:bodyPr wrap="square" rtlCol="0">
              <a:spAutoFit/>
            </a:bodyPr>
            <a:lstStyle/>
            <a:p>
              <a:pPr defTabSz="914305"/>
              <a:r>
                <a:rPr lang="en-US" altLang="zh-TW" dirty="0">
                  <a:solidFill>
                    <a:prstClr val="black"/>
                  </a:solidFill>
                  <a:cs typeface="MS PGothic" pitchFamily="32" charset="0"/>
                </a:rPr>
                <a:t>Ocean Temperature</a:t>
              </a:r>
              <a:endParaRPr lang="zh-TW" altLang="en-US" dirty="0">
                <a:solidFill>
                  <a:prstClr val="black"/>
                </a:solidFill>
                <a:cs typeface="MS PGothic" pitchFamily="32" charset="0"/>
              </a:endParaRPr>
            </a:p>
          </p:txBody>
        </p:sp>
      </p:grpSp>
      <p:grpSp>
        <p:nvGrpSpPr>
          <p:cNvPr id="6" name="Group 40"/>
          <p:cNvGrpSpPr/>
          <p:nvPr/>
        </p:nvGrpSpPr>
        <p:grpSpPr>
          <a:xfrm>
            <a:off x="5924283" y="179348"/>
            <a:ext cx="2860187" cy="2927262"/>
            <a:chOff x="5924282" y="179348"/>
            <a:chExt cx="2860187" cy="2927262"/>
          </a:xfrm>
        </p:grpSpPr>
        <p:grpSp>
          <p:nvGrpSpPr>
            <p:cNvPr id="7" name="Group 21"/>
            <p:cNvGrpSpPr/>
            <p:nvPr/>
          </p:nvGrpSpPr>
          <p:grpSpPr>
            <a:xfrm>
              <a:off x="5924282" y="338293"/>
              <a:ext cx="2860187" cy="2392028"/>
              <a:chOff x="5924282" y="338293"/>
              <a:chExt cx="2860187" cy="2392028"/>
            </a:xfrm>
          </p:grpSpPr>
          <p:sp>
            <p:nvSpPr>
              <p:cNvPr id="16" name="TextBox 15"/>
              <p:cNvSpPr txBox="1"/>
              <p:nvPr/>
            </p:nvSpPr>
            <p:spPr>
              <a:xfrm>
                <a:off x="7668345" y="2205140"/>
                <a:ext cx="1116124" cy="369332"/>
              </a:xfrm>
              <a:prstGeom prst="rect">
                <a:avLst/>
              </a:prstGeom>
              <a:noFill/>
            </p:spPr>
            <p:txBody>
              <a:bodyPr wrap="square" rtlCol="0">
                <a:spAutoFit/>
              </a:bodyPr>
              <a:lstStyle/>
              <a:p>
                <a:pPr defTabSz="914305"/>
                <a:r>
                  <a:rPr lang="en-US" altLang="zh-TW" dirty="0">
                    <a:solidFill>
                      <a:srgbClr val="FF0000"/>
                    </a:solidFill>
                    <a:cs typeface="MS PGothic" pitchFamily="32" charset="0"/>
                  </a:rPr>
                  <a:t>WARM</a:t>
                </a:r>
                <a:endParaRPr lang="zh-TW" altLang="en-US" dirty="0">
                  <a:solidFill>
                    <a:srgbClr val="FF0000"/>
                  </a:solidFill>
                  <a:cs typeface="MS PGothic" pitchFamily="32" charset="0"/>
                </a:endParaRPr>
              </a:p>
            </p:txBody>
          </p:sp>
          <p:sp>
            <p:nvSpPr>
              <p:cNvPr id="17" name="TextBox 16"/>
              <p:cNvSpPr txBox="1"/>
              <p:nvPr/>
            </p:nvSpPr>
            <p:spPr>
              <a:xfrm>
                <a:off x="6552221" y="338293"/>
                <a:ext cx="1116124" cy="369332"/>
              </a:xfrm>
              <a:prstGeom prst="rect">
                <a:avLst/>
              </a:prstGeom>
              <a:noFill/>
            </p:spPr>
            <p:txBody>
              <a:bodyPr wrap="square" rtlCol="0">
                <a:spAutoFit/>
              </a:bodyPr>
              <a:lstStyle/>
              <a:p>
                <a:pPr defTabSz="914305"/>
                <a:r>
                  <a:rPr lang="en-US" altLang="zh-TW" dirty="0">
                    <a:solidFill>
                      <a:srgbClr val="FF0000"/>
                    </a:solidFill>
                    <a:cs typeface="MS PGothic" pitchFamily="32" charset="0"/>
                  </a:rPr>
                  <a:t>WARM</a:t>
                </a:r>
                <a:endParaRPr lang="zh-TW" altLang="en-US" dirty="0">
                  <a:solidFill>
                    <a:srgbClr val="FF0000"/>
                  </a:solidFill>
                  <a:cs typeface="MS PGothic" pitchFamily="32" charset="0"/>
                </a:endParaRPr>
              </a:p>
            </p:txBody>
          </p:sp>
          <p:sp>
            <p:nvSpPr>
              <p:cNvPr id="18" name="TextBox 17"/>
              <p:cNvSpPr txBox="1"/>
              <p:nvPr/>
            </p:nvSpPr>
            <p:spPr>
              <a:xfrm>
                <a:off x="7110283" y="1069915"/>
                <a:ext cx="1116124" cy="369332"/>
              </a:xfrm>
              <a:prstGeom prst="rect">
                <a:avLst/>
              </a:prstGeom>
              <a:noFill/>
            </p:spPr>
            <p:txBody>
              <a:bodyPr wrap="square" rtlCol="0">
                <a:spAutoFit/>
              </a:bodyPr>
              <a:lstStyle/>
              <a:p>
                <a:pPr defTabSz="914305"/>
                <a:r>
                  <a:rPr lang="en-US" altLang="zh-TW" dirty="0">
                    <a:solidFill>
                      <a:srgbClr val="FF0000"/>
                    </a:solidFill>
                    <a:cs typeface="MS PGothic" pitchFamily="32" charset="0"/>
                  </a:rPr>
                  <a:t>COLD</a:t>
                </a:r>
                <a:endParaRPr lang="zh-TW" altLang="en-US" dirty="0">
                  <a:solidFill>
                    <a:srgbClr val="FF0000"/>
                  </a:solidFill>
                  <a:cs typeface="MS PGothic" pitchFamily="32" charset="0"/>
                </a:endParaRPr>
              </a:p>
            </p:txBody>
          </p:sp>
          <p:sp>
            <p:nvSpPr>
              <p:cNvPr id="19" name="Freeform 18"/>
              <p:cNvSpPr/>
              <p:nvPr/>
            </p:nvSpPr>
            <p:spPr>
              <a:xfrm>
                <a:off x="5924282" y="450761"/>
                <a:ext cx="2150772" cy="2279560"/>
              </a:xfrm>
              <a:custGeom>
                <a:avLst/>
                <a:gdLst>
                  <a:gd name="connsiteX0" fmla="*/ 2150772 w 2150772"/>
                  <a:gd name="connsiteY0" fmla="*/ 2279560 h 2279560"/>
                  <a:gd name="connsiteX1" fmla="*/ 2125014 w 2150772"/>
                  <a:gd name="connsiteY1" fmla="*/ 2240924 h 2279560"/>
                  <a:gd name="connsiteX2" fmla="*/ 2086377 w 2150772"/>
                  <a:gd name="connsiteY2" fmla="*/ 2215166 h 2279560"/>
                  <a:gd name="connsiteX3" fmla="*/ 1957588 w 2150772"/>
                  <a:gd name="connsiteY3" fmla="*/ 2176529 h 2279560"/>
                  <a:gd name="connsiteX4" fmla="*/ 1918952 w 2150772"/>
                  <a:gd name="connsiteY4" fmla="*/ 2163650 h 2279560"/>
                  <a:gd name="connsiteX5" fmla="*/ 1867436 w 2150772"/>
                  <a:gd name="connsiteY5" fmla="*/ 2086377 h 2279560"/>
                  <a:gd name="connsiteX6" fmla="*/ 1828800 w 2150772"/>
                  <a:gd name="connsiteY6" fmla="*/ 2009104 h 2279560"/>
                  <a:gd name="connsiteX7" fmla="*/ 1803042 w 2150772"/>
                  <a:gd name="connsiteY7" fmla="*/ 1815921 h 2279560"/>
                  <a:gd name="connsiteX8" fmla="*/ 1790163 w 2150772"/>
                  <a:gd name="connsiteY8" fmla="*/ 1777284 h 2279560"/>
                  <a:gd name="connsiteX9" fmla="*/ 1751526 w 2150772"/>
                  <a:gd name="connsiteY9" fmla="*/ 1751526 h 2279560"/>
                  <a:gd name="connsiteX10" fmla="*/ 1712890 w 2150772"/>
                  <a:gd name="connsiteY10" fmla="*/ 1674253 h 2279560"/>
                  <a:gd name="connsiteX11" fmla="*/ 1674253 w 2150772"/>
                  <a:gd name="connsiteY11" fmla="*/ 1648495 h 2279560"/>
                  <a:gd name="connsiteX12" fmla="*/ 1622738 w 2150772"/>
                  <a:gd name="connsiteY12" fmla="*/ 1584101 h 2279560"/>
                  <a:gd name="connsiteX13" fmla="*/ 1571222 w 2150772"/>
                  <a:gd name="connsiteY13" fmla="*/ 1506828 h 2279560"/>
                  <a:gd name="connsiteX14" fmla="*/ 1493949 w 2150772"/>
                  <a:gd name="connsiteY14" fmla="*/ 1442433 h 2279560"/>
                  <a:gd name="connsiteX15" fmla="*/ 1455312 w 2150772"/>
                  <a:gd name="connsiteY15" fmla="*/ 1416676 h 2279560"/>
                  <a:gd name="connsiteX16" fmla="*/ 1403797 w 2150772"/>
                  <a:gd name="connsiteY16" fmla="*/ 1339402 h 2279560"/>
                  <a:gd name="connsiteX17" fmla="*/ 1390918 w 2150772"/>
                  <a:gd name="connsiteY17" fmla="*/ 1300766 h 2279560"/>
                  <a:gd name="connsiteX18" fmla="*/ 1352281 w 2150772"/>
                  <a:gd name="connsiteY18" fmla="*/ 1262129 h 2279560"/>
                  <a:gd name="connsiteX19" fmla="*/ 1326524 w 2150772"/>
                  <a:gd name="connsiteY19" fmla="*/ 1223493 h 2279560"/>
                  <a:gd name="connsiteX20" fmla="*/ 1249250 w 2150772"/>
                  <a:gd name="connsiteY20" fmla="*/ 1171977 h 2279560"/>
                  <a:gd name="connsiteX21" fmla="*/ 1223493 w 2150772"/>
                  <a:gd name="connsiteY21" fmla="*/ 1133340 h 2279560"/>
                  <a:gd name="connsiteX22" fmla="*/ 1184856 w 2150772"/>
                  <a:gd name="connsiteY22" fmla="*/ 1120462 h 2279560"/>
                  <a:gd name="connsiteX23" fmla="*/ 1146219 w 2150772"/>
                  <a:gd name="connsiteY23" fmla="*/ 1094704 h 2279560"/>
                  <a:gd name="connsiteX24" fmla="*/ 1068946 w 2150772"/>
                  <a:gd name="connsiteY24" fmla="*/ 940157 h 2279560"/>
                  <a:gd name="connsiteX25" fmla="*/ 1056067 w 2150772"/>
                  <a:gd name="connsiteY25" fmla="*/ 901521 h 2279560"/>
                  <a:gd name="connsiteX26" fmla="*/ 1017431 w 2150772"/>
                  <a:gd name="connsiteY26" fmla="*/ 824247 h 2279560"/>
                  <a:gd name="connsiteX27" fmla="*/ 978794 w 2150772"/>
                  <a:gd name="connsiteY27" fmla="*/ 811369 h 2279560"/>
                  <a:gd name="connsiteX28" fmla="*/ 862884 w 2150772"/>
                  <a:gd name="connsiteY28" fmla="*/ 798490 h 2279560"/>
                  <a:gd name="connsiteX29" fmla="*/ 682580 w 2150772"/>
                  <a:gd name="connsiteY29" fmla="*/ 785611 h 2279560"/>
                  <a:gd name="connsiteX30" fmla="*/ 231819 w 2150772"/>
                  <a:gd name="connsiteY30" fmla="*/ 759853 h 2279560"/>
                  <a:gd name="connsiteX31" fmla="*/ 180304 w 2150772"/>
                  <a:gd name="connsiteY31" fmla="*/ 746974 h 2279560"/>
                  <a:gd name="connsiteX32" fmla="*/ 77273 w 2150772"/>
                  <a:gd name="connsiteY32" fmla="*/ 721216 h 2279560"/>
                  <a:gd name="connsiteX33" fmla="*/ 38636 w 2150772"/>
                  <a:gd name="connsiteY33" fmla="*/ 695459 h 2279560"/>
                  <a:gd name="connsiteX34" fmla="*/ 12879 w 2150772"/>
                  <a:gd name="connsiteY34" fmla="*/ 618185 h 2279560"/>
                  <a:gd name="connsiteX35" fmla="*/ 0 w 2150772"/>
                  <a:gd name="connsiteY35" fmla="*/ 579549 h 2279560"/>
                  <a:gd name="connsiteX36" fmla="*/ 12879 w 2150772"/>
                  <a:gd name="connsiteY36" fmla="*/ 399245 h 2279560"/>
                  <a:gd name="connsiteX37" fmla="*/ 38636 w 2150772"/>
                  <a:gd name="connsiteY37" fmla="*/ 321971 h 2279560"/>
                  <a:gd name="connsiteX38" fmla="*/ 77273 w 2150772"/>
                  <a:gd name="connsiteY38" fmla="*/ 296214 h 2279560"/>
                  <a:gd name="connsiteX39" fmla="*/ 103031 w 2150772"/>
                  <a:gd name="connsiteY39" fmla="*/ 257577 h 2279560"/>
                  <a:gd name="connsiteX40" fmla="*/ 167425 w 2150772"/>
                  <a:gd name="connsiteY40" fmla="*/ 180304 h 2279560"/>
                  <a:gd name="connsiteX41" fmla="*/ 180304 w 2150772"/>
                  <a:gd name="connsiteY41" fmla="*/ 141667 h 2279560"/>
                  <a:gd name="connsiteX42" fmla="*/ 218941 w 2150772"/>
                  <a:gd name="connsiteY42" fmla="*/ 115909 h 2279560"/>
                  <a:gd name="connsiteX43" fmla="*/ 244698 w 2150772"/>
                  <a:gd name="connsiteY43" fmla="*/ 38636 h 2279560"/>
                  <a:gd name="connsiteX44" fmla="*/ 257577 w 2150772"/>
                  <a:gd name="connsiteY44" fmla="*/ 0 h 227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50772" h="2279560">
                    <a:moveTo>
                      <a:pt x="2150772" y="2279560"/>
                    </a:moveTo>
                    <a:cubicBezTo>
                      <a:pt x="2142186" y="2266681"/>
                      <a:pt x="2135959" y="2251869"/>
                      <a:pt x="2125014" y="2240924"/>
                    </a:cubicBezTo>
                    <a:cubicBezTo>
                      <a:pt x="2114069" y="2229979"/>
                      <a:pt x="2100522" y="2221453"/>
                      <a:pt x="2086377" y="2215166"/>
                    </a:cubicBezTo>
                    <a:cubicBezTo>
                      <a:pt x="2031284" y="2190680"/>
                      <a:pt x="2010037" y="2191515"/>
                      <a:pt x="1957588" y="2176529"/>
                    </a:cubicBezTo>
                    <a:cubicBezTo>
                      <a:pt x="1944535" y="2172800"/>
                      <a:pt x="1931831" y="2167943"/>
                      <a:pt x="1918952" y="2163650"/>
                    </a:cubicBezTo>
                    <a:cubicBezTo>
                      <a:pt x="1901780" y="2137892"/>
                      <a:pt x="1877225" y="2115745"/>
                      <a:pt x="1867436" y="2086377"/>
                    </a:cubicBezTo>
                    <a:cubicBezTo>
                      <a:pt x="1849662" y="2033056"/>
                      <a:pt x="1862087" y="2059036"/>
                      <a:pt x="1828800" y="2009104"/>
                    </a:cubicBezTo>
                    <a:cubicBezTo>
                      <a:pt x="1818672" y="1897700"/>
                      <a:pt x="1825796" y="1895561"/>
                      <a:pt x="1803042" y="1815921"/>
                    </a:cubicBezTo>
                    <a:cubicBezTo>
                      <a:pt x="1799312" y="1802868"/>
                      <a:pt x="1798644" y="1787885"/>
                      <a:pt x="1790163" y="1777284"/>
                    </a:cubicBezTo>
                    <a:cubicBezTo>
                      <a:pt x="1780494" y="1765197"/>
                      <a:pt x="1764405" y="1760112"/>
                      <a:pt x="1751526" y="1751526"/>
                    </a:cubicBezTo>
                    <a:cubicBezTo>
                      <a:pt x="1741052" y="1720101"/>
                      <a:pt x="1737857" y="1699220"/>
                      <a:pt x="1712890" y="1674253"/>
                    </a:cubicBezTo>
                    <a:cubicBezTo>
                      <a:pt x="1701945" y="1663308"/>
                      <a:pt x="1687132" y="1657081"/>
                      <a:pt x="1674253" y="1648495"/>
                    </a:cubicBezTo>
                    <a:cubicBezTo>
                      <a:pt x="1645250" y="1561489"/>
                      <a:pt x="1685472" y="1655797"/>
                      <a:pt x="1622738" y="1584101"/>
                    </a:cubicBezTo>
                    <a:cubicBezTo>
                      <a:pt x="1602353" y="1560803"/>
                      <a:pt x="1596980" y="1524000"/>
                      <a:pt x="1571222" y="1506828"/>
                    </a:cubicBezTo>
                    <a:cubicBezTo>
                      <a:pt x="1475285" y="1442868"/>
                      <a:pt x="1593126" y="1525079"/>
                      <a:pt x="1493949" y="1442433"/>
                    </a:cubicBezTo>
                    <a:cubicBezTo>
                      <a:pt x="1482058" y="1432524"/>
                      <a:pt x="1468191" y="1425262"/>
                      <a:pt x="1455312" y="1416676"/>
                    </a:cubicBezTo>
                    <a:cubicBezTo>
                      <a:pt x="1438140" y="1390918"/>
                      <a:pt x="1413587" y="1368770"/>
                      <a:pt x="1403797" y="1339402"/>
                    </a:cubicBezTo>
                    <a:cubicBezTo>
                      <a:pt x="1399504" y="1326523"/>
                      <a:pt x="1398448" y="1312061"/>
                      <a:pt x="1390918" y="1300766"/>
                    </a:cubicBezTo>
                    <a:cubicBezTo>
                      <a:pt x="1380815" y="1285611"/>
                      <a:pt x="1363941" y="1276121"/>
                      <a:pt x="1352281" y="1262129"/>
                    </a:cubicBezTo>
                    <a:cubicBezTo>
                      <a:pt x="1342372" y="1250238"/>
                      <a:pt x="1338173" y="1233685"/>
                      <a:pt x="1326524" y="1223493"/>
                    </a:cubicBezTo>
                    <a:cubicBezTo>
                      <a:pt x="1303226" y="1203108"/>
                      <a:pt x="1249250" y="1171977"/>
                      <a:pt x="1249250" y="1171977"/>
                    </a:cubicBezTo>
                    <a:cubicBezTo>
                      <a:pt x="1240664" y="1159098"/>
                      <a:pt x="1235580" y="1143009"/>
                      <a:pt x="1223493" y="1133340"/>
                    </a:cubicBezTo>
                    <a:cubicBezTo>
                      <a:pt x="1212892" y="1124859"/>
                      <a:pt x="1196998" y="1126533"/>
                      <a:pt x="1184856" y="1120462"/>
                    </a:cubicBezTo>
                    <a:cubicBezTo>
                      <a:pt x="1171011" y="1113540"/>
                      <a:pt x="1159098" y="1103290"/>
                      <a:pt x="1146219" y="1094704"/>
                    </a:cubicBezTo>
                    <a:cubicBezTo>
                      <a:pt x="1079643" y="994839"/>
                      <a:pt x="1104494" y="1046800"/>
                      <a:pt x="1068946" y="940157"/>
                    </a:cubicBezTo>
                    <a:lnTo>
                      <a:pt x="1056067" y="901521"/>
                    </a:lnTo>
                    <a:cubicBezTo>
                      <a:pt x="1047583" y="876070"/>
                      <a:pt x="1040126" y="842403"/>
                      <a:pt x="1017431" y="824247"/>
                    </a:cubicBezTo>
                    <a:cubicBezTo>
                      <a:pt x="1006830" y="815766"/>
                      <a:pt x="992185" y="813601"/>
                      <a:pt x="978794" y="811369"/>
                    </a:cubicBezTo>
                    <a:cubicBezTo>
                      <a:pt x="940448" y="804978"/>
                      <a:pt x="901612" y="801858"/>
                      <a:pt x="862884" y="798490"/>
                    </a:cubicBezTo>
                    <a:cubicBezTo>
                      <a:pt x="802856" y="793270"/>
                      <a:pt x="742681" y="789904"/>
                      <a:pt x="682580" y="785611"/>
                    </a:cubicBezTo>
                    <a:cubicBezTo>
                      <a:pt x="479307" y="744956"/>
                      <a:pt x="713774" y="788204"/>
                      <a:pt x="231819" y="759853"/>
                    </a:cubicBezTo>
                    <a:cubicBezTo>
                      <a:pt x="214149" y="758814"/>
                      <a:pt x="197583" y="750814"/>
                      <a:pt x="180304" y="746974"/>
                    </a:cubicBezTo>
                    <a:cubicBezTo>
                      <a:pt x="153850" y="741095"/>
                      <a:pt x="104891" y="735024"/>
                      <a:pt x="77273" y="721216"/>
                    </a:cubicBezTo>
                    <a:cubicBezTo>
                      <a:pt x="63429" y="714294"/>
                      <a:pt x="51515" y="704045"/>
                      <a:pt x="38636" y="695459"/>
                    </a:cubicBezTo>
                    <a:lnTo>
                      <a:pt x="12879" y="618185"/>
                    </a:lnTo>
                    <a:lnTo>
                      <a:pt x="0" y="579549"/>
                    </a:lnTo>
                    <a:cubicBezTo>
                      <a:pt x="4293" y="519448"/>
                      <a:pt x="3941" y="458833"/>
                      <a:pt x="12879" y="399245"/>
                    </a:cubicBezTo>
                    <a:cubicBezTo>
                      <a:pt x="16907" y="372394"/>
                      <a:pt x="16045" y="337031"/>
                      <a:pt x="38636" y="321971"/>
                    </a:cubicBezTo>
                    <a:lnTo>
                      <a:pt x="77273" y="296214"/>
                    </a:lnTo>
                    <a:cubicBezTo>
                      <a:pt x="85859" y="283335"/>
                      <a:pt x="93122" y="269468"/>
                      <a:pt x="103031" y="257577"/>
                    </a:cubicBezTo>
                    <a:cubicBezTo>
                      <a:pt x="185671" y="158408"/>
                      <a:pt x="103469" y="276235"/>
                      <a:pt x="167425" y="180304"/>
                    </a:cubicBezTo>
                    <a:cubicBezTo>
                      <a:pt x="171718" y="167425"/>
                      <a:pt x="171823" y="152268"/>
                      <a:pt x="180304" y="141667"/>
                    </a:cubicBezTo>
                    <a:cubicBezTo>
                      <a:pt x="189973" y="129580"/>
                      <a:pt x="210737" y="129035"/>
                      <a:pt x="218941" y="115909"/>
                    </a:cubicBezTo>
                    <a:cubicBezTo>
                      <a:pt x="233331" y="92885"/>
                      <a:pt x="236112" y="64394"/>
                      <a:pt x="244698" y="38636"/>
                    </a:cubicBezTo>
                    <a:lnTo>
                      <a:pt x="257577" y="0"/>
                    </a:lnTo>
                  </a:path>
                </a:pathLst>
              </a:custGeom>
              <a:ln w="28575">
                <a:solidFill>
                  <a:srgbClr val="FF0066">
                    <a:alpha val="96863"/>
                  </a:srgbClr>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914305"/>
                <a:endParaRPr lang="zh-TW" altLang="en-US" dirty="0">
                  <a:solidFill>
                    <a:prstClr val="black"/>
                  </a:solidFill>
                </a:endParaRPr>
              </a:p>
            </p:txBody>
          </p:sp>
        </p:grpSp>
        <p:sp>
          <p:nvSpPr>
            <p:cNvPr id="28" name="TextBox 27"/>
            <p:cNvSpPr txBox="1"/>
            <p:nvPr/>
          </p:nvSpPr>
          <p:spPr>
            <a:xfrm>
              <a:off x="8023052" y="2737278"/>
              <a:ext cx="406709" cy="369332"/>
            </a:xfrm>
            <a:prstGeom prst="rect">
              <a:avLst/>
            </a:prstGeom>
            <a:solidFill>
              <a:schemeClr val="bg1"/>
            </a:solidFill>
            <a:ln w="38100">
              <a:solidFill>
                <a:schemeClr val="tx1"/>
              </a:solidFill>
            </a:ln>
          </p:spPr>
          <p:txBody>
            <a:bodyPr wrap="square" rtlCol="0">
              <a:spAutoFit/>
            </a:bodyPr>
            <a:lstStyle/>
            <a:p>
              <a:pPr defTabSz="914305"/>
              <a:r>
                <a:rPr lang="en-US" altLang="zh-TW" dirty="0">
                  <a:solidFill>
                    <a:prstClr val="black"/>
                  </a:solidFill>
                  <a:cs typeface="MS PGothic" pitchFamily="32" charset="0"/>
                </a:rPr>
                <a:t>A</a:t>
              </a:r>
              <a:endParaRPr lang="zh-TW" altLang="en-US" dirty="0">
                <a:solidFill>
                  <a:prstClr val="black"/>
                </a:solidFill>
                <a:cs typeface="MS PGothic" pitchFamily="32" charset="0"/>
              </a:endParaRPr>
            </a:p>
          </p:txBody>
        </p:sp>
        <p:sp>
          <p:nvSpPr>
            <p:cNvPr id="29" name="TextBox 28"/>
            <p:cNvSpPr txBox="1"/>
            <p:nvPr/>
          </p:nvSpPr>
          <p:spPr>
            <a:xfrm>
              <a:off x="6192180" y="179348"/>
              <a:ext cx="406709" cy="369332"/>
            </a:xfrm>
            <a:prstGeom prst="rect">
              <a:avLst/>
            </a:prstGeom>
            <a:solidFill>
              <a:schemeClr val="bg1"/>
            </a:solidFill>
            <a:ln w="38100">
              <a:solidFill>
                <a:schemeClr val="tx1"/>
              </a:solidFill>
            </a:ln>
          </p:spPr>
          <p:txBody>
            <a:bodyPr wrap="square" rtlCol="0">
              <a:spAutoFit/>
            </a:bodyPr>
            <a:lstStyle/>
            <a:p>
              <a:pPr defTabSz="914305"/>
              <a:r>
                <a:rPr lang="en-US" altLang="zh-TW" dirty="0">
                  <a:solidFill>
                    <a:prstClr val="black"/>
                  </a:solidFill>
                  <a:cs typeface="MS PGothic" pitchFamily="32" charset="0"/>
                </a:rPr>
                <a:t>B</a:t>
              </a:r>
              <a:endParaRPr lang="zh-TW" altLang="en-US" dirty="0">
                <a:solidFill>
                  <a:prstClr val="black"/>
                </a:solidFill>
                <a:cs typeface="MS PGothic" pitchFamily="32" charset="0"/>
              </a:endParaRPr>
            </a:p>
          </p:txBody>
        </p:sp>
      </p:grpSp>
      <p:sp>
        <p:nvSpPr>
          <p:cNvPr id="35" name="Oval 34"/>
          <p:cNvSpPr/>
          <p:nvPr/>
        </p:nvSpPr>
        <p:spPr>
          <a:xfrm>
            <a:off x="1799692" y="4257092"/>
            <a:ext cx="1404156" cy="1029258"/>
          </a:xfrm>
          <a:prstGeom prst="ellipse">
            <a:avLst/>
          </a:prstGeom>
          <a:noFill/>
          <a:ln w="571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305"/>
            <a:endParaRPr lang="zh-TW" altLang="en-US" dirty="0">
              <a:solidFill>
                <a:prstClr val="white"/>
              </a:solidFill>
            </a:endParaRPr>
          </a:p>
        </p:txBody>
      </p:sp>
      <p:sp>
        <p:nvSpPr>
          <p:cNvPr id="36" name="Down Arrow 35"/>
          <p:cNvSpPr/>
          <p:nvPr/>
        </p:nvSpPr>
        <p:spPr>
          <a:xfrm>
            <a:off x="2267744" y="5286350"/>
            <a:ext cx="360040" cy="469793"/>
          </a:xfrm>
          <a:prstGeom prst="downArrow">
            <a:avLst/>
          </a:prstGeom>
          <a:ln>
            <a:solidFill>
              <a:srgbClr val="0033CC"/>
            </a:solidFill>
          </a:ln>
        </p:spPr>
        <p:style>
          <a:lnRef idx="2">
            <a:schemeClr val="accent1"/>
          </a:lnRef>
          <a:fillRef idx="1">
            <a:schemeClr val="lt1"/>
          </a:fillRef>
          <a:effectRef idx="0">
            <a:schemeClr val="accent1"/>
          </a:effectRef>
          <a:fontRef idx="minor">
            <a:schemeClr val="dk1"/>
          </a:fontRef>
        </p:style>
        <p:txBody>
          <a:bodyPr lIns="91430" tIns="45715" rIns="91430" bIns="45715" rtlCol="0" anchor="ctr"/>
          <a:lstStyle/>
          <a:p>
            <a:pPr algn="ctr" defTabSz="914305"/>
            <a:endParaRPr lang="zh-TW" altLang="en-US" dirty="0">
              <a:solidFill>
                <a:prstClr val="black"/>
              </a:solidFill>
            </a:endParaRPr>
          </a:p>
        </p:txBody>
      </p:sp>
      <p:sp>
        <p:nvSpPr>
          <p:cNvPr id="37" name="Oval 36"/>
          <p:cNvSpPr/>
          <p:nvPr/>
        </p:nvSpPr>
        <p:spPr>
          <a:xfrm>
            <a:off x="3347865" y="4257092"/>
            <a:ext cx="2060746" cy="1029258"/>
          </a:xfrm>
          <a:prstGeom prst="ellipse">
            <a:avLst/>
          </a:prstGeom>
          <a:noFill/>
          <a:ln>
            <a:solidFill>
              <a:srgbClr val="FF0000"/>
            </a:solidFill>
          </a:ln>
        </p:spPr>
        <p:style>
          <a:lnRef idx="2">
            <a:schemeClr val="accent4"/>
          </a:lnRef>
          <a:fillRef idx="1">
            <a:schemeClr val="lt1"/>
          </a:fillRef>
          <a:effectRef idx="0">
            <a:schemeClr val="accent4"/>
          </a:effectRef>
          <a:fontRef idx="minor">
            <a:schemeClr val="dk1"/>
          </a:fontRef>
        </p:style>
        <p:txBody>
          <a:bodyPr lIns="91430" tIns="45715" rIns="91430" bIns="45715" rtlCol="0" anchor="ctr"/>
          <a:lstStyle/>
          <a:p>
            <a:pPr algn="ctr" defTabSz="914305"/>
            <a:endParaRPr lang="zh-TW" altLang="en-US" dirty="0">
              <a:solidFill>
                <a:prstClr val="black"/>
              </a:solidFill>
            </a:endParaRPr>
          </a:p>
        </p:txBody>
      </p:sp>
      <p:sp>
        <p:nvSpPr>
          <p:cNvPr id="39" name="Down Arrow 38"/>
          <p:cNvSpPr/>
          <p:nvPr/>
        </p:nvSpPr>
        <p:spPr>
          <a:xfrm rot="10800000">
            <a:off x="4139954" y="3751294"/>
            <a:ext cx="360040" cy="469793"/>
          </a:xfrm>
          <a:prstGeom prst="down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lIns="91430" tIns="45715" rIns="91430" bIns="45715" rtlCol="0" anchor="ctr"/>
          <a:lstStyle/>
          <a:p>
            <a:pPr algn="ctr" defTabSz="914305"/>
            <a:endParaRPr lang="zh-TW" altLang="en-US" dirty="0">
              <a:solidFill>
                <a:prstClr val="black"/>
              </a:solidFill>
            </a:endParaRPr>
          </a:p>
        </p:txBody>
      </p:sp>
      <p:sp>
        <p:nvSpPr>
          <p:cNvPr id="40" name="TextBox 39"/>
          <p:cNvSpPr txBox="1"/>
          <p:nvPr/>
        </p:nvSpPr>
        <p:spPr>
          <a:xfrm>
            <a:off x="6426208" y="3501008"/>
            <a:ext cx="2717793" cy="923330"/>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lIns="91430" tIns="45715" rIns="91430" bIns="45715" rtlCol="0">
            <a:spAutoFit/>
          </a:bodyPr>
          <a:lstStyle/>
          <a:p>
            <a:pPr defTabSz="914305"/>
            <a:r>
              <a:rPr lang="en-US" altLang="zh-TW" dirty="0">
                <a:solidFill>
                  <a:sysClr val="windowText" lastClr="000000"/>
                </a:solidFill>
              </a:rPr>
              <a:t>Cold air flows over warm ocean, upward sensible heat flux</a:t>
            </a:r>
            <a:endParaRPr lang="zh-TW" altLang="en-US" dirty="0">
              <a:solidFill>
                <a:sysClr val="windowText" lastClr="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up)">
                                      <p:cBhvr>
                                        <p:cTn id="21" dur="500"/>
                                        <p:tgtEl>
                                          <p:spTgt spid="36"/>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down)">
                                      <p:cBhvr>
                                        <p:cTn id="33" dur="500"/>
                                        <p:tgtEl>
                                          <p:spTgt spid="4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down)">
                                      <p:cBhvr>
                                        <p:cTn id="3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5" grpId="0" animBg="1"/>
      <p:bldP spid="36" grpId="0" animBg="1"/>
      <p:bldP spid="37" grpId="0" animBg="1"/>
      <p:bldP spid="39" grpId="0" animBg="1"/>
      <p:bldP spid="4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0"/>
            <a:ext cx="9144000" cy="457200"/>
          </a:xfrm>
          <a:prstGeom prst="roundRect">
            <a:avLst/>
          </a:prstGeom>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dirty="0">
                <a:solidFill>
                  <a:prstClr val="white"/>
                </a:solidFill>
              </a:rPr>
              <a:t>Stable Boundary Layer: surface is cooler than the air (Stull 1988)</a:t>
            </a:r>
          </a:p>
        </p:txBody>
      </p:sp>
      <p:graphicFrame>
        <p:nvGraphicFramePr>
          <p:cNvPr id="58370" name="Object 2"/>
          <p:cNvGraphicFramePr>
            <a:graphicFrameLocks noChangeAspect="1"/>
          </p:cNvGraphicFramePr>
          <p:nvPr/>
        </p:nvGraphicFramePr>
        <p:xfrm>
          <a:off x="919163" y="1219200"/>
          <a:ext cx="665162" cy="876300"/>
        </p:xfrm>
        <a:graphic>
          <a:graphicData uri="http://schemas.openxmlformats.org/presentationml/2006/ole">
            <mc:AlternateContent xmlns:mc="http://schemas.openxmlformats.org/markup-compatibility/2006">
              <mc:Choice xmlns:v="urn:schemas-microsoft-com:vml" Requires="v">
                <p:oleObj spid="_x0000_s77827" name="Equation" r:id="rId4" imgW="279400" imgH="368300" progId="Equation.3">
                  <p:embed/>
                </p:oleObj>
              </mc:Choice>
              <mc:Fallback>
                <p:oleObj name="Equation" r:id="rId4" imgW="279400" imgH="3683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163" y="1219200"/>
                        <a:ext cx="665162" cy="876300"/>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4" name="TextBox 93"/>
          <p:cNvSpPr txBox="1"/>
          <p:nvPr/>
        </p:nvSpPr>
        <p:spPr>
          <a:xfrm>
            <a:off x="1765300" y="1295401"/>
            <a:ext cx="1663700" cy="830987"/>
          </a:xfrm>
          <a:prstGeom prst="rect">
            <a:avLst/>
          </a:prstGeom>
          <a:noFill/>
        </p:spPr>
        <p:txBody>
          <a:bodyPr lIns="91430" tIns="45715" rIns="91430" bIns="45715">
            <a:spAutoFit/>
          </a:bodyPr>
          <a:lstStyle/>
          <a:p>
            <a:pPr>
              <a:defRPr/>
            </a:pPr>
            <a:r>
              <a:rPr lang="en-US" sz="1600" dirty="0">
                <a:solidFill>
                  <a:prstClr val="white"/>
                </a:solidFill>
                <a:ea typeface="MS PGothic" pitchFamily="32" charset="0"/>
                <a:cs typeface="MS PGothic" pitchFamily="32" charset="0"/>
              </a:rPr>
              <a:t>&gt; 0 - stable</a:t>
            </a:r>
          </a:p>
          <a:p>
            <a:pPr>
              <a:defRPr/>
            </a:pPr>
            <a:r>
              <a:rPr lang="en-US" sz="1600" dirty="0">
                <a:solidFill>
                  <a:prstClr val="white"/>
                </a:solidFill>
                <a:ea typeface="MS PGothic" pitchFamily="32" charset="0"/>
                <a:cs typeface="MS PGothic" pitchFamily="32" charset="0"/>
              </a:rPr>
              <a:t>= 0 – neutral</a:t>
            </a:r>
          </a:p>
          <a:p>
            <a:pPr>
              <a:defRPr/>
            </a:pPr>
            <a:r>
              <a:rPr lang="en-US" sz="1600" dirty="0">
                <a:solidFill>
                  <a:prstClr val="white"/>
                </a:solidFill>
                <a:ea typeface="MS PGothic" pitchFamily="32" charset="0"/>
                <a:cs typeface="MS PGothic" pitchFamily="32" charset="0"/>
              </a:rPr>
              <a:t>&lt; 0 - unstable</a:t>
            </a:r>
            <a:r>
              <a:rPr lang="en-US" sz="1400" dirty="0">
                <a:solidFill>
                  <a:prstClr val="white"/>
                </a:solidFill>
                <a:ea typeface="MS PGothic" pitchFamily="32" charset="0"/>
                <a:cs typeface="MS PGothic" pitchFamily="32" charset="0"/>
              </a:rPr>
              <a:t> </a:t>
            </a:r>
          </a:p>
        </p:txBody>
      </p:sp>
      <p:grpSp>
        <p:nvGrpSpPr>
          <p:cNvPr id="2" name="Group 103"/>
          <p:cNvGrpSpPr>
            <a:grpSpLocks/>
          </p:cNvGrpSpPr>
          <p:nvPr/>
        </p:nvGrpSpPr>
        <p:grpSpPr bwMode="auto">
          <a:xfrm>
            <a:off x="4448176" y="690564"/>
            <a:ext cx="4151313" cy="2128837"/>
            <a:chOff x="272345" y="1009155"/>
            <a:chExt cx="4151488" cy="2128756"/>
          </a:xfrm>
        </p:grpSpPr>
        <p:cxnSp>
          <p:nvCxnSpPr>
            <p:cNvPr id="84" name="Straight Arrow Connector 83"/>
            <p:cNvCxnSpPr/>
            <p:nvPr/>
          </p:nvCxnSpPr>
          <p:spPr>
            <a:xfrm rot="16200000" flipV="1">
              <a:off x="-95112" y="1808431"/>
              <a:ext cx="1598551"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3923749" y="2768038"/>
              <a:ext cx="500084" cy="369873"/>
            </a:xfrm>
            <a:prstGeom prst="rect">
              <a:avLst/>
            </a:prstGeom>
            <a:noFill/>
          </p:spPr>
          <p:txBody>
            <a:bodyPr>
              <a:spAutoFit/>
            </a:bodyPr>
            <a:lstStyle/>
            <a:p>
              <a:pPr>
                <a:defRPr/>
              </a:pPr>
              <a:r>
                <a:rPr lang="en-US" dirty="0" err="1">
                  <a:solidFill>
                    <a:prstClr val="white"/>
                  </a:solidFill>
                  <a:latin typeface="Symbol"/>
                  <a:ea typeface="MS PGothic" pitchFamily="32" charset="0"/>
                  <a:cs typeface="MS PGothic" pitchFamily="32" charset="0"/>
                </a:rPr>
                <a:t>q</a:t>
              </a:r>
              <a:r>
                <a:rPr lang="en-US" baseline="-25000" dirty="0" err="1">
                  <a:solidFill>
                    <a:prstClr val="white"/>
                  </a:solidFill>
                  <a:ea typeface="MS PGothic" pitchFamily="32" charset="0"/>
                  <a:cs typeface="MS PGothic" pitchFamily="32" charset="0"/>
                </a:rPr>
                <a:t>v</a:t>
              </a:r>
              <a:endParaRPr lang="en-US" baseline="-25000" dirty="0">
                <a:solidFill>
                  <a:prstClr val="white"/>
                </a:solidFill>
                <a:ea typeface="MS PGothic" pitchFamily="32" charset="0"/>
                <a:cs typeface="MS PGothic" pitchFamily="32" charset="0"/>
              </a:endParaRPr>
            </a:p>
          </p:txBody>
        </p:sp>
        <p:sp>
          <p:nvSpPr>
            <p:cNvPr id="86" name="TextBox 85"/>
            <p:cNvSpPr txBox="1"/>
            <p:nvPr/>
          </p:nvSpPr>
          <p:spPr>
            <a:xfrm>
              <a:off x="272345" y="1485387"/>
              <a:ext cx="287350" cy="647675"/>
            </a:xfrm>
            <a:prstGeom prst="rect">
              <a:avLst/>
            </a:prstGeom>
            <a:noFill/>
          </p:spPr>
          <p:txBody>
            <a:bodyPr>
              <a:spAutoFit/>
            </a:bodyPr>
            <a:lstStyle/>
            <a:p>
              <a:pPr>
                <a:defRPr/>
              </a:pPr>
              <a:r>
                <a:rPr lang="en-US" dirty="0" err="1">
                  <a:solidFill>
                    <a:prstClr val="white"/>
                  </a:solidFill>
                  <a:ea typeface="MS PGothic" pitchFamily="32" charset="0"/>
                  <a:cs typeface="MS PGothic" pitchFamily="32" charset="0"/>
                </a:rPr>
                <a:t>z</a:t>
              </a:r>
              <a:endParaRPr lang="en-US" dirty="0">
                <a:solidFill>
                  <a:prstClr val="white"/>
                </a:solidFill>
                <a:ea typeface="MS PGothic" pitchFamily="32" charset="0"/>
                <a:cs typeface="MS PGothic" pitchFamily="32" charset="0"/>
              </a:endParaRPr>
            </a:p>
          </p:txBody>
        </p:sp>
        <p:sp>
          <p:nvSpPr>
            <p:cNvPr id="88" name="TextBox 87"/>
            <p:cNvSpPr txBox="1"/>
            <p:nvPr/>
          </p:nvSpPr>
          <p:spPr>
            <a:xfrm>
              <a:off x="928011" y="1947331"/>
              <a:ext cx="1193850" cy="369874"/>
            </a:xfrm>
            <a:prstGeom prst="rect">
              <a:avLst/>
            </a:prstGeom>
            <a:noFill/>
          </p:spPr>
          <p:txBody>
            <a:bodyPr>
              <a:spAutoFit/>
            </a:bodyPr>
            <a:lstStyle/>
            <a:p>
              <a:pPr>
                <a:defRPr/>
              </a:pPr>
              <a:r>
                <a:rPr lang="en-US" dirty="0">
                  <a:solidFill>
                    <a:srgbClr val="92D050"/>
                  </a:solidFill>
                  <a:ea typeface="MS PGothic" pitchFamily="32" charset="0"/>
                  <a:cs typeface="MS PGothic" pitchFamily="32" charset="0"/>
                </a:rPr>
                <a:t>Stable</a:t>
              </a:r>
            </a:p>
          </p:txBody>
        </p:sp>
        <p:sp>
          <p:nvSpPr>
            <p:cNvPr id="89" name="TextBox 88"/>
            <p:cNvSpPr txBox="1"/>
            <p:nvPr/>
          </p:nvSpPr>
          <p:spPr>
            <a:xfrm>
              <a:off x="2426674" y="1996542"/>
              <a:ext cx="1727273" cy="369873"/>
            </a:xfrm>
            <a:prstGeom prst="rect">
              <a:avLst/>
            </a:prstGeom>
            <a:noFill/>
          </p:spPr>
          <p:txBody>
            <a:bodyPr>
              <a:spAutoFit/>
            </a:bodyPr>
            <a:lstStyle/>
            <a:p>
              <a:pPr>
                <a:defRPr/>
              </a:pPr>
              <a:r>
                <a:rPr lang="en-US" dirty="0">
                  <a:solidFill>
                    <a:srgbClr val="FF9811"/>
                  </a:solidFill>
                  <a:ea typeface="MS PGothic" pitchFamily="32" charset="0"/>
                  <a:cs typeface="MS PGothic" pitchFamily="32" charset="0"/>
                </a:rPr>
                <a:t>Unstable</a:t>
              </a:r>
            </a:p>
          </p:txBody>
        </p:sp>
        <p:cxnSp>
          <p:nvCxnSpPr>
            <p:cNvPr id="92" name="Straight Arrow Connector 91"/>
            <p:cNvCxnSpPr/>
            <p:nvPr/>
          </p:nvCxnSpPr>
          <p:spPr>
            <a:xfrm>
              <a:off x="704163" y="2607706"/>
              <a:ext cx="3719670" cy="158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1" name="Freeform 100"/>
            <p:cNvSpPr/>
            <p:nvPr/>
          </p:nvSpPr>
          <p:spPr>
            <a:xfrm>
              <a:off x="1650353" y="1996542"/>
              <a:ext cx="536598" cy="592114"/>
            </a:xfrm>
            <a:custGeom>
              <a:avLst/>
              <a:gdLst>
                <a:gd name="connsiteX0" fmla="*/ 0 w 762000"/>
                <a:gd name="connsiteY0" fmla="*/ 592667 h 592667"/>
                <a:gd name="connsiteX1" fmla="*/ 254000 w 762000"/>
                <a:gd name="connsiteY1" fmla="*/ 585611 h 592667"/>
                <a:gd name="connsiteX2" fmla="*/ 296334 w 762000"/>
                <a:gd name="connsiteY2" fmla="*/ 571500 h 592667"/>
                <a:gd name="connsiteX3" fmla="*/ 352778 w 762000"/>
                <a:gd name="connsiteY3" fmla="*/ 557389 h 592667"/>
                <a:gd name="connsiteX4" fmla="*/ 395111 w 762000"/>
                <a:gd name="connsiteY4" fmla="*/ 529167 h 592667"/>
                <a:gd name="connsiteX5" fmla="*/ 416278 w 762000"/>
                <a:gd name="connsiteY5" fmla="*/ 508000 h 592667"/>
                <a:gd name="connsiteX6" fmla="*/ 458611 w 762000"/>
                <a:gd name="connsiteY6" fmla="*/ 479778 h 592667"/>
                <a:gd name="connsiteX7" fmla="*/ 479778 w 762000"/>
                <a:gd name="connsiteY7" fmla="*/ 465667 h 592667"/>
                <a:gd name="connsiteX8" fmla="*/ 522111 w 762000"/>
                <a:gd name="connsiteY8" fmla="*/ 423334 h 592667"/>
                <a:gd name="connsiteX9" fmla="*/ 543278 w 762000"/>
                <a:gd name="connsiteY9" fmla="*/ 402167 h 592667"/>
                <a:gd name="connsiteX10" fmla="*/ 550334 w 762000"/>
                <a:gd name="connsiteY10" fmla="*/ 381000 h 592667"/>
                <a:gd name="connsiteX11" fmla="*/ 599722 w 762000"/>
                <a:gd name="connsiteY11" fmla="*/ 310445 h 592667"/>
                <a:gd name="connsiteX12" fmla="*/ 613834 w 762000"/>
                <a:gd name="connsiteY12" fmla="*/ 268111 h 592667"/>
                <a:gd name="connsiteX13" fmla="*/ 656167 w 762000"/>
                <a:gd name="connsiteY13" fmla="*/ 197556 h 592667"/>
                <a:gd name="connsiteX14" fmla="*/ 677334 w 762000"/>
                <a:gd name="connsiteY14" fmla="*/ 127000 h 592667"/>
                <a:gd name="connsiteX15" fmla="*/ 691445 w 762000"/>
                <a:gd name="connsiteY15" fmla="*/ 84667 h 592667"/>
                <a:gd name="connsiteX16" fmla="*/ 705556 w 762000"/>
                <a:gd name="connsiteY16" fmla="*/ 63500 h 592667"/>
                <a:gd name="connsiteX17" fmla="*/ 740834 w 762000"/>
                <a:gd name="connsiteY17" fmla="*/ 14111 h 592667"/>
                <a:gd name="connsiteX18" fmla="*/ 762000 w 762000"/>
                <a:gd name="connsiteY18" fmla="*/ 0 h 592667"/>
                <a:gd name="connsiteX19" fmla="*/ 762000 w 762000"/>
                <a:gd name="connsiteY19" fmla="*/ 0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000" h="592667">
                  <a:moveTo>
                    <a:pt x="0" y="592667"/>
                  </a:moveTo>
                  <a:cubicBezTo>
                    <a:pt x="84667" y="590315"/>
                    <a:pt x="169516" y="591646"/>
                    <a:pt x="254000" y="585611"/>
                  </a:cubicBezTo>
                  <a:cubicBezTo>
                    <a:pt x="268837" y="584551"/>
                    <a:pt x="281904" y="575108"/>
                    <a:pt x="296334" y="571500"/>
                  </a:cubicBezTo>
                  <a:lnTo>
                    <a:pt x="352778" y="557389"/>
                  </a:lnTo>
                  <a:cubicBezTo>
                    <a:pt x="366889" y="547982"/>
                    <a:pt x="383119" y="541159"/>
                    <a:pt x="395111" y="529167"/>
                  </a:cubicBezTo>
                  <a:cubicBezTo>
                    <a:pt x="402167" y="522111"/>
                    <a:pt x="408402" y="514126"/>
                    <a:pt x="416278" y="508000"/>
                  </a:cubicBezTo>
                  <a:cubicBezTo>
                    <a:pt x="429665" y="497588"/>
                    <a:pt x="444500" y="489185"/>
                    <a:pt x="458611" y="479778"/>
                  </a:cubicBezTo>
                  <a:cubicBezTo>
                    <a:pt x="465667" y="475074"/>
                    <a:pt x="473782" y="471663"/>
                    <a:pt x="479778" y="465667"/>
                  </a:cubicBezTo>
                  <a:lnTo>
                    <a:pt x="522111" y="423334"/>
                  </a:lnTo>
                  <a:lnTo>
                    <a:pt x="543278" y="402167"/>
                  </a:lnTo>
                  <a:cubicBezTo>
                    <a:pt x="545630" y="395111"/>
                    <a:pt x="546644" y="387457"/>
                    <a:pt x="550334" y="381000"/>
                  </a:cubicBezTo>
                  <a:cubicBezTo>
                    <a:pt x="563213" y="358461"/>
                    <a:pt x="591604" y="334799"/>
                    <a:pt x="599722" y="310445"/>
                  </a:cubicBezTo>
                  <a:cubicBezTo>
                    <a:pt x="604426" y="296334"/>
                    <a:pt x="605583" y="280488"/>
                    <a:pt x="613834" y="268111"/>
                  </a:cubicBezTo>
                  <a:cubicBezTo>
                    <a:pt x="647890" y="217027"/>
                    <a:pt x="634472" y="240947"/>
                    <a:pt x="656167" y="197556"/>
                  </a:cubicBezTo>
                  <a:cubicBezTo>
                    <a:pt x="666830" y="154899"/>
                    <a:pt x="660154" y="178540"/>
                    <a:pt x="677334" y="127000"/>
                  </a:cubicBezTo>
                  <a:cubicBezTo>
                    <a:pt x="677335" y="126996"/>
                    <a:pt x="691443" y="84670"/>
                    <a:pt x="691445" y="84667"/>
                  </a:cubicBezTo>
                  <a:lnTo>
                    <a:pt x="705556" y="63500"/>
                  </a:lnTo>
                  <a:cubicBezTo>
                    <a:pt x="714145" y="37733"/>
                    <a:pt x="712135" y="33244"/>
                    <a:pt x="740834" y="14111"/>
                  </a:cubicBezTo>
                  <a:lnTo>
                    <a:pt x="762000" y="0"/>
                  </a:lnTo>
                  <a:lnTo>
                    <a:pt x="762000" y="0"/>
                  </a:lnTo>
                </a:path>
              </a:pathLst>
            </a:custGeom>
            <a:ln w="38100" cmpd="sng">
              <a:solidFill>
                <a:srgbClr val="92D05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prstClr val="white"/>
                </a:solidFill>
              </a:endParaRPr>
            </a:p>
          </p:txBody>
        </p:sp>
        <p:sp>
          <p:nvSpPr>
            <p:cNvPr id="102" name="Freeform 101"/>
            <p:cNvSpPr/>
            <p:nvPr/>
          </p:nvSpPr>
          <p:spPr>
            <a:xfrm>
              <a:off x="2121861" y="2172748"/>
              <a:ext cx="304813" cy="415909"/>
            </a:xfrm>
            <a:custGeom>
              <a:avLst/>
              <a:gdLst>
                <a:gd name="connsiteX0" fmla="*/ 1839 w 481617"/>
                <a:gd name="connsiteY0" fmla="*/ 0 h 416278"/>
                <a:gd name="connsiteX1" fmla="*/ 15950 w 481617"/>
                <a:gd name="connsiteY1" fmla="*/ 148167 h 416278"/>
                <a:gd name="connsiteX2" fmla="*/ 30061 w 481617"/>
                <a:gd name="connsiteY2" fmla="*/ 190500 h 416278"/>
                <a:gd name="connsiteX3" fmla="*/ 44173 w 481617"/>
                <a:gd name="connsiteY3" fmla="*/ 204611 h 416278"/>
                <a:gd name="connsiteX4" fmla="*/ 51228 w 481617"/>
                <a:gd name="connsiteY4" fmla="*/ 225778 h 416278"/>
                <a:gd name="connsiteX5" fmla="*/ 142950 w 481617"/>
                <a:gd name="connsiteY5" fmla="*/ 303389 h 416278"/>
                <a:gd name="connsiteX6" fmla="*/ 206450 w 481617"/>
                <a:gd name="connsiteY6" fmla="*/ 324556 h 416278"/>
                <a:gd name="connsiteX7" fmla="*/ 227617 w 481617"/>
                <a:gd name="connsiteY7" fmla="*/ 331611 h 416278"/>
                <a:gd name="connsiteX8" fmla="*/ 248784 w 481617"/>
                <a:gd name="connsiteY8" fmla="*/ 345722 h 416278"/>
                <a:gd name="connsiteX9" fmla="*/ 277006 w 481617"/>
                <a:gd name="connsiteY9" fmla="*/ 352778 h 416278"/>
                <a:gd name="connsiteX10" fmla="*/ 361673 w 481617"/>
                <a:gd name="connsiteY10" fmla="*/ 366889 h 416278"/>
                <a:gd name="connsiteX11" fmla="*/ 404006 w 481617"/>
                <a:gd name="connsiteY11" fmla="*/ 381000 h 416278"/>
                <a:gd name="connsiteX12" fmla="*/ 425173 w 481617"/>
                <a:gd name="connsiteY12" fmla="*/ 388056 h 416278"/>
                <a:gd name="connsiteX13" fmla="*/ 446339 w 481617"/>
                <a:gd name="connsiteY13" fmla="*/ 402167 h 416278"/>
                <a:gd name="connsiteX14" fmla="*/ 467506 w 481617"/>
                <a:gd name="connsiteY14" fmla="*/ 409222 h 416278"/>
                <a:gd name="connsiteX15" fmla="*/ 481617 w 481617"/>
                <a:gd name="connsiteY15" fmla="*/ 416278 h 416278"/>
                <a:gd name="connsiteX16" fmla="*/ 481617 w 481617"/>
                <a:gd name="connsiteY16" fmla="*/ 416278 h 41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1617" h="416278">
                  <a:moveTo>
                    <a:pt x="1839" y="0"/>
                  </a:moveTo>
                  <a:cubicBezTo>
                    <a:pt x="6085" y="72173"/>
                    <a:pt x="0" y="95000"/>
                    <a:pt x="15950" y="148167"/>
                  </a:cubicBezTo>
                  <a:cubicBezTo>
                    <a:pt x="20224" y="162414"/>
                    <a:pt x="19543" y="179983"/>
                    <a:pt x="30061" y="190500"/>
                  </a:cubicBezTo>
                  <a:lnTo>
                    <a:pt x="44173" y="204611"/>
                  </a:lnTo>
                  <a:cubicBezTo>
                    <a:pt x="46525" y="211667"/>
                    <a:pt x="46582" y="219970"/>
                    <a:pt x="51228" y="225778"/>
                  </a:cubicBezTo>
                  <a:cubicBezTo>
                    <a:pt x="65064" y="243074"/>
                    <a:pt x="115878" y="294365"/>
                    <a:pt x="142950" y="303389"/>
                  </a:cubicBezTo>
                  <a:lnTo>
                    <a:pt x="206450" y="324556"/>
                  </a:lnTo>
                  <a:lnTo>
                    <a:pt x="227617" y="331611"/>
                  </a:lnTo>
                  <a:cubicBezTo>
                    <a:pt x="234673" y="336315"/>
                    <a:pt x="240990" y="342382"/>
                    <a:pt x="248784" y="345722"/>
                  </a:cubicBezTo>
                  <a:cubicBezTo>
                    <a:pt x="257697" y="349542"/>
                    <a:pt x="267682" y="350114"/>
                    <a:pt x="277006" y="352778"/>
                  </a:cubicBezTo>
                  <a:cubicBezTo>
                    <a:pt x="329654" y="367820"/>
                    <a:pt x="258489" y="355423"/>
                    <a:pt x="361673" y="366889"/>
                  </a:cubicBezTo>
                  <a:lnTo>
                    <a:pt x="404006" y="381000"/>
                  </a:lnTo>
                  <a:cubicBezTo>
                    <a:pt x="411062" y="383352"/>
                    <a:pt x="418985" y="383930"/>
                    <a:pt x="425173" y="388056"/>
                  </a:cubicBezTo>
                  <a:cubicBezTo>
                    <a:pt x="432228" y="392760"/>
                    <a:pt x="438755" y="398375"/>
                    <a:pt x="446339" y="402167"/>
                  </a:cubicBezTo>
                  <a:cubicBezTo>
                    <a:pt x="452991" y="405493"/>
                    <a:pt x="460601" y="406460"/>
                    <a:pt x="467506" y="409222"/>
                  </a:cubicBezTo>
                  <a:cubicBezTo>
                    <a:pt x="472389" y="411175"/>
                    <a:pt x="476913" y="413926"/>
                    <a:pt x="481617" y="416278"/>
                  </a:cubicBezTo>
                  <a:lnTo>
                    <a:pt x="481617" y="416278"/>
                  </a:lnTo>
                </a:path>
              </a:pathLst>
            </a:custGeom>
            <a:ln w="38100" cmpd="sng">
              <a:solidFill>
                <a:srgbClr val="FF981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prstClr val="white"/>
                </a:solidFill>
              </a:endParaRPr>
            </a:p>
          </p:txBody>
        </p:sp>
        <p:sp>
          <p:nvSpPr>
            <p:cNvPr id="100" name="Freeform 99"/>
            <p:cNvSpPr/>
            <p:nvPr/>
          </p:nvSpPr>
          <p:spPr>
            <a:xfrm>
              <a:off x="2115511" y="1009155"/>
              <a:ext cx="1532002" cy="1598551"/>
            </a:xfrm>
            <a:custGeom>
              <a:avLst/>
              <a:gdLst>
                <a:gd name="connsiteX0" fmla="*/ 496 w 1185829"/>
                <a:gd name="connsiteY0" fmla="*/ 1756833 h 1775199"/>
                <a:gd name="connsiteX1" fmla="*/ 14607 w 1185829"/>
                <a:gd name="connsiteY1" fmla="*/ 1234722 h 1775199"/>
                <a:gd name="connsiteX2" fmla="*/ 35773 w 1185829"/>
                <a:gd name="connsiteY2" fmla="*/ 1143000 h 1775199"/>
                <a:gd name="connsiteX3" fmla="*/ 49884 w 1185829"/>
                <a:gd name="connsiteY3" fmla="*/ 1100666 h 1775199"/>
                <a:gd name="connsiteX4" fmla="*/ 56940 w 1185829"/>
                <a:gd name="connsiteY4" fmla="*/ 1079500 h 1775199"/>
                <a:gd name="connsiteX5" fmla="*/ 71051 w 1185829"/>
                <a:gd name="connsiteY5" fmla="*/ 1058333 h 1775199"/>
                <a:gd name="connsiteX6" fmla="*/ 85162 w 1185829"/>
                <a:gd name="connsiteY6" fmla="*/ 1001888 h 1775199"/>
                <a:gd name="connsiteX7" fmla="*/ 92218 w 1185829"/>
                <a:gd name="connsiteY7" fmla="*/ 980722 h 1775199"/>
                <a:gd name="connsiteX8" fmla="*/ 99273 w 1185829"/>
                <a:gd name="connsiteY8" fmla="*/ 952500 h 1775199"/>
                <a:gd name="connsiteX9" fmla="*/ 141607 w 1185829"/>
                <a:gd name="connsiteY9" fmla="*/ 881944 h 1775199"/>
                <a:gd name="connsiteX10" fmla="*/ 155718 w 1185829"/>
                <a:gd name="connsiteY10" fmla="*/ 853722 h 1775199"/>
                <a:gd name="connsiteX11" fmla="*/ 162773 w 1185829"/>
                <a:gd name="connsiteY11" fmla="*/ 825500 h 1775199"/>
                <a:gd name="connsiteX12" fmla="*/ 176884 w 1185829"/>
                <a:gd name="connsiteY12" fmla="*/ 804333 h 1775199"/>
                <a:gd name="connsiteX13" fmla="*/ 190996 w 1185829"/>
                <a:gd name="connsiteY13" fmla="*/ 776111 h 1775199"/>
                <a:gd name="connsiteX14" fmla="*/ 198051 w 1185829"/>
                <a:gd name="connsiteY14" fmla="*/ 754944 h 1775199"/>
                <a:gd name="connsiteX15" fmla="*/ 247440 w 1185829"/>
                <a:gd name="connsiteY15" fmla="*/ 691444 h 1775199"/>
                <a:gd name="connsiteX16" fmla="*/ 268607 w 1185829"/>
                <a:gd name="connsiteY16" fmla="*/ 656166 h 1775199"/>
                <a:gd name="connsiteX17" fmla="*/ 296829 w 1185829"/>
                <a:gd name="connsiteY17" fmla="*/ 627944 h 1775199"/>
                <a:gd name="connsiteX18" fmla="*/ 310940 w 1185829"/>
                <a:gd name="connsiteY18" fmla="*/ 599722 h 1775199"/>
                <a:gd name="connsiteX19" fmla="*/ 367384 w 1185829"/>
                <a:gd name="connsiteY19" fmla="*/ 529166 h 1775199"/>
                <a:gd name="connsiteX20" fmla="*/ 381496 w 1185829"/>
                <a:gd name="connsiteY20" fmla="*/ 508000 h 1775199"/>
                <a:gd name="connsiteX21" fmla="*/ 409718 w 1185829"/>
                <a:gd name="connsiteY21" fmla="*/ 493888 h 1775199"/>
                <a:gd name="connsiteX22" fmla="*/ 466162 w 1185829"/>
                <a:gd name="connsiteY22" fmla="*/ 430388 h 1775199"/>
                <a:gd name="connsiteX23" fmla="*/ 501440 w 1185829"/>
                <a:gd name="connsiteY23" fmla="*/ 388055 h 1775199"/>
                <a:gd name="connsiteX24" fmla="*/ 522607 w 1185829"/>
                <a:gd name="connsiteY24" fmla="*/ 373944 h 1775199"/>
                <a:gd name="connsiteX25" fmla="*/ 550829 w 1185829"/>
                <a:gd name="connsiteY25" fmla="*/ 345722 h 1775199"/>
                <a:gd name="connsiteX26" fmla="*/ 586107 w 1185829"/>
                <a:gd name="connsiteY26" fmla="*/ 317500 h 1775199"/>
                <a:gd name="connsiteX27" fmla="*/ 614329 w 1185829"/>
                <a:gd name="connsiteY27" fmla="*/ 289277 h 1775199"/>
                <a:gd name="connsiteX28" fmla="*/ 628440 w 1185829"/>
                <a:gd name="connsiteY28" fmla="*/ 268111 h 1775199"/>
                <a:gd name="connsiteX29" fmla="*/ 656662 w 1185829"/>
                <a:gd name="connsiteY29" fmla="*/ 254000 h 1775199"/>
                <a:gd name="connsiteX30" fmla="*/ 698996 w 1185829"/>
                <a:gd name="connsiteY30" fmla="*/ 218722 h 1775199"/>
                <a:gd name="connsiteX31" fmla="*/ 720162 w 1185829"/>
                <a:gd name="connsiteY31" fmla="*/ 197555 h 1775199"/>
                <a:gd name="connsiteX32" fmla="*/ 762496 w 1185829"/>
                <a:gd name="connsiteY32" fmla="*/ 183444 h 1775199"/>
                <a:gd name="connsiteX33" fmla="*/ 783662 w 1185829"/>
                <a:gd name="connsiteY33" fmla="*/ 176388 h 1775199"/>
                <a:gd name="connsiteX34" fmla="*/ 804829 w 1185829"/>
                <a:gd name="connsiteY34" fmla="*/ 162277 h 1775199"/>
                <a:gd name="connsiteX35" fmla="*/ 847162 w 1185829"/>
                <a:gd name="connsiteY35" fmla="*/ 148166 h 1775199"/>
                <a:gd name="connsiteX36" fmla="*/ 896551 w 1185829"/>
                <a:gd name="connsiteY36" fmla="*/ 119944 h 1775199"/>
                <a:gd name="connsiteX37" fmla="*/ 924773 w 1185829"/>
                <a:gd name="connsiteY37" fmla="*/ 112888 h 1775199"/>
                <a:gd name="connsiteX38" fmla="*/ 967107 w 1185829"/>
                <a:gd name="connsiteY38" fmla="*/ 98777 h 1775199"/>
                <a:gd name="connsiteX39" fmla="*/ 995329 w 1185829"/>
                <a:gd name="connsiteY39" fmla="*/ 84666 h 1775199"/>
                <a:gd name="connsiteX40" fmla="*/ 1044718 w 1185829"/>
                <a:gd name="connsiteY40" fmla="*/ 70555 h 1775199"/>
                <a:gd name="connsiteX41" fmla="*/ 1101162 w 1185829"/>
                <a:gd name="connsiteY41" fmla="*/ 49388 h 1775199"/>
                <a:gd name="connsiteX42" fmla="*/ 1150551 w 1185829"/>
                <a:gd name="connsiteY42" fmla="*/ 14111 h 1775199"/>
                <a:gd name="connsiteX43" fmla="*/ 1171718 w 1185829"/>
                <a:gd name="connsiteY43" fmla="*/ 7055 h 1775199"/>
                <a:gd name="connsiteX44" fmla="*/ 1185829 w 1185829"/>
                <a:gd name="connsiteY44" fmla="*/ 0 h 1775199"/>
                <a:gd name="connsiteX45" fmla="*/ 1185829 w 1185829"/>
                <a:gd name="connsiteY45" fmla="*/ 0 h 177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85829" h="1775199">
                  <a:moveTo>
                    <a:pt x="496" y="1756833"/>
                  </a:moveTo>
                  <a:cubicBezTo>
                    <a:pt x="30607" y="1546041"/>
                    <a:pt x="0" y="1775199"/>
                    <a:pt x="14607" y="1234722"/>
                  </a:cubicBezTo>
                  <a:cubicBezTo>
                    <a:pt x="15685" y="1194851"/>
                    <a:pt x="23631" y="1179426"/>
                    <a:pt x="35773" y="1143000"/>
                  </a:cubicBezTo>
                  <a:lnTo>
                    <a:pt x="49884" y="1100666"/>
                  </a:lnTo>
                  <a:cubicBezTo>
                    <a:pt x="52236" y="1093611"/>
                    <a:pt x="52815" y="1085688"/>
                    <a:pt x="56940" y="1079500"/>
                  </a:cubicBezTo>
                  <a:lnTo>
                    <a:pt x="71051" y="1058333"/>
                  </a:lnTo>
                  <a:cubicBezTo>
                    <a:pt x="75755" y="1039518"/>
                    <a:pt x="79029" y="1020287"/>
                    <a:pt x="85162" y="1001888"/>
                  </a:cubicBezTo>
                  <a:cubicBezTo>
                    <a:pt x="87514" y="994833"/>
                    <a:pt x="90175" y="987873"/>
                    <a:pt x="92218" y="980722"/>
                  </a:cubicBezTo>
                  <a:cubicBezTo>
                    <a:pt x="94882" y="971398"/>
                    <a:pt x="95868" y="961579"/>
                    <a:pt x="99273" y="952500"/>
                  </a:cubicBezTo>
                  <a:cubicBezTo>
                    <a:pt x="110026" y="923824"/>
                    <a:pt x="125193" y="909300"/>
                    <a:pt x="141607" y="881944"/>
                  </a:cubicBezTo>
                  <a:cubicBezTo>
                    <a:pt x="147018" y="872925"/>
                    <a:pt x="151014" y="863129"/>
                    <a:pt x="155718" y="853722"/>
                  </a:cubicBezTo>
                  <a:cubicBezTo>
                    <a:pt x="158070" y="844315"/>
                    <a:pt x="158953" y="834413"/>
                    <a:pt x="162773" y="825500"/>
                  </a:cubicBezTo>
                  <a:cubicBezTo>
                    <a:pt x="166113" y="817706"/>
                    <a:pt x="172677" y="811695"/>
                    <a:pt x="176884" y="804333"/>
                  </a:cubicBezTo>
                  <a:cubicBezTo>
                    <a:pt x="182102" y="795201"/>
                    <a:pt x="186853" y="785778"/>
                    <a:pt x="190996" y="776111"/>
                  </a:cubicBezTo>
                  <a:cubicBezTo>
                    <a:pt x="193926" y="769275"/>
                    <a:pt x="193926" y="761132"/>
                    <a:pt x="198051" y="754944"/>
                  </a:cubicBezTo>
                  <a:cubicBezTo>
                    <a:pt x="212925" y="732632"/>
                    <a:pt x="233644" y="714438"/>
                    <a:pt x="247440" y="691444"/>
                  </a:cubicBezTo>
                  <a:cubicBezTo>
                    <a:pt x="254496" y="679685"/>
                    <a:pt x="260188" y="666991"/>
                    <a:pt x="268607" y="656166"/>
                  </a:cubicBezTo>
                  <a:cubicBezTo>
                    <a:pt x="276775" y="645664"/>
                    <a:pt x="288847" y="638587"/>
                    <a:pt x="296829" y="627944"/>
                  </a:cubicBezTo>
                  <a:cubicBezTo>
                    <a:pt x="303140" y="619530"/>
                    <a:pt x="305529" y="608741"/>
                    <a:pt x="310940" y="599722"/>
                  </a:cubicBezTo>
                  <a:cubicBezTo>
                    <a:pt x="351759" y="531690"/>
                    <a:pt x="323077" y="580855"/>
                    <a:pt x="367384" y="529166"/>
                  </a:cubicBezTo>
                  <a:cubicBezTo>
                    <a:pt x="372903" y="522728"/>
                    <a:pt x="374982" y="513429"/>
                    <a:pt x="381496" y="508000"/>
                  </a:cubicBezTo>
                  <a:cubicBezTo>
                    <a:pt x="389576" y="501267"/>
                    <a:pt x="400311" y="498592"/>
                    <a:pt x="409718" y="493888"/>
                  </a:cubicBezTo>
                  <a:cubicBezTo>
                    <a:pt x="439462" y="449273"/>
                    <a:pt x="407094" y="494826"/>
                    <a:pt x="466162" y="430388"/>
                  </a:cubicBezTo>
                  <a:cubicBezTo>
                    <a:pt x="478574" y="416848"/>
                    <a:pt x="488451" y="401043"/>
                    <a:pt x="501440" y="388055"/>
                  </a:cubicBezTo>
                  <a:cubicBezTo>
                    <a:pt x="507436" y="382059"/>
                    <a:pt x="516169" y="379463"/>
                    <a:pt x="522607" y="373944"/>
                  </a:cubicBezTo>
                  <a:cubicBezTo>
                    <a:pt x="532708" y="365286"/>
                    <a:pt x="540885" y="354561"/>
                    <a:pt x="550829" y="345722"/>
                  </a:cubicBezTo>
                  <a:cubicBezTo>
                    <a:pt x="562084" y="335717"/>
                    <a:pt x="574852" y="327505"/>
                    <a:pt x="586107" y="317500"/>
                  </a:cubicBezTo>
                  <a:cubicBezTo>
                    <a:pt x="596051" y="308661"/>
                    <a:pt x="605671" y="299378"/>
                    <a:pt x="614329" y="289277"/>
                  </a:cubicBezTo>
                  <a:cubicBezTo>
                    <a:pt x="619847" y="282839"/>
                    <a:pt x="621926" y="273539"/>
                    <a:pt x="628440" y="268111"/>
                  </a:cubicBezTo>
                  <a:cubicBezTo>
                    <a:pt x="636520" y="261378"/>
                    <a:pt x="647255" y="258704"/>
                    <a:pt x="656662" y="254000"/>
                  </a:cubicBezTo>
                  <a:cubicBezTo>
                    <a:pt x="693317" y="217343"/>
                    <a:pt x="640298" y="269034"/>
                    <a:pt x="698996" y="218722"/>
                  </a:cubicBezTo>
                  <a:cubicBezTo>
                    <a:pt x="706572" y="212228"/>
                    <a:pt x="711440" y="202401"/>
                    <a:pt x="720162" y="197555"/>
                  </a:cubicBezTo>
                  <a:cubicBezTo>
                    <a:pt x="733165" y="190331"/>
                    <a:pt x="748385" y="188148"/>
                    <a:pt x="762496" y="183444"/>
                  </a:cubicBezTo>
                  <a:cubicBezTo>
                    <a:pt x="769551" y="181092"/>
                    <a:pt x="777474" y="180513"/>
                    <a:pt x="783662" y="176388"/>
                  </a:cubicBezTo>
                  <a:cubicBezTo>
                    <a:pt x="790718" y="171684"/>
                    <a:pt x="797080" y="165721"/>
                    <a:pt x="804829" y="162277"/>
                  </a:cubicBezTo>
                  <a:cubicBezTo>
                    <a:pt x="818421" y="156236"/>
                    <a:pt x="834786" y="156417"/>
                    <a:pt x="847162" y="148166"/>
                  </a:cubicBezTo>
                  <a:cubicBezTo>
                    <a:pt x="864708" y="136469"/>
                    <a:pt x="876090" y="127617"/>
                    <a:pt x="896551" y="119944"/>
                  </a:cubicBezTo>
                  <a:cubicBezTo>
                    <a:pt x="905630" y="116539"/>
                    <a:pt x="915485" y="115674"/>
                    <a:pt x="924773" y="112888"/>
                  </a:cubicBezTo>
                  <a:cubicBezTo>
                    <a:pt x="939020" y="108614"/>
                    <a:pt x="953296" y="104301"/>
                    <a:pt x="967107" y="98777"/>
                  </a:cubicBezTo>
                  <a:cubicBezTo>
                    <a:pt x="976872" y="94871"/>
                    <a:pt x="985481" y="88359"/>
                    <a:pt x="995329" y="84666"/>
                  </a:cubicBezTo>
                  <a:cubicBezTo>
                    <a:pt x="1043079" y="66760"/>
                    <a:pt x="1004908" y="87616"/>
                    <a:pt x="1044718" y="70555"/>
                  </a:cubicBezTo>
                  <a:cubicBezTo>
                    <a:pt x="1096371" y="48418"/>
                    <a:pt x="1049130" y="62397"/>
                    <a:pt x="1101162" y="49388"/>
                  </a:cubicBezTo>
                  <a:cubicBezTo>
                    <a:pt x="1107555" y="44593"/>
                    <a:pt x="1140233" y="19270"/>
                    <a:pt x="1150551" y="14111"/>
                  </a:cubicBezTo>
                  <a:cubicBezTo>
                    <a:pt x="1157203" y="10785"/>
                    <a:pt x="1164813" y="9817"/>
                    <a:pt x="1171718" y="7055"/>
                  </a:cubicBezTo>
                  <a:cubicBezTo>
                    <a:pt x="1176601" y="5102"/>
                    <a:pt x="1181125" y="2352"/>
                    <a:pt x="1185829" y="0"/>
                  </a:cubicBezTo>
                  <a:lnTo>
                    <a:pt x="1185829" y="0"/>
                  </a:ln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prstClr val="white"/>
                </a:solidFill>
              </a:endParaRPr>
            </a:p>
          </p:txBody>
        </p:sp>
        <p:sp>
          <p:nvSpPr>
            <p:cNvPr id="103" name="TextBox 102"/>
            <p:cNvSpPr txBox="1"/>
            <p:nvPr/>
          </p:nvSpPr>
          <p:spPr>
            <a:xfrm>
              <a:off x="2009143" y="2637868"/>
              <a:ext cx="1193850" cy="369873"/>
            </a:xfrm>
            <a:prstGeom prst="rect">
              <a:avLst/>
            </a:prstGeom>
            <a:noFill/>
          </p:spPr>
          <p:txBody>
            <a:bodyPr>
              <a:spAutoFit/>
            </a:bodyPr>
            <a:lstStyle/>
            <a:p>
              <a:pPr>
                <a:defRPr/>
              </a:pPr>
              <a:r>
                <a:rPr lang="en-US" dirty="0">
                  <a:solidFill>
                    <a:prstClr val="white"/>
                  </a:solidFill>
                  <a:ea typeface="MS PGothic" pitchFamily="32" charset="0"/>
                  <a:cs typeface="MS PGothic" pitchFamily="32" charset="0"/>
                </a:rPr>
                <a:t>Neutral</a:t>
              </a:r>
            </a:p>
          </p:txBody>
        </p:sp>
      </p:grpSp>
      <p:sp>
        <p:nvSpPr>
          <p:cNvPr id="114" name="TextBox 113"/>
          <p:cNvSpPr txBox="1"/>
          <p:nvPr/>
        </p:nvSpPr>
        <p:spPr>
          <a:xfrm>
            <a:off x="779464" y="685801"/>
            <a:ext cx="2039937" cy="400050"/>
          </a:xfrm>
          <a:prstGeom prst="rect">
            <a:avLst/>
          </a:prstGeom>
          <a:noFill/>
          <a:ln>
            <a:noFill/>
          </a:ln>
        </p:spPr>
        <p:txBody>
          <a:bodyPr lIns="91430" tIns="45715" rIns="91430" bIns="45715">
            <a:spAutoFit/>
          </a:bodyPr>
          <a:lstStyle/>
          <a:p>
            <a:pPr>
              <a:defRPr/>
            </a:pPr>
            <a:r>
              <a:rPr lang="en-US" sz="2000" dirty="0">
                <a:solidFill>
                  <a:srgbClr val="DEF5FA">
                    <a:lumMod val="50000"/>
                  </a:srgbClr>
                </a:solidFill>
                <a:ea typeface="MS PGothic" pitchFamily="32" charset="0"/>
                <a:cs typeface="MS PGothic" pitchFamily="32" charset="0"/>
              </a:rPr>
              <a:t>Static stability</a:t>
            </a:r>
          </a:p>
        </p:txBody>
      </p:sp>
      <p:sp>
        <p:nvSpPr>
          <p:cNvPr id="52" name="TextBox 51"/>
          <p:cNvSpPr txBox="1">
            <a:spLocks noChangeArrowheads="1"/>
          </p:cNvSpPr>
          <p:nvPr/>
        </p:nvSpPr>
        <p:spPr bwMode="auto">
          <a:xfrm>
            <a:off x="457201" y="2438400"/>
            <a:ext cx="2391981" cy="461655"/>
          </a:xfrm>
          <a:prstGeom prst="rect">
            <a:avLst/>
          </a:prstGeom>
          <a:noFill/>
          <a:ln w="9525">
            <a:noFill/>
            <a:miter lim="800000"/>
            <a:headEnd/>
            <a:tailEnd/>
          </a:ln>
        </p:spPr>
        <p:txBody>
          <a:bodyPr wrap="none" lIns="91430" tIns="45715" rIns="91430" bIns="45715">
            <a:prstTxWarp prst="textNoShape">
              <a:avLst/>
            </a:prstTxWarp>
            <a:spAutoFit/>
          </a:bodyPr>
          <a:lstStyle/>
          <a:p>
            <a:pPr defTabSz="914305" eaLnBrk="0" fontAlgn="base" hangingPunct="0">
              <a:spcBef>
                <a:spcPct val="0"/>
              </a:spcBef>
              <a:spcAft>
                <a:spcPct val="0"/>
              </a:spcAft>
            </a:pPr>
            <a:r>
              <a:rPr lang="en-US" sz="2400" dirty="0">
                <a:solidFill>
                  <a:prstClr val="white"/>
                </a:solidFill>
                <a:latin typeface="Arial" pitchFamily="-84" charset="0"/>
                <a:ea typeface="MS PGothic" pitchFamily="32" charset="0"/>
                <a:cs typeface="MS PGothic" pitchFamily="32" charset="0"/>
              </a:rPr>
              <a:t>Typhoon </a:t>
            </a:r>
            <a:r>
              <a:rPr lang="en-US" sz="2400" dirty="0" err="1">
                <a:solidFill>
                  <a:prstClr val="white"/>
                </a:solidFill>
                <a:latin typeface="Arial" pitchFamily="-84" charset="0"/>
                <a:ea typeface="MS PGothic" pitchFamily="32" charset="0"/>
                <a:cs typeface="MS PGothic" pitchFamily="32" charset="0"/>
              </a:rPr>
              <a:t>Fanapi</a:t>
            </a:r>
            <a:endParaRPr lang="en-US" sz="2400" dirty="0">
              <a:solidFill>
                <a:prstClr val="white"/>
              </a:solidFill>
              <a:latin typeface="Arial" pitchFamily="-84" charset="0"/>
              <a:ea typeface="MS PGothic" pitchFamily="32" charset="0"/>
              <a:cs typeface="MS PGothic" pitchFamily="32" charset="0"/>
            </a:endParaRPr>
          </a:p>
        </p:txBody>
      </p:sp>
      <p:pic>
        <p:nvPicPr>
          <p:cNvPr id="58378" name="Picture 20"/>
          <p:cNvPicPr>
            <a:picLocks noChangeAspect="1"/>
          </p:cNvPicPr>
          <p:nvPr/>
        </p:nvPicPr>
        <p:blipFill>
          <a:blip r:embed="rId6"/>
          <a:srcRect l="5103" t="9796" r="1019" b="11836"/>
          <a:stretch>
            <a:fillRect/>
          </a:stretch>
        </p:blipFill>
        <p:spPr bwMode="auto">
          <a:xfrm>
            <a:off x="1981200" y="2895600"/>
            <a:ext cx="7162800" cy="1905000"/>
          </a:xfrm>
          <a:prstGeom prst="rect">
            <a:avLst/>
          </a:prstGeom>
          <a:noFill/>
          <a:ln w="9525">
            <a:noFill/>
            <a:miter lim="800000"/>
            <a:headEnd/>
            <a:tailEnd/>
          </a:ln>
        </p:spPr>
      </p:pic>
      <p:pic>
        <p:nvPicPr>
          <p:cNvPr id="22" name="Picture 21"/>
          <p:cNvPicPr>
            <a:picLocks noChangeAspect="1"/>
          </p:cNvPicPr>
          <p:nvPr/>
        </p:nvPicPr>
        <p:blipFill>
          <a:blip r:embed="rId7"/>
          <a:srcRect l="5208" t="8333" b="16667"/>
          <a:stretch>
            <a:fillRect/>
          </a:stretch>
        </p:blipFill>
        <p:spPr>
          <a:xfrm>
            <a:off x="1981200" y="4800600"/>
            <a:ext cx="7162800" cy="1940887"/>
          </a:xfrm>
          <a:prstGeom prst="rect">
            <a:avLst/>
          </a:prstGeom>
        </p:spPr>
      </p:pic>
      <p:sp>
        <p:nvSpPr>
          <p:cNvPr id="23" name="TextBox 22"/>
          <p:cNvSpPr txBox="1"/>
          <p:nvPr/>
        </p:nvSpPr>
        <p:spPr>
          <a:xfrm>
            <a:off x="2438401" y="3124200"/>
            <a:ext cx="633594" cy="369332"/>
          </a:xfrm>
          <a:prstGeom prst="rect">
            <a:avLst/>
          </a:prstGeom>
          <a:noFill/>
        </p:spPr>
        <p:txBody>
          <a:bodyPr wrap="none" lIns="91430" tIns="45715" rIns="91430" bIns="45715" rtlCol="0">
            <a:spAutoFit/>
          </a:bodyPr>
          <a:lstStyle/>
          <a:p>
            <a:pPr defTabSz="914305" eaLnBrk="0" fontAlgn="base" hangingPunct="0">
              <a:spcBef>
                <a:spcPct val="0"/>
              </a:spcBef>
              <a:spcAft>
                <a:spcPct val="0"/>
              </a:spcAft>
            </a:pPr>
            <a:r>
              <a:rPr lang="en-US" b="1" dirty="0" err="1">
                <a:solidFill>
                  <a:prstClr val="black"/>
                </a:solidFill>
                <a:latin typeface="Arial" pitchFamily="-84" charset="0"/>
                <a:ea typeface="MS PGothic" pitchFamily="32" charset="0"/>
                <a:cs typeface="MS PGothic" pitchFamily="32" charset="0"/>
              </a:rPr>
              <a:t>Obs</a:t>
            </a:r>
            <a:endParaRPr lang="en-US" b="1" dirty="0">
              <a:solidFill>
                <a:prstClr val="black"/>
              </a:solidFill>
              <a:latin typeface="Arial" pitchFamily="-84" charset="0"/>
              <a:ea typeface="MS PGothic" pitchFamily="32" charset="0"/>
              <a:cs typeface="MS PGothic" pitchFamily="32" charset="0"/>
            </a:endParaRPr>
          </a:p>
        </p:txBody>
      </p:sp>
      <p:sp>
        <p:nvSpPr>
          <p:cNvPr id="24" name="TextBox 23"/>
          <p:cNvSpPr txBox="1"/>
          <p:nvPr/>
        </p:nvSpPr>
        <p:spPr>
          <a:xfrm>
            <a:off x="2438401" y="5117068"/>
            <a:ext cx="876938" cy="369332"/>
          </a:xfrm>
          <a:prstGeom prst="rect">
            <a:avLst/>
          </a:prstGeom>
          <a:noFill/>
        </p:spPr>
        <p:txBody>
          <a:bodyPr wrap="none" lIns="91430" tIns="45715" rIns="91430" bIns="45715" rtlCol="0">
            <a:spAutoFit/>
          </a:bodyPr>
          <a:lstStyle/>
          <a:p>
            <a:pPr defTabSz="914305" eaLnBrk="0" fontAlgn="base" hangingPunct="0">
              <a:spcBef>
                <a:spcPct val="0"/>
              </a:spcBef>
              <a:spcAft>
                <a:spcPct val="0"/>
              </a:spcAft>
            </a:pPr>
            <a:r>
              <a:rPr lang="en-US" b="1" dirty="0">
                <a:solidFill>
                  <a:prstClr val="black"/>
                </a:solidFill>
                <a:latin typeface="Arial" pitchFamily="-84" charset="0"/>
                <a:ea typeface="MS PGothic" pitchFamily="32" charset="0"/>
                <a:cs typeface="MS PGothic" pitchFamily="32" charset="0"/>
              </a:rPr>
              <a:t>CWRF</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7879" t="4630" r="7577" b="5324"/>
          <a:stretch>
            <a:fillRect/>
          </a:stretch>
        </p:blipFill>
        <p:spPr>
          <a:xfrm>
            <a:off x="266700" y="0"/>
            <a:ext cx="8585200" cy="6858000"/>
          </a:xfrm>
          <a:prstGeom prst="rect">
            <a:avLst/>
          </a:prstGeom>
        </p:spPr>
      </p:pic>
      <p:sp>
        <p:nvSpPr>
          <p:cNvPr id="5" name="TextBox 4"/>
          <p:cNvSpPr txBox="1"/>
          <p:nvPr/>
        </p:nvSpPr>
        <p:spPr>
          <a:xfrm>
            <a:off x="2184400" y="495300"/>
            <a:ext cx="454046" cy="369332"/>
          </a:xfrm>
          <a:prstGeom prst="rect">
            <a:avLst/>
          </a:prstGeom>
          <a:noFill/>
        </p:spPr>
        <p:txBody>
          <a:bodyPr wrap="none" lIns="91430" tIns="45715" rIns="91430" bIns="45715" rtlCol="0">
            <a:spAutoFit/>
          </a:bodyPr>
          <a:lstStyle/>
          <a:p>
            <a:r>
              <a:rPr lang="en-US" dirty="0" err="1" smtClean="0">
                <a:solidFill>
                  <a:srgbClr val="FF0000"/>
                </a:solidFill>
              </a:rPr>
              <a:t>Cd</a:t>
            </a:r>
            <a:endParaRPr lang="en-US" dirty="0">
              <a:solidFill>
                <a:srgbClr val="FF0000"/>
              </a:solidFill>
            </a:endParaRPr>
          </a:p>
        </p:txBody>
      </p:sp>
      <p:sp>
        <p:nvSpPr>
          <p:cNvPr id="6" name="TextBox 5"/>
          <p:cNvSpPr txBox="1"/>
          <p:nvPr/>
        </p:nvSpPr>
        <p:spPr>
          <a:xfrm>
            <a:off x="2713069" y="971034"/>
            <a:ext cx="454046" cy="369332"/>
          </a:xfrm>
          <a:prstGeom prst="rect">
            <a:avLst/>
          </a:prstGeom>
          <a:noFill/>
        </p:spPr>
        <p:txBody>
          <a:bodyPr wrap="none" lIns="91430" tIns="45715" rIns="91430" bIns="45715" rtlCol="0">
            <a:spAutoFit/>
          </a:bodyPr>
          <a:lstStyle/>
          <a:p>
            <a:r>
              <a:rPr lang="en-US" dirty="0" smtClean="0">
                <a:solidFill>
                  <a:srgbClr val="000090"/>
                </a:solidFill>
              </a:rPr>
              <a:t>Ck</a:t>
            </a:r>
            <a:endParaRPr lang="en-US" dirty="0">
              <a:solidFill>
                <a:srgbClr val="000090"/>
              </a:solidFill>
            </a:endParaRPr>
          </a:p>
        </p:txBody>
      </p:sp>
      <p:sp>
        <p:nvSpPr>
          <p:cNvPr id="8" name="TextBox 7"/>
          <p:cNvSpPr txBox="1"/>
          <p:nvPr/>
        </p:nvSpPr>
        <p:spPr>
          <a:xfrm>
            <a:off x="4267200" y="-25400"/>
            <a:ext cx="736099" cy="369332"/>
          </a:xfrm>
          <a:prstGeom prst="rect">
            <a:avLst/>
          </a:prstGeom>
          <a:noFill/>
        </p:spPr>
        <p:txBody>
          <a:bodyPr wrap="none" lIns="91430" tIns="45715" rIns="91430" bIns="45715" rtlCol="0">
            <a:spAutoFit/>
          </a:bodyPr>
          <a:lstStyle/>
          <a:p>
            <a:r>
              <a:rPr lang="en-US" dirty="0" smtClean="0"/>
              <a:t>ARW</a:t>
            </a:r>
            <a:endParaRPr lang="en-US"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2"/>
          <a:srcRect r="6250"/>
          <a:stretch>
            <a:fillRect/>
          </a:stretch>
        </p:blipFill>
        <p:spPr bwMode="auto">
          <a:xfrm>
            <a:off x="4419601" y="1752601"/>
            <a:ext cx="4572000" cy="3657600"/>
          </a:xfrm>
          <a:prstGeom prst="rect">
            <a:avLst/>
          </a:prstGeom>
          <a:noFill/>
          <a:ln w="9525">
            <a:noFill/>
            <a:miter lim="800000"/>
            <a:headEnd/>
            <a:tailEnd/>
          </a:ln>
        </p:spPr>
      </p:pic>
      <p:pic>
        <p:nvPicPr>
          <p:cNvPr id="44035" name="Picture 3"/>
          <p:cNvPicPr>
            <a:picLocks noChangeAspect="1"/>
          </p:cNvPicPr>
          <p:nvPr/>
        </p:nvPicPr>
        <p:blipFill>
          <a:blip r:embed="rId3"/>
          <a:srcRect r="6250"/>
          <a:stretch>
            <a:fillRect/>
          </a:stretch>
        </p:blipFill>
        <p:spPr bwMode="auto">
          <a:xfrm>
            <a:off x="1" y="1752601"/>
            <a:ext cx="4572000" cy="3657600"/>
          </a:xfrm>
          <a:prstGeom prst="rect">
            <a:avLst/>
          </a:prstGeom>
          <a:noFill/>
          <a:ln w="9525">
            <a:noFill/>
            <a:miter lim="800000"/>
            <a:headEnd/>
            <a:tailEnd/>
          </a:ln>
        </p:spPr>
      </p:pic>
      <p:sp>
        <p:nvSpPr>
          <p:cNvPr id="44036" name="TextBox 4"/>
          <p:cNvSpPr txBox="1">
            <a:spLocks noChangeArrowheads="1"/>
          </p:cNvSpPr>
          <p:nvPr/>
        </p:nvSpPr>
        <p:spPr bwMode="auto">
          <a:xfrm>
            <a:off x="1519239" y="838201"/>
            <a:ext cx="6249987" cy="461963"/>
          </a:xfrm>
          <a:prstGeom prst="rect">
            <a:avLst/>
          </a:prstGeom>
          <a:noFill/>
          <a:ln w="9525">
            <a:noFill/>
            <a:miter lim="800000"/>
            <a:headEnd/>
            <a:tailEnd/>
          </a:ln>
        </p:spPr>
        <p:txBody>
          <a:bodyPr wrap="none" lIns="91430" tIns="45715" rIns="91430" bIns="45715">
            <a:prstTxWarp prst="textNoShape">
              <a:avLst/>
            </a:prstTxWarp>
            <a:spAutoFit/>
          </a:bodyPr>
          <a:lstStyle/>
          <a:p>
            <a:pPr defTabSz="914305" eaLnBrk="0" fontAlgn="base" hangingPunct="0">
              <a:spcBef>
                <a:spcPct val="0"/>
              </a:spcBef>
              <a:spcAft>
                <a:spcPct val="0"/>
              </a:spcAft>
            </a:pPr>
            <a:r>
              <a:rPr lang="en-US" sz="2400" b="1" dirty="0">
                <a:solidFill>
                  <a:srgbClr val="000000"/>
                </a:solidFill>
                <a:ea typeface="MS PGothic" pitchFamily="32" charset="0"/>
                <a:cs typeface="MS PGothic" pitchFamily="32" charset="0"/>
              </a:rPr>
              <a:t>ITOP: Co-located </a:t>
            </a:r>
            <a:r>
              <a:rPr lang="en-US" sz="2400" b="1" dirty="0" err="1">
                <a:solidFill>
                  <a:srgbClr val="000000"/>
                </a:solidFill>
                <a:ea typeface="MS PGothic" pitchFamily="32" charset="0"/>
                <a:cs typeface="MS PGothic" pitchFamily="32" charset="0"/>
              </a:rPr>
              <a:t>Dropsondes</a:t>
            </a:r>
            <a:r>
              <a:rPr lang="en-US" sz="2400" b="1" dirty="0">
                <a:solidFill>
                  <a:srgbClr val="000000"/>
                </a:solidFill>
                <a:ea typeface="MS PGothic" pitchFamily="32" charset="0"/>
                <a:cs typeface="MS PGothic" pitchFamily="32" charset="0"/>
              </a:rPr>
              <a:t> and </a:t>
            </a:r>
            <a:r>
              <a:rPr lang="en-US" sz="2400" b="1" dirty="0" err="1">
                <a:solidFill>
                  <a:srgbClr val="000000"/>
                </a:solidFill>
                <a:ea typeface="MS PGothic" pitchFamily="32" charset="0"/>
                <a:cs typeface="MS PGothic" pitchFamily="32" charset="0"/>
              </a:rPr>
              <a:t>AXBTs</a:t>
            </a:r>
            <a:endParaRPr lang="en-US" sz="2400" b="1" dirty="0">
              <a:solidFill>
                <a:srgbClr val="000000"/>
              </a:solidFill>
              <a:ea typeface="MS PGothic" pitchFamily="32" charset="0"/>
              <a:cs typeface="MS PGothic" pitchFamily="32" charset="0"/>
            </a:endParaRPr>
          </a:p>
        </p:txBody>
      </p:sp>
      <p:pic>
        <p:nvPicPr>
          <p:cNvPr id="5" name="Picture 4"/>
          <p:cNvPicPr>
            <a:picLocks noChangeAspect="1"/>
          </p:cNvPicPr>
          <p:nvPr/>
        </p:nvPicPr>
        <p:blipFill>
          <a:blip r:embed="rId4"/>
          <a:srcRect l="5837" r="6396"/>
          <a:stretch>
            <a:fillRect/>
          </a:stretch>
        </p:blipFill>
        <p:spPr>
          <a:xfrm>
            <a:off x="233440" y="1870188"/>
            <a:ext cx="4280233" cy="3657600"/>
          </a:xfrm>
          <a:prstGeom prst="rect">
            <a:avLst/>
          </a:prstGeom>
        </p:spPr>
      </p:pic>
      <p:pic>
        <p:nvPicPr>
          <p:cNvPr id="6" name="Picture 5"/>
          <p:cNvPicPr>
            <a:picLocks noChangeAspect="1"/>
          </p:cNvPicPr>
          <p:nvPr/>
        </p:nvPicPr>
        <p:blipFill>
          <a:blip r:embed="rId5"/>
          <a:srcRect r="7143"/>
          <a:stretch>
            <a:fillRect/>
          </a:stretch>
        </p:blipFill>
        <p:spPr>
          <a:xfrm>
            <a:off x="4478863" y="1881946"/>
            <a:ext cx="4528443" cy="36576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279" y="-11757"/>
            <a:ext cx="4876800" cy="3657600"/>
          </a:xfrm>
          <a:prstGeom prst="rect">
            <a:avLst/>
          </a:prstGeom>
        </p:spPr>
      </p:pic>
      <p:pic>
        <p:nvPicPr>
          <p:cNvPr id="3" name="Picture 2"/>
          <p:cNvPicPr>
            <a:picLocks noChangeAspect="1"/>
          </p:cNvPicPr>
          <p:nvPr/>
        </p:nvPicPr>
        <p:blipFill>
          <a:blip r:embed="rId3"/>
          <a:stretch>
            <a:fillRect/>
          </a:stretch>
        </p:blipFill>
        <p:spPr>
          <a:xfrm>
            <a:off x="4420067" y="-4895"/>
            <a:ext cx="4876800" cy="3657600"/>
          </a:xfrm>
          <a:prstGeom prst="rect">
            <a:avLst/>
          </a:prstGeom>
        </p:spPr>
      </p:pic>
      <p:pic>
        <p:nvPicPr>
          <p:cNvPr id="4" name="Picture 3"/>
          <p:cNvPicPr>
            <a:picLocks noChangeAspect="1"/>
          </p:cNvPicPr>
          <p:nvPr/>
        </p:nvPicPr>
        <p:blipFill>
          <a:blip r:embed="rId4"/>
          <a:stretch>
            <a:fillRect/>
          </a:stretch>
        </p:blipFill>
        <p:spPr>
          <a:xfrm>
            <a:off x="2299160" y="3270948"/>
            <a:ext cx="4876800" cy="36576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1150" y="-145989"/>
            <a:ext cx="4876800" cy="3657600"/>
          </a:xfrm>
          <a:prstGeom prst="rect">
            <a:avLst/>
          </a:prstGeom>
        </p:spPr>
      </p:pic>
      <p:pic>
        <p:nvPicPr>
          <p:cNvPr id="5" name="Picture 4"/>
          <p:cNvPicPr>
            <a:picLocks noChangeAspect="1"/>
          </p:cNvPicPr>
          <p:nvPr/>
        </p:nvPicPr>
        <p:blipFill>
          <a:blip r:embed="rId3"/>
          <a:stretch>
            <a:fillRect/>
          </a:stretch>
        </p:blipFill>
        <p:spPr>
          <a:xfrm>
            <a:off x="4277786" y="-152853"/>
            <a:ext cx="4876800" cy="3657600"/>
          </a:xfrm>
          <a:prstGeom prst="rect">
            <a:avLst/>
          </a:prstGeom>
        </p:spPr>
      </p:pic>
      <p:pic>
        <p:nvPicPr>
          <p:cNvPr id="6" name="Picture 5"/>
          <p:cNvPicPr>
            <a:picLocks noChangeAspect="1"/>
          </p:cNvPicPr>
          <p:nvPr/>
        </p:nvPicPr>
        <p:blipFill>
          <a:blip r:embed="rId4"/>
          <a:srcRect t="5749"/>
          <a:stretch>
            <a:fillRect/>
          </a:stretch>
        </p:blipFill>
        <p:spPr>
          <a:xfrm>
            <a:off x="-261150" y="3457714"/>
            <a:ext cx="4876800" cy="3447318"/>
          </a:xfrm>
          <a:prstGeom prst="rect">
            <a:avLst/>
          </a:prstGeom>
        </p:spPr>
      </p:pic>
      <p:pic>
        <p:nvPicPr>
          <p:cNvPr id="7" name="Picture 6"/>
          <p:cNvPicPr>
            <a:picLocks noChangeAspect="1"/>
          </p:cNvPicPr>
          <p:nvPr/>
        </p:nvPicPr>
        <p:blipFill>
          <a:blip r:embed="rId5"/>
          <a:srcRect t="5143"/>
          <a:stretch>
            <a:fillRect/>
          </a:stretch>
        </p:blipFill>
        <p:spPr>
          <a:xfrm>
            <a:off x="4277786" y="3457714"/>
            <a:ext cx="4876800" cy="3469472"/>
          </a:xfrm>
          <a:prstGeom prst="rect">
            <a:avLst/>
          </a:prstGeom>
        </p:spPr>
      </p:pic>
      <p:cxnSp>
        <p:nvCxnSpPr>
          <p:cNvPr id="9" name="Straight Connector 8"/>
          <p:cNvCxnSpPr/>
          <p:nvPr/>
        </p:nvCxnSpPr>
        <p:spPr bwMode="auto">
          <a:xfrm rot="5400000">
            <a:off x="5937250" y="1619250"/>
            <a:ext cx="30099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rot="5400000">
            <a:off x="5938839" y="5015767"/>
            <a:ext cx="30099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rot="5400000">
            <a:off x="591344" y="1619250"/>
            <a:ext cx="30099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rot="5400000">
            <a:off x="589756" y="5015767"/>
            <a:ext cx="30099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6150"/>
          <a:stretch/>
        </p:blipFill>
        <p:spPr>
          <a:xfrm>
            <a:off x="457200" y="1981200"/>
            <a:ext cx="5301380" cy="4236595"/>
          </a:xfrm>
          <a:prstGeom prst="rect">
            <a:avLst/>
          </a:prstGeom>
        </p:spPr>
      </p:pic>
      <p:sp>
        <p:nvSpPr>
          <p:cNvPr id="5123" name="Text Box 7"/>
          <p:cNvSpPr txBox="1">
            <a:spLocks noChangeArrowheads="1"/>
          </p:cNvSpPr>
          <p:nvPr/>
        </p:nvSpPr>
        <p:spPr bwMode="auto">
          <a:xfrm>
            <a:off x="1219200" y="228600"/>
            <a:ext cx="6096000" cy="8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5" rIns="91430" bIns="4571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305" eaLnBrk="1" hangingPunct="1">
              <a:spcBef>
                <a:spcPct val="50000"/>
              </a:spcBef>
            </a:pPr>
            <a:r>
              <a:rPr lang="en-US" sz="2400" b="1" dirty="0" smtClean="0">
                <a:solidFill>
                  <a:srgbClr val="0000FF"/>
                </a:solidFill>
              </a:rPr>
              <a:t>Effect of Sea Spray on </a:t>
            </a:r>
            <a:r>
              <a:rPr lang="en-US" sz="2400" b="1" dirty="0" err="1" smtClean="0">
                <a:solidFill>
                  <a:srgbClr val="0000FF"/>
                </a:solidFill>
              </a:rPr>
              <a:t>Fanapi</a:t>
            </a:r>
            <a:r>
              <a:rPr lang="en-US" sz="2400" b="1" dirty="0" smtClean="0">
                <a:solidFill>
                  <a:srgbClr val="0000FF"/>
                </a:solidFill>
              </a:rPr>
              <a:t> Simulations</a:t>
            </a:r>
            <a:endParaRPr lang="en-US" sz="2400" b="1" dirty="0">
              <a:solidFill>
                <a:srgbClr val="0000FF"/>
              </a:solidFill>
            </a:endParaRPr>
          </a:p>
        </p:txBody>
      </p:sp>
      <p:sp>
        <p:nvSpPr>
          <p:cNvPr id="11" name="TextBox 10"/>
          <p:cNvSpPr txBox="1"/>
          <p:nvPr/>
        </p:nvSpPr>
        <p:spPr>
          <a:xfrm>
            <a:off x="838200" y="1474316"/>
            <a:ext cx="5334000" cy="400110"/>
          </a:xfrm>
          <a:prstGeom prst="rect">
            <a:avLst/>
          </a:prstGeom>
          <a:noFill/>
        </p:spPr>
        <p:txBody>
          <a:bodyPr wrap="square" lIns="91430" tIns="45715" rIns="91430" bIns="45715" rtlCol="0">
            <a:spAutoFit/>
          </a:bodyPr>
          <a:lstStyle/>
          <a:p>
            <a:pPr defTabSz="914305"/>
            <a:r>
              <a:rPr lang="en-US" sz="2000" b="1" dirty="0">
                <a:solidFill>
                  <a:prstClr val="black"/>
                </a:solidFill>
              </a:rPr>
              <a:t>Averaged fluxes within 150 km radius of eye </a:t>
            </a:r>
          </a:p>
        </p:txBody>
      </p:sp>
      <p:sp>
        <p:nvSpPr>
          <p:cNvPr id="17" name="TextBox 16"/>
          <p:cNvSpPr txBox="1"/>
          <p:nvPr/>
        </p:nvSpPr>
        <p:spPr>
          <a:xfrm>
            <a:off x="5758580" y="1674371"/>
            <a:ext cx="3149184" cy="4862859"/>
          </a:xfrm>
          <a:prstGeom prst="rect">
            <a:avLst/>
          </a:prstGeom>
          <a:gradFill flip="none" rotWithShape="1">
            <a:gsLst>
              <a:gs pos="0">
                <a:srgbClr val="FFFF00">
                  <a:tint val="66000"/>
                  <a:satMod val="160000"/>
                  <a:alpha val="0"/>
                </a:srgbClr>
              </a:gs>
              <a:gs pos="50000">
                <a:srgbClr val="FFFF00">
                  <a:tint val="44500"/>
                  <a:satMod val="160000"/>
                </a:srgbClr>
              </a:gs>
              <a:gs pos="100000">
                <a:srgbClr val="FFFF00">
                  <a:tint val="23500"/>
                  <a:satMod val="160000"/>
                </a:srgbClr>
              </a:gs>
            </a:gsLst>
            <a:lin ang="2700000" scaled="1"/>
            <a:tileRect/>
          </a:gradFill>
        </p:spPr>
        <p:txBody>
          <a:bodyPr wrap="square" lIns="91430" tIns="45715" rIns="91430" bIns="45715" rtlCol="0">
            <a:spAutoFit/>
          </a:bodyPr>
          <a:lstStyle/>
          <a:p>
            <a:pPr marL="342865" indent="-342865" defTabSz="914305">
              <a:buFont typeface="Arial" pitchFamily="34" charset="0"/>
              <a:buChar char="•"/>
            </a:pPr>
            <a:r>
              <a:rPr lang="en-US" sz="2000" b="1" dirty="0">
                <a:solidFill>
                  <a:prstClr val="black"/>
                </a:solidFill>
              </a:rPr>
              <a:t>New sea spray increases more sensible  flux</a:t>
            </a:r>
          </a:p>
          <a:p>
            <a:pPr marL="342865" indent="-342865" defTabSz="914305">
              <a:buFont typeface="Arial" pitchFamily="34" charset="0"/>
              <a:buChar char="•"/>
            </a:pPr>
            <a:r>
              <a:rPr lang="en-US" sz="2000" b="1" dirty="0">
                <a:solidFill>
                  <a:prstClr val="black"/>
                </a:solidFill>
              </a:rPr>
              <a:t>Smaller increase in latent heat flux</a:t>
            </a:r>
          </a:p>
          <a:p>
            <a:pPr marL="285720" indent="-285720" defTabSz="914305">
              <a:buFont typeface="Arial" pitchFamily="34" charset="0"/>
              <a:buChar char="•"/>
            </a:pPr>
            <a:r>
              <a:rPr lang="en-US" sz="2000" b="1" dirty="0">
                <a:solidFill>
                  <a:prstClr val="black"/>
                </a:solidFill>
              </a:rPr>
              <a:t>Fully coupled run has a 32% less total flux over the ocean compared to the uncoupled run</a:t>
            </a:r>
          </a:p>
          <a:p>
            <a:pPr marL="285720" indent="-285720" defTabSz="914305">
              <a:buFont typeface="Arial" pitchFamily="34" charset="0"/>
              <a:buChar char="•"/>
            </a:pPr>
            <a:r>
              <a:rPr lang="en-US" sz="2000" b="1" dirty="0">
                <a:solidFill>
                  <a:prstClr val="black"/>
                </a:solidFill>
              </a:rPr>
              <a:t>New sea spray provides about 5% flux increase </a:t>
            </a:r>
          </a:p>
          <a:p>
            <a:pPr marL="285720" indent="-285720" defTabSz="914305">
              <a:buFont typeface="Arial" pitchFamily="34" charset="0"/>
              <a:buChar char="•"/>
            </a:pPr>
            <a:r>
              <a:rPr lang="en-US" sz="2000" b="1" dirty="0">
                <a:solidFill>
                  <a:srgbClr val="FF00FF"/>
                </a:solidFill>
              </a:rPr>
              <a:t>With new sea spray, there is still a large flux difference between coupled and uncoupled runs</a:t>
            </a:r>
          </a:p>
        </p:txBody>
      </p:sp>
      <p:sp>
        <p:nvSpPr>
          <p:cNvPr id="18" name="TextBox 17"/>
          <p:cNvSpPr txBox="1"/>
          <p:nvPr/>
        </p:nvSpPr>
        <p:spPr>
          <a:xfrm>
            <a:off x="4267201" y="2438400"/>
            <a:ext cx="1219200" cy="369332"/>
          </a:xfrm>
          <a:prstGeom prst="rect">
            <a:avLst/>
          </a:prstGeom>
          <a:noFill/>
        </p:spPr>
        <p:txBody>
          <a:bodyPr wrap="square" lIns="91430" tIns="45715" rIns="91430" bIns="45715" rtlCol="0">
            <a:spAutoFit/>
          </a:bodyPr>
          <a:lstStyle/>
          <a:p>
            <a:pPr defTabSz="914305"/>
            <a:r>
              <a:rPr lang="en-US" b="1" dirty="0">
                <a:solidFill>
                  <a:prstClr val="black"/>
                </a:solidFill>
              </a:rPr>
              <a:t>Sensible</a:t>
            </a:r>
          </a:p>
        </p:txBody>
      </p:sp>
      <p:sp>
        <p:nvSpPr>
          <p:cNvPr id="19" name="TextBox 18"/>
          <p:cNvSpPr txBox="1"/>
          <p:nvPr/>
        </p:nvSpPr>
        <p:spPr>
          <a:xfrm>
            <a:off x="4366535" y="4421945"/>
            <a:ext cx="990600" cy="369332"/>
          </a:xfrm>
          <a:prstGeom prst="rect">
            <a:avLst/>
          </a:prstGeom>
          <a:noFill/>
        </p:spPr>
        <p:txBody>
          <a:bodyPr wrap="square" lIns="91430" tIns="45715" rIns="91430" bIns="45715" rtlCol="0">
            <a:spAutoFit/>
          </a:bodyPr>
          <a:lstStyle/>
          <a:p>
            <a:pPr defTabSz="914305"/>
            <a:r>
              <a:rPr lang="en-US" b="1" dirty="0">
                <a:solidFill>
                  <a:prstClr val="black"/>
                </a:solidFill>
              </a:rPr>
              <a:t>Latent</a:t>
            </a:r>
          </a:p>
        </p:txBody>
      </p:sp>
      <p:grpSp>
        <p:nvGrpSpPr>
          <p:cNvPr id="2" name="Group 1"/>
          <p:cNvGrpSpPr/>
          <p:nvPr/>
        </p:nvGrpSpPr>
        <p:grpSpPr>
          <a:xfrm>
            <a:off x="3285978" y="2575615"/>
            <a:ext cx="0" cy="2682185"/>
            <a:chOff x="3285978" y="2575615"/>
            <a:chExt cx="0" cy="2682185"/>
          </a:xfrm>
        </p:grpSpPr>
        <p:cxnSp>
          <p:nvCxnSpPr>
            <p:cNvPr id="5" name="Straight Arrow Connector 4"/>
            <p:cNvCxnSpPr/>
            <p:nvPr/>
          </p:nvCxnSpPr>
          <p:spPr>
            <a:xfrm>
              <a:off x="3285978" y="4876800"/>
              <a:ext cx="0" cy="381000"/>
            </a:xfrm>
            <a:prstGeom prst="straightConnector1">
              <a:avLst/>
            </a:prstGeom>
            <a:ln w="28575">
              <a:solidFill>
                <a:srgbClr val="FF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285978" y="2575615"/>
              <a:ext cx="0" cy="381000"/>
            </a:xfrm>
            <a:prstGeom prst="straightConnector1">
              <a:avLst/>
            </a:prstGeom>
            <a:ln w="28575">
              <a:solidFill>
                <a:srgbClr val="FF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67148" y="3657600"/>
            <a:ext cx="4210152" cy="3200400"/>
          </a:xfrm>
          <a:prstGeom prst="rect">
            <a:avLst/>
          </a:prstGeom>
        </p:spPr>
      </p:pic>
      <p:pic>
        <p:nvPicPr>
          <p:cNvPr id="5" name="Picture 4"/>
          <p:cNvPicPr>
            <a:picLocks noChangeAspect="1"/>
          </p:cNvPicPr>
          <p:nvPr/>
        </p:nvPicPr>
        <p:blipFill>
          <a:blip r:embed="rId3"/>
          <a:stretch>
            <a:fillRect/>
          </a:stretch>
        </p:blipFill>
        <p:spPr>
          <a:xfrm>
            <a:off x="2540000" y="450850"/>
            <a:ext cx="4084646" cy="3200400"/>
          </a:xfrm>
          <a:prstGeom prst="rect">
            <a:avLst/>
          </a:prstGeom>
        </p:spPr>
      </p:pic>
      <p:pic>
        <p:nvPicPr>
          <p:cNvPr id="6" name="Picture 5"/>
          <p:cNvPicPr>
            <a:picLocks noChangeAspect="1"/>
          </p:cNvPicPr>
          <p:nvPr/>
        </p:nvPicPr>
        <p:blipFill>
          <a:blip r:embed="rId4"/>
          <a:stretch>
            <a:fillRect/>
          </a:stretch>
        </p:blipFill>
        <p:spPr>
          <a:xfrm>
            <a:off x="557102" y="3638550"/>
            <a:ext cx="4084646" cy="3200400"/>
          </a:xfrm>
          <a:prstGeom prst="rect">
            <a:avLst/>
          </a:prstGeom>
        </p:spPr>
      </p:pic>
      <p:sp>
        <p:nvSpPr>
          <p:cNvPr id="7" name="TextBox 6"/>
          <p:cNvSpPr txBox="1"/>
          <p:nvPr/>
        </p:nvSpPr>
        <p:spPr>
          <a:xfrm>
            <a:off x="4743348" y="661432"/>
            <a:ext cx="1726667" cy="369332"/>
          </a:xfrm>
          <a:prstGeom prst="rect">
            <a:avLst/>
          </a:prstGeom>
          <a:noFill/>
        </p:spPr>
        <p:txBody>
          <a:bodyPr wrap="none" rtlCol="0">
            <a:spAutoFit/>
          </a:bodyPr>
          <a:lstStyle/>
          <a:p>
            <a:r>
              <a:rPr lang="en-US" dirty="0" smtClean="0"/>
              <a:t>Uncoupled WRF</a:t>
            </a:r>
            <a:endParaRPr lang="en-US" dirty="0"/>
          </a:p>
        </p:txBody>
      </p:sp>
      <p:sp>
        <p:nvSpPr>
          <p:cNvPr id="8" name="TextBox 7"/>
          <p:cNvSpPr txBox="1"/>
          <p:nvPr/>
        </p:nvSpPr>
        <p:spPr>
          <a:xfrm>
            <a:off x="1828800" y="4229100"/>
            <a:ext cx="2240743" cy="369332"/>
          </a:xfrm>
          <a:prstGeom prst="rect">
            <a:avLst/>
          </a:prstGeom>
          <a:noFill/>
        </p:spPr>
        <p:txBody>
          <a:bodyPr wrap="none" rtlCol="0">
            <a:spAutoFit/>
          </a:bodyPr>
          <a:lstStyle/>
          <a:p>
            <a:r>
              <a:rPr lang="en-US" dirty="0" smtClean="0"/>
              <a:t>Coupled WRF-HYCOM</a:t>
            </a:r>
            <a:endParaRPr lang="en-US" dirty="0"/>
          </a:p>
        </p:txBody>
      </p:sp>
      <p:sp>
        <p:nvSpPr>
          <p:cNvPr id="9" name="TextBox 8"/>
          <p:cNvSpPr txBox="1"/>
          <p:nvPr/>
        </p:nvSpPr>
        <p:spPr>
          <a:xfrm>
            <a:off x="5499100" y="4216400"/>
            <a:ext cx="3059589" cy="369332"/>
          </a:xfrm>
          <a:prstGeom prst="rect">
            <a:avLst/>
          </a:prstGeom>
          <a:noFill/>
        </p:spPr>
        <p:txBody>
          <a:bodyPr wrap="none" rtlCol="0">
            <a:spAutoFit/>
          </a:bodyPr>
          <a:lstStyle/>
          <a:p>
            <a:r>
              <a:rPr lang="en-US" dirty="0" smtClean="0"/>
              <a:t>Coupled WRF-UMWM-HYCOM</a:t>
            </a:r>
            <a:endParaRPr lang="en-US" dirty="0"/>
          </a:p>
        </p:txBody>
      </p:sp>
      <p:sp>
        <p:nvSpPr>
          <p:cNvPr id="10" name="TextBox 9"/>
          <p:cNvSpPr txBox="1"/>
          <p:nvPr/>
        </p:nvSpPr>
        <p:spPr>
          <a:xfrm>
            <a:off x="1854200" y="63500"/>
            <a:ext cx="5867562" cy="369332"/>
          </a:xfrm>
          <a:prstGeom prst="rect">
            <a:avLst/>
          </a:prstGeom>
          <a:noFill/>
        </p:spPr>
        <p:txBody>
          <a:bodyPr wrap="none" rtlCol="0">
            <a:spAutoFit/>
          </a:bodyPr>
          <a:lstStyle/>
          <a:p>
            <a:r>
              <a:rPr lang="en-US" dirty="0" smtClean="0"/>
              <a:t>Uncoupled and Coupled Model Forecasts of SH and LH fluxes</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304925" y="82236"/>
            <a:ext cx="7068258" cy="923925"/>
          </a:xfrm>
        </p:spPr>
        <p:txBody>
          <a:bodyPr>
            <a:normAutofit/>
          </a:bodyPr>
          <a:lstStyle/>
          <a:p>
            <a:pPr eaLnBrk="1" hangingPunct="1"/>
            <a:r>
              <a:rPr lang="en-US" sz="2400" dirty="0" smtClean="0">
                <a:solidFill>
                  <a:srgbClr val="FF0000"/>
                </a:solidFill>
              </a:rPr>
              <a:t>Synthesis On Turbulent Flux Parameterizations:</a:t>
            </a:r>
            <a:br>
              <a:rPr lang="en-US" sz="2400" dirty="0" smtClean="0">
                <a:solidFill>
                  <a:srgbClr val="FF0000"/>
                </a:solidFill>
              </a:rPr>
            </a:br>
            <a:r>
              <a:rPr lang="en-US" sz="2400" dirty="0" smtClean="0">
                <a:solidFill>
                  <a:srgbClr val="FF0000"/>
                </a:solidFill>
              </a:rPr>
              <a:t>Combined Observations from ESRL, </a:t>
            </a:r>
            <a:r>
              <a:rPr lang="en-US" sz="2400" dirty="0" err="1" smtClean="0">
                <a:solidFill>
                  <a:srgbClr val="FF0000"/>
                </a:solidFill>
              </a:rPr>
              <a:t>UConn</a:t>
            </a:r>
            <a:r>
              <a:rPr lang="en-US" sz="2400" dirty="0" smtClean="0">
                <a:solidFill>
                  <a:srgbClr val="FF0000"/>
                </a:solidFill>
              </a:rPr>
              <a:t>, </a:t>
            </a:r>
            <a:r>
              <a:rPr lang="en-US" sz="2400" dirty="0" err="1" smtClean="0">
                <a:solidFill>
                  <a:srgbClr val="FF0000"/>
                </a:solidFill>
              </a:rPr>
              <a:t>UMiami</a:t>
            </a:r>
            <a:endParaRPr lang="en-US" sz="2400" dirty="0" smtClean="0">
              <a:solidFill>
                <a:srgbClr val="FF0000"/>
              </a:solidFill>
            </a:endParaRPr>
          </a:p>
        </p:txBody>
      </p:sp>
      <p:sp>
        <p:nvSpPr>
          <p:cNvPr id="9219" name="TextBox 4"/>
          <p:cNvSpPr txBox="1">
            <a:spLocks noChangeArrowheads="1"/>
          </p:cNvSpPr>
          <p:nvPr/>
        </p:nvSpPr>
        <p:spPr bwMode="auto">
          <a:xfrm>
            <a:off x="5274804" y="1110885"/>
            <a:ext cx="3726322" cy="4280471"/>
          </a:xfrm>
          <a:prstGeom prst="rect">
            <a:avLst/>
          </a:prstGeom>
          <a:noFill/>
          <a:ln w="9525">
            <a:noFill/>
            <a:miter lim="800000"/>
            <a:headEnd/>
            <a:tailEnd/>
          </a:ln>
        </p:spPr>
        <p:txBody>
          <a:bodyPr wrap="square" lIns="91430" tIns="45715" rIns="91430" bIns="45715">
            <a:spAutoFit/>
          </a:bodyPr>
          <a:lstStyle/>
          <a:p>
            <a:r>
              <a:rPr lang="en-US" dirty="0"/>
              <a:t>Neutral turbulent transfer coefficients at z=10 m as a function of wind.  </a:t>
            </a:r>
          </a:p>
          <a:p>
            <a:r>
              <a:rPr lang="en-US" dirty="0">
                <a:solidFill>
                  <a:srgbClr val="FF0000"/>
                </a:solidFill>
              </a:rPr>
              <a:t>Symbols are </a:t>
            </a:r>
            <a:r>
              <a:rPr lang="en-US" b="1" dirty="0">
                <a:solidFill>
                  <a:srgbClr val="FF0000"/>
                </a:solidFill>
              </a:rPr>
              <a:t>Direct Data </a:t>
            </a:r>
            <a:r>
              <a:rPr lang="en-US" dirty="0">
                <a:solidFill>
                  <a:srgbClr val="FF0000"/>
                </a:solidFill>
              </a:rPr>
              <a:t>(14,450 observations; 90% between 3 and 17 m/s)</a:t>
            </a:r>
          </a:p>
          <a:p>
            <a:r>
              <a:rPr lang="en-US" dirty="0">
                <a:solidFill>
                  <a:srgbClr val="00B0F0"/>
                </a:solidFill>
              </a:rPr>
              <a:t>Dash Lines are </a:t>
            </a:r>
            <a:r>
              <a:rPr lang="en-US" b="1" dirty="0">
                <a:solidFill>
                  <a:srgbClr val="00B0F0"/>
                </a:solidFill>
              </a:rPr>
              <a:t>Parameterizations</a:t>
            </a:r>
          </a:p>
          <a:p>
            <a:endParaRPr lang="en-US" b="1" dirty="0"/>
          </a:p>
          <a:p>
            <a:r>
              <a:rPr lang="en-US" b="1" dirty="0"/>
              <a:t>*Observations of 3 Research Groups Agree Closely ( with 5%) But Need More High Speed Data</a:t>
            </a:r>
          </a:p>
          <a:p>
            <a:endParaRPr lang="en-US" b="1" dirty="0"/>
          </a:p>
          <a:p>
            <a:r>
              <a:rPr lang="en-US" b="1" dirty="0"/>
              <a:t>*Spread of Parameterizations is Greater Than Spread of Observations</a:t>
            </a:r>
          </a:p>
          <a:p>
            <a:endParaRPr lang="en-US" b="1" dirty="0"/>
          </a:p>
          <a:p>
            <a:r>
              <a:rPr lang="en-US" b="1" dirty="0"/>
              <a:t>*NOAA</a:t>
            </a:r>
            <a:r>
              <a:rPr lang="en-US" b="1" i="1" dirty="0"/>
              <a:t> COARE </a:t>
            </a:r>
            <a:r>
              <a:rPr lang="en-US" b="1" dirty="0"/>
              <a:t>model is the best fit</a:t>
            </a:r>
            <a:endParaRPr lang="en-US" dirty="0">
              <a:solidFill>
                <a:srgbClr val="00B0F0"/>
              </a:solidFill>
            </a:endParaRPr>
          </a:p>
        </p:txBody>
      </p:sp>
      <p:sp>
        <p:nvSpPr>
          <p:cNvPr id="5" name="Date Placeholder 4"/>
          <p:cNvSpPr>
            <a:spLocks noGrp="1"/>
          </p:cNvSpPr>
          <p:nvPr>
            <p:ph type="dt" sz="half" idx="10"/>
          </p:nvPr>
        </p:nvSpPr>
        <p:spPr/>
        <p:txBody>
          <a:bodyPr/>
          <a:lstStyle/>
          <a:p>
            <a:pPr>
              <a:defRPr/>
            </a:pPr>
            <a:r>
              <a:rPr lang="en-US" smtClean="0"/>
              <a:t>March 9-12, 2010      Page         </a:t>
            </a:r>
            <a:endParaRPr lang="en-US"/>
          </a:p>
        </p:txBody>
      </p:sp>
      <p:sp>
        <p:nvSpPr>
          <p:cNvPr id="7" name="Footer Placeholder 6"/>
          <p:cNvSpPr>
            <a:spLocks noGrp="1"/>
          </p:cNvSpPr>
          <p:nvPr>
            <p:ph type="ftr" sz="quarter" idx="11"/>
          </p:nvPr>
        </p:nvSpPr>
        <p:spPr/>
        <p:txBody>
          <a:bodyPr/>
          <a:lstStyle/>
          <a:p>
            <a:pPr>
              <a:defRPr/>
            </a:pPr>
            <a:r>
              <a:rPr lang="en-US" smtClean="0"/>
              <a:t>NOAA Earth System Research Laboratory Review - Boulder, Colorado</a:t>
            </a:r>
            <a:endParaRPr lang="en-US"/>
          </a:p>
        </p:txBody>
      </p:sp>
      <p:sp>
        <p:nvSpPr>
          <p:cNvPr id="8" name="Slide Number Placeholder 7"/>
          <p:cNvSpPr>
            <a:spLocks noGrp="1"/>
          </p:cNvSpPr>
          <p:nvPr>
            <p:ph type="sldNum" sz="quarter" idx="12"/>
          </p:nvPr>
        </p:nvSpPr>
        <p:spPr/>
        <p:txBody>
          <a:bodyPr/>
          <a:lstStyle/>
          <a:p>
            <a:pPr>
              <a:defRPr/>
            </a:pPr>
            <a:fld id="{1D8B2D04-A341-4CCA-A16F-9A7FD7B2DEC8}" type="slidenum">
              <a:rPr lang="en-US" smtClean="0"/>
              <a:pPr>
                <a:defRPr/>
              </a:pPr>
              <a:t>55</a:t>
            </a:fld>
            <a:endParaRPr lang="en-US"/>
          </a:p>
        </p:txBody>
      </p:sp>
      <p:pic>
        <p:nvPicPr>
          <p:cNvPr id="10" name="Content Placeholder 9" descr="scalar.jpg"/>
          <p:cNvPicPr>
            <a:picLocks noGrp="1" noChangeAspect="1"/>
          </p:cNvPicPr>
          <p:nvPr>
            <p:ph idx="1"/>
          </p:nvPr>
        </p:nvPicPr>
        <p:blipFill>
          <a:blip r:embed="rId2" cstate="print"/>
          <a:srcRect l="3584" t="2655" r="6909" b="4765"/>
          <a:stretch>
            <a:fillRect/>
          </a:stretch>
        </p:blipFill>
        <p:spPr>
          <a:xfrm>
            <a:off x="302281" y="949334"/>
            <a:ext cx="4715332" cy="5338111"/>
          </a:xfrm>
        </p:spPr>
      </p:pic>
      <p:grpSp>
        <p:nvGrpSpPr>
          <p:cNvPr id="9" name="Group 21"/>
          <p:cNvGrpSpPr>
            <a:grpSpLocks/>
          </p:cNvGrpSpPr>
          <p:nvPr/>
        </p:nvGrpSpPr>
        <p:grpSpPr bwMode="auto">
          <a:xfrm>
            <a:off x="4876280" y="2200481"/>
            <a:ext cx="4280588" cy="3362325"/>
            <a:chOff x="2941" y="342"/>
            <a:chExt cx="2776" cy="2118"/>
          </a:xfrm>
        </p:grpSpPr>
        <p:pic>
          <p:nvPicPr>
            <p:cNvPr id="11" name="Picture 18"/>
            <p:cNvPicPr>
              <a:picLocks noChangeAspect="1" noChangeArrowheads="1"/>
            </p:cNvPicPr>
            <p:nvPr/>
          </p:nvPicPr>
          <p:blipFill>
            <a:blip r:embed="rId3"/>
            <a:srcRect/>
            <a:stretch>
              <a:fillRect/>
            </a:stretch>
          </p:blipFill>
          <p:spPr bwMode="auto">
            <a:xfrm>
              <a:off x="2941" y="342"/>
              <a:ext cx="2776" cy="2118"/>
            </a:xfrm>
            <a:prstGeom prst="rect">
              <a:avLst/>
            </a:prstGeom>
            <a:noFill/>
            <a:ln w="9525">
              <a:noFill/>
              <a:miter lim="800000"/>
              <a:headEnd/>
              <a:tailEnd/>
            </a:ln>
            <a:effectLst/>
          </p:spPr>
        </p:pic>
        <p:sp>
          <p:nvSpPr>
            <p:cNvPr id="12" name="Text Box 19"/>
            <p:cNvSpPr txBox="1">
              <a:spLocks noChangeArrowheads="1"/>
            </p:cNvSpPr>
            <p:nvPr/>
          </p:nvSpPr>
          <p:spPr bwMode="auto">
            <a:xfrm>
              <a:off x="3696" y="720"/>
              <a:ext cx="1429" cy="368"/>
            </a:xfrm>
            <a:prstGeom prst="rect">
              <a:avLst/>
            </a:prstGeom>
            <a:noFill/>
            <a:ln w="9525">
              <a:noFill/>
              <a:miter lim="800000"/>
              <a:headEnd/>
              <a:tailEnd/>
            </a:ln>
            <a:effectLst/>
          </p:spPr>
          <p:txBody>
            <a:bodyPr wrap="square">
              <a:prstTxWarp prst="textNoShape">
                <a:avLst/>
              </a:prstTxWarp>
              <a:spAutoFit/>
            </a:bodyPr>
            <a:lstStyle/>
            <a:p>
              <a:r>
                <a:rPr lang="en-US" sz="1600" b="1">
                  <a:solidFill>
                    <a:srgbClr val="CC0099"/>
                  </a:solidFill>
                  <a:latin typeface="Times New Roman" pitchFamily="-1" charset="0"/>
                </a:rPr>
                <a:t>C</a:t>
              </a:r>
              <a:r>
                <a:rPr lang="en-US" sz="1600" b="1" baseline="-25000">
                  <a:solidFill>
                    <a:srgbClr val="CC0099"/>
                  </a:solidFill>
                  <a:latin typeface="Times New Roman" pitchFamily="-1" charset="0"/>
                </a:rPr>
                <a:t>D</a:t>
              </a:r>
              <a:r>
                <a:rPr lang="en-US" sz="1600" b="1">
                  <a:solidFill>
                    <a:srgbClr val="CC0099"/>
                  </a:solidFill>
                  <a:latin typeface="Times New Roman" pitchFamily="-1" charset="0"/>
                </a:rPr>
                <a:t> (Donelan et al. 2004)</a:t>
              </a:r>
              <a:endParaRPr lang="en-US" sz="1600" b="1" baseline="-25000">
                <a:solidFill>
                  <a:srgbClr val="CC0099"/>
                </a:solidFill>
                <a:latin typeface="Times New Roman" pitchFamily="-1" charset="0"/>
              </a:endParaRPr>
            </a:p>
          </p:txBody>
        </p:sp>
        <p:sp>
          <p:nvSpPr>
            <p:cNvPr id="13" name="Text Box 20"/>
            <p:cNvSpPr txBox="1">
              <a:spLocks noChangeArrowheads="1"/>
            </p:cNvSpPr>
            <p:nvPr/>
          </p:nvSpPr>
          <p:spPr bwMode="auto">
            <a:xfrm>
              <a:off x="3792" y="1804"/>
              <a:ext cx="1295" cy="368"/>
            </a:xfrm>
            <a:prstGeom prst="rect">
              <a:avLst/>
            </a:prstGeom>
            <a:noFill/>
            <a:ln w="9525">
              <a:noFill/>
              <a:miter lim="800000"/>
              <a:headEnd/>
              <a:tailEnd/>
            </a:ln>
            <a:effectLst/>
          </p:spPr>
          <p:txBody>
            <a:bodyPr wrap="square">
              <a:prstTxWarp prst="textNoShape">
                <a:avLst/>
              </a:prstTxWarp>
              <a:spAutoFit/>
            </a:bodyPr>
            <a:lstStyle/>
            <a:p>
              <a:r>
                <a:rPr lang="en-US" sz="1600" b="1">
                  <a:solidFill>
                    <a:srgbClr val="003399"/>
                  </a:solidFill>
                  <a:latin typeface="Times New Roman" pitchFamily="-1" charset="0"/>
                </a:rPr>
                <a:t>C</a:t>
              </a:r>
              <a:r>
                <a:rPr lang="en-US" sz="1600" b="1" baseline="-25000">
                  <a:solidFill>
                    <a:srgbClr val="003399"/>
                  </a:solidFill>
                  <a:latin typeface="Times New Roman" pitchFamily="-1" charset="0"/>
                </a:rPr>
                <a:t>K </a:t>
              </a:r>
              <a:r>
                <a:rPr lang="en-US" sz="1600" b="1">
                  <a:solidFill>
                    <a:srgbClr val="003399"/>
                  </a:solidFill>
                  <a:latin typeface="Times New Roman" pitchFamily="-1" charset="0"/>
                </a:rPr>
                <a:t>(Jeung et al. 2010)</a:t>
              </a:r>
            </a:p>
          </p:txBody>
        </p:sp>
      </p:grpSp>
    </p:spTree>
    <p:extLst>
      <p:ext uri="{BB962C8B-B14F-4D97-AF65-F5344CB8AC3E}">
        <p14:creationId xmlns:p14="http://schemas.microsoft.com/office/powerpoint/2010/main" val="417839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29228" cy="685800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l="7407" r="7407"/>
          <a:stretch>
            <a:fillRect/>
          </a:stretch>
        </p:blipFill>
        <p:spPr>
          <a:xfrm>
            <a:off x="3886201" y="914400"/>
            <a:ext cx="5257800" cy="2743200"/>
          </a:xfrm>
          <a:prstGeom prst="rect">
            <a:avLst/>
          </a:prstGeom>
        </p:spPr>
      </p:pic>
      <p:pic>
        <p:nvPicPr>
          <p:cNvPr id="6" name="Picture 5"/>
          <p:cNvPicPr>
            <a:picLocks noChangeAspect="1"/>
          </p:cNvPicPr>
          <p:nvPr/>
        </p:nvPicPr>
        <p:blipFill>
          <a:blip r:embed="rId4"/>
          <a:srcRect l="6173" r="7407"/>
          <a:stretch>
            <a:fillRect/>
          </a:stretch>
        </p:blipFill>
        <p:spPr>
          <a:xfrm>
            <a:off x="3810000" y="3810000"/>
            <a:ext cx="5334000" cy="2743200"/>
          </a:xfrm>
          <a:prstGeom prst="rect">
            <a:avLst/>
          </a:prstGeom>
        </p:spPr>
      </p:pic>
      <p:pic>
        <p:nvPicPr>
          <p:cNvPr id="7" name="Picture 6"/>
          <p:cNvPicPr>
            <a:picLocks noChangeAspect="1"/>
          </p:cNvPicPr>
          <p:nvPr/>
        </p:nvPicPr>
        <p:blipFill>
          <a:blip r:embed="rId5"/>
          <a:srcRect l="4167" r="8333"/>
          <a:stretch>
            <a:fillRect/>
          </a:stretch>
        </p:blipFill>
        <p:spPr>
          <a:xfrm>
            <a:off x="152400" y="838201"/>
            <a:ext cx="3581400" cy="3069771"/>
          </a:xfrm>
          <a:prstGeom prst="rect">
            <a:avLst/>
          </a:prstGeom>
        </p:spPr>
      </p:pic>
      <p:sp>
        <p:nvSpPr>
          <p:cNvPr id="8" name="TextBox 7"/>
          <p:cNvSpPr txBox="1"/>
          <p:nvPr/>
        </p:nvSpPr>
        <p:spPr>
          <a:xfrm>
            <a:off x="1143000" y="209490"/>
            <a:ext cx="7082192" cy="400099"/>
          </a:xfrm>
          <a:prstGeom prst="rect">
            <a:avLst/>
          </a:prstGeom>
          <a:noFill/>
        </p:spPr>
        <p:txBody>
          <a:bodyPr wrap="none" lIns="91430" tIns="45715" rIns="91430" bIns="45715" rtlCol="0">
            <a:spAutoFit/>
          </a:bodyPr>
          <a:lstStyle/>
          <a:p>
            <a:pPr defTabSz="914305" eaLnBrk="0" fontAlgn="base" hangingPunct="0">
              <a:spcBef>
                <a:spcPct val="0"/>
              </a:spcBef>
              <a:spcAft>
                <a:spcPct val="0"/>
              </a:spcAft>
            </a:pPr>
            <a:r>
              <a:rPr lang="en-US" sz="2000" b="1" dirty="0">
                <a:solidFill>
                  <a:srgbClr val="000000"/>
                </a:solidFill>
                <a:ea typeface="MS PGothic" pitchFamily="32" charset="0"/>
                <a:cs typeface="MS PGothic" pitchFamily="32" charset="0"/>
              </a:rPr>
              <a:t>Observed and Modeled Structure and Intensity of </a:t>
            </a:r>
            <a:r>
              <a:rPr lang="en-US" sz="2000" b="1" dirty="0" err="1">
                <a:solidFill>
                  <a:srgbClr val="000000"/>
                </a:solidFill>
                <a:ea typeface="MS PGothic" pitchFamily="32" charset="0"/>
                <a:cs typeface="MS PGothic" pitchFamily="32" charset="0"/>
              </a:rPr>
              <a:t>Fanapi</a:t>
            </a:r>
            <a:endParaRPr lang="en-US" sz="2000" b="1" dirty="0">
              <a:solidFill>
                <a:srgbClr val="000000"/>
              </a:solidFill>
              <a:ea typeface="MS PGothic" pitchFamily="32" charset="0"/>
              <a:cs typeface="MS PGothic" pitchFamily="32" charset="0"/>
            </a:endParaRPr>
          </a:p>
        </p:txBody>
      </p:sp>
      <p:pic>
        <p:nvPicPr>
          <p:cNvPr id="9" name="Picture 8"/>
          <p:cNvPicPr>
            <a:picLocks noChangeAspect="1"/>
          </p:cNvPicPr>
          <p:nvPr/>
        </p:nvPicPr>
        <p:blipFill>
          <a:blip r:embed="rId6"/>
          <a:srcRect l="8333" r="11667" b="6250"/>
          <a:stretch>
            <a:fillRect/>
          </a:stretch>
        </p:blipFill>
        <p:spPr>
          <a:xfrm>
            <a:off x="381000" y="3810000"/>
            <a:ext cx="3276600" cy="2919413"/>
          </a:xfrm>
          <a:prstGeom prst="rect">
            <a:avLst/>
          </a:prstGeom>
        </p:spPr>
      </p:pic>
      <p:cxnSp>
        <p:nvCxnSpPr>
          <p:cNvPr id="11" name="Straight Connector 10"/>
          <p:cNvCxnSpPr/>
          <p:nvPr/>
        </p:nvCxnSpPr>
        <p:spPr bwMode="auto">
          <a:xfrm>
            <a:off x="4267201" y="2057400"/>
            <a:ext cx="47244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4267201" y="4495800"/>
            <a:ext cx="47244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srcRect/>
          <a:stretch>
            <a:fillRect/>
          </a:stretch>
        </p:blipFill>
        <p:spPr bwMode="auto">
          <a:xfrm>
            <a:off x="1572842" y="651883"/>
            <a:ext cx="5793158" cy="6010411"/>
          </a:xfrm>
          <a:prstGeom prst="rect">
            <a:avLst/>
          </a:prstGeom>
          <a:noFill/>
          <a:ln w="9525">
            <a:noFill/>
            <a:round/>
            <a:headEnd/>
            <a:tailEnd/>
          </a:ln>
          <a:effectLst/>
        </p:spPr>
      </p:pic>
      <p:sp>
        <p:nvSpPr>
          <p:cNvPr id="10243" name="Text Box 3"/>
          <p:cNvSpPr txBox="1">
            <a:spLocks noChangeArrowheads="1"/>
          </p:cNvSpPr>
          <p:nvPr/>
        </p:nvSpPr>
        <p:spPr bwMode="auto">
          <a:xfrm>
            <a:off x="293762" y="207383"/>
            <a:ext cx="8501760" cy="636547"/>
          </a:xfrm>
          <a:prstGeom prst="rect">
            <a:avLst/>
          </a:prstGeom>
          <a:noFill/>
          <a:ln w="9525">
            <a:noFill/>
            <a:round/>
            <a:headEnd/>
            <a:tailEnd/>
          </a:ln>
          <a:effectLst/>
        </p:spPr>
        <p:txBody>
          <a:bodyPr lIns="81631" tIns="55215" rIns="81631" bIns="40816">
            <a:prstTxWarp prst="textNoShape">
              <a:avLst/>
            </a:prstTxWarp>
          </a:bodyPr>
          <a:lstStyle/>
          <a:p>
            <a:pPr algn="ctr" defTabSz="414683" fontAlgn="base" hangingPunct="0">
              <a:lnSpc>
                <a:spcPct val="93000"/>
              </a:lnSpc>
              <a:spcBef>
                <a:spcPct val="0"/>
              </a:spcBef>
              <a:spcAft>
                <a:spcPct val="0"/>
              </a:spcAft>
              <a:buClr>
                <a:srgbClr val="000000"/>
              </a:buClr>
              <a:buSzPct val="100000"/>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dirty="0" smtClean="0">
                <a:solidFill>
                  <a:srgbClr val="000000"/>
                </a:solidFill>
              </a:rPr>
              <a:t>Coupled WRF-UMCM-HYCOM Simulated SST and </a:t>
            </a:r>
            <a:r>
              <a:rPr lang="en-US" dirty="0">
                <a:solidFill>
                  <a:srgbClr val="000000"/>
                </a:solidFill>
              </a:rPr>
              <a:t>TMI satellite </a:t>
            </a:r>
            <a:r>
              <a:rPr lang="en-US" dirty="0" smtClean="0">
                <a:solidFill>
                  <a:srgbClr val="000000"/>
                </a:solidFill>
              </a:rPr>
              <a:t>observed SST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6088" y="42864"/>
            <a:ext cx="8305800" cy="2257018"/>
          </a:xfrm>
          <a:prstGeom prst="rect">
            <a:avLst/>
          </a:prstGeom>
          <a:noFill/>
        </p:spPr>
        <p:txBody>
          <a:bodyPr lIns="91430" tIns="45715" rIns="91430" bIns="45715">
            <a:spAutoFit/>
          </a:bodyPr>
          <a:lstStyle/>
          <a:p>
            <a:pPr>
              <a:defRPr/>
            </a:pPr>
            <a:r>
              <a:rPr lang="en-US" sz="2000" u="sng" dirty="0">
                <a:solidFill>
                  <a:srgbClr val="FFFF00"/>
                </a:solidFill>
                <a:latin typeface="Arial" pitchFamily="-110" charset="0"/>
                <a:ea typeface="Arial" pitchFamily="-110" charset="0"/>
                <a:cs typeface="Arial" pitchFamily="-110" charset="0"/>
              </a:rPr>
              <a:t>Recent Progress and Accomplishment:</a:t>
            </a:r>
            <a:endParaRPr lang="en-US" dirty="0">
              <a:solidFill>
                <a:schemeClr val="accent3">
                  <a:lumMod val="20000"/>
                  <a:lumOff val="80000"/>
                </a:schemeClr>
              </a:solidFill>
              <a:latin typeface="Arial" pitchFamily="-110" charset="0"/>
              <a:ea typeface="Arial" pitchFamily="-110" charset="0"/>
              <a:cs typeface="Arial" pitchFamily="-110" charset="0"/>
            </a:endParaRPr>
          </a:p>
          <a:p>
            <a:pPr>
              <a:defRPr/>
            </a:pPr>
            <a:endParaRPr lang="en-US" sz="800" dirty="0">
              <a:solidFill>
                <a:schemeClr val="accent3">
                  <a:lumMod val="20000"/>
                  <a:lumOff val="80000"/>
                </a:schemeClr>
              </a:solidFill>
              <a:latin typeface="Arial" pitchFamily="-110" charset="0"/>
              <a:ea typeface="Arial" pitchFamily="-110" charset="0"/>
              <a:cs typeface="Arial" pitchFamily="-110" charset="0"/>
            </a:endParaRPr>
          </a:p>
          <a:p>
            <a:pPr marL="342865" indent="-342865">
              <a:spcAft>
                <a:spcPts val="1200"/>
              </a:spcAft>
              <a:buClr>
                <a:srgbClr val="FFFF00"/>
              </a:buClr>
              <a:buFont typeface="Wingdings" charset="2"/>
              <a:buChar char="ü"/>
              <a:defRPr/>
            </a:pPr>
            <a:r>
              <a:rPr lang="en-US" dirty="0" smtClean="0">
                <a:solidFill>
                  <a:schemeClr val="accent3">
                    <a:lumMod val="20000"/>
                    <a:lumOff val="80000"/>
                  </a:schemeClr>
                </a:solidFill>
                <a:latin typeface="Arial" pitchFamily="-110" charset="0"/>
                <a:ea typeface="Arial" pitchFamily="-110" charset="0"/>
                <a:cs typeface="Arial" pitchFamily="-110" charset="0"/>
              </a:rPr>
              <a:t>Development of the unified </a:t>
            </a:r>
            <a:r>
              <a:rPr lang="en-US" dirty="0">
                <a:solidFill>
                  <a:schemeClr val="accent3">
                    <a:lumMod val="20000"/>
                    <a:lumOff val="80000"/>
                  </a:schemeClr>
                </a:solidFill>
                <a:latin typeface="Arial" pitchFamily="-110" charset="0"/>
                <a:ea typeface="Arial" pitchFamily="-110" charset="0"/>
                <a:cs typeface="Arial" pitchFamily="-110" charset="0"/>
              </a:rPr>
              <a:t>air-sea interface module with ESMF/NUOPC with interoperability layer that can</a:t>
            </a:r>
            <a:r>
              <a:rPr lang="en-US" dirty="0" smtClean="0">
                <a:solidFill>
                  <a:schemeClr val="accent3">
                    <a:lumMod val="20000"/>
                    <a:lumOff val="80000"/>
                  </a:schemeClr>
                </a:solidFill>
                <a:latin typeface="Arial" pitchFamily="-110" charset="0"/>
                <a:ea typeface="Arial" pitchFamily="-110" charset="0"/>
                <a:cs typeface="Arial" pitchFamily="-110" charset="0"/>
              </a:rPr>
              <a:t> be transitioned </a:t>
            </a:r>
            <a:r>
              <a:rPr lang="en-US" dirty="0">
                <a:solidFill>
                  <a:schemeClr val="accent3">
                    <a:lumMod val="20000"/>
                    <a:lumOff val="80000"/>
                  </a:schemeClr>
                </a:solidFill>
                <a:latin typeface="Arial" pitchFamily="-110" charset="0"/>
                <a:ea typeface="Arial" pitchFamily="-110" charset="0"/>
                <a:cs typeface="Arial" pitchFamily="-110" charset="0"/>
              </a:rPr>
              <a:t>to NEMS</a:t>
            </a:r>
          </a:p>
          <a:p>
            <a:pPr marL="342865" indent="-342865">
              <a:spcAft>
                <a:spcPts val="1200"/>
              </a:spcAft>
              <a:buClr>
                <a:srgbClr val="FFFF00"/>
              </a:buClr>
              <a:buFont typeface="Wingdings" charset="2"/>
              <a:buChar char="ü"/>
              <a:defRPr/>
            </a:pPr>
            <a:r>
              <a:rPr lang="en-US" dirty="0" smtClean="0">
                <a:solidFill>
                  <a:schemeClr val="accent3">
                    <a:lumMod val="20000"/>
                    <a:lumOff val="80000"/>
                  </a:schemeClr>
                </a:solidFill>
                <a:latin typeface="Arial" pitchFamily="-110" charset="0"/>
                <a:ea typeface="Arial" pitchFamily="-110" charset="0"/>
                <a:cs typeface="Arial" pitchFamily="-110" charset="0"/>
              </a:rPr>
              <a:t>Coupled </a:t>
            </a:r>
            <a:r>
              <a:rPr lang="en-US" dirty="0">
                <a:solidFill>
                  <a:schemeClr val="accent3">
                    <a:lumMod val="20000"/>
                    <a:lumOff val="80000"/>
                  </a:schemeClr>
                </a:solidFill>
                <a:latin typeface="Arial" pitchFamily="-110" charset="0"/>
                <a:ea typeface="Arial" pitchFamily="-110" charset="0"/>
                <a:cs typeface="Arial" pitchFamily="-110" charset="0"/>
              </a:rPr>
              <a:t>model improved </a:t>
            </a:r>
            <a:r>
              <a:rPr lang="en-US" dirty="0" smtClean="0">
                <a:solidFill>
                  <a:schemeClr val="accent3">
                    <a:lumMod val="20000"/>
                    <a:lumOff val="80000"/>
                  </a:schemeClr>
                </a:solidFill>
                <a:latin typeface="Arial" pitchFamily="-110" charset="0"/>
                <a:ea typeface="Arial" pitchFamily="-110" charset="0"/>
                <a:cs typeface="Arial" pitchFamily="-110" charset="0"/>
              </a:rPr>
              <a:t>TC structure and intensity, ocean and surface waves forecasts</a:t>
            </a:r>
          </a:p>
          <a:p>
            <a:pPr marL="342865" indent="-342865">
              <a:spcAft>
                <a:spcPts val="1200"/>
              </a:spcAft>
              <a:buClr>
                <a:srgbClr val="FFFF00"/>
              </a:buClr>
              <a:buFont typeface="Wingdings" charset="2"/>
              <a:buChar char="ü"/>
              <a:defRPr/>
            </a:pPr>
            <a:r>
              <a:rPr lang="en-US" dirty="0">
                <a:solidFill>
                  <a:schemeClr val="accent3">
                    <a:lumMod val="20000"/>
                    <a:lumOff val="80000"/>
                  </a:schemeClr>
                </a:solidFill>
                <a:latin typeface="Arial" pitchFamily="-110" charset="0"/>
                <a:ea typeface="Arial" pitchFamily="-110" charset="0"/>
                <a:cs typeface="Arial" pitchFamily="-110" charset="0"/>
              </a:rPr>
              <a:t>U</a:t>
            </a:r>
            <a:r>
              <a:rPr lang="en-US" dirty="0" smtClean="0">
                <a:solidFill>
                  <a:schemeClr val="accent3">
                    <a:lumMod val="20000"/>
                    <a:lumOff val="80000"/>
                  </a:schemeClr>
                </a:solidFill>
                <a:latin typeface="Arial" pitchFamily="-110" charset="0"/>
                <a:ea typeface="Arial" pitchFamily="-110" charset="0"/>
                <a:cs typeface="Arial" pitchFamily="-110" charset="0"/>
              </a:rPr>
              <a:t>sing </a:t>
            </a:r>
            <a:r>
              <a:rPr lang="en-US" dirty="0">
                <a:solidFill>
                  <a:schemeClr val="accent3">
                    <a:lumMod val="20000"/>
                    <a:lumOff val="80000"/>
                  </a:schemeClr>
                </a:solidFill>
                <a:latin typeface="Arial" pitchFamily="-110" charset="0"/>
                <a:ea typeface="Arial" pitchFamily="-110" charset="0"/>
                <a:cs typeface="Arial" pitchFamily="-110" charset="0"/>
              </a:rPr>
              <a:t>coupled observations to evaluate/verify coupled model </a:t>
            </a:r>
            <a:r>
              <a:rPr lang="en-US" dirty="0" smtClean="0">
                <a:solidFill>
                  <a:schemeClr val="accent3">
                    <a:lumMod val="20000"/>
                    <a:lumOff val="80000"/>
                  </a:schemeClr>
                </a:solidFill>
                <a:latin typeface="Arial" pitchFamily="-110" charset="0"/>
                <a:ea typeface="Arial" pitchFamily="-110" charset="0"/>
                <a:cs typeface="Arial" pitchFamily="-110" charset="0"/>
              </a:rPr>
              <a:t>forecasts</a:t>
            </a:r>
          </a:p>
        </p:txBody>
      </p:sp>
      <p:sp>
        <p:nvSpPr>
          <p:cNvPr id="3" name="TextBox 2"/>
          <p:cNvSpPr txBox="1"/>
          <p:nvPr/>
        </p:nvSpPr>
        <p:spPr>
          <a:xfrm>
            <a:off x="446088" y="2321899"/>
            <a:ext cx="8305800" cy="1597863"/>
          </a:xfrm>
          <a:prstGeom prst="rect">
            <a:avLst/>
          </a:prstGeom>
          <a:noFill/>
        </p:spPr>
        <p:txBody>
          <a:bodyPr lIns="91430" tIns="45715" rIns="91430" bIns="45715">
            <a:spAutoFit/>
          </a:bodyPr>
          <a:lstStyle/>
          <a:p>
            <a:pPr>
              <a:defRPr/>
            </a:pPr>
            <a:r>
              <a:rPr lang="en-US" sz="2000" u="sng" dirty="0">
                <a:solidFill>
                  <a:srgbClr val="FFFF00"/>
                </a:solidFill>
                <a:latin typeface="Arial" pitchFamily="-110" charset="0"/>
                <a:ea typeface="Arial" pitchFamily="-110" charset="0"/>
                <a:cs typeface="Arial" pitchFamily="-110" charset="0"/>
              </a:rPr>
              <a:t>Work to be completed in 2012:</a:t>
            </a:r>
          </a:p>
          <a:p>
            <a:pPr>
              <a:defRPr/>
            </a:pPr>
            <a:endParaRPr lang="en-US" sz="1200" dirty="0">
              <a:solidFill>
                <a:schemeClr val="accent3">
                  <a:lumMod val="20000"/>
                  <a:lumOff val="80000"/>
                </a:schemeClr>
              </a:solidFill>
              <a:latin typeface="Arial" pitchFamily="-110" charset="0"/>
              <a:ea typeface="Arial" pitchFamily="-110" charset="0"/>
              <a:cs typeface="Arial" pitchFamily="-110" charset="0"/>
            </a:endParaRPr>
          </a:p>
          <a:p>
            <a:pPr marL="342865" indent="-342865">
              <a:spcAft>
                <a:spcPts val="1200"/>
              </a:spcAft>
              <a:buClr>
                <a:srgbClr val="FFFF00"/>
              </a:buClr>
              <a:buFont typeface="+mj-lt"/>
              <a:buAutoNum type="arabicPeriod"/>
              <a:defRPr/>
            </a:pPr>
            <a:r>
              <a:rPr lang="en-US" dirty="0" smtClean="0">
                <a:solidFill>
                  <a:schemeClr val="accent3">
                    <a:lumMod val="20000"/>
                    <a:lumOff val="80000"/>
                  </a:schemeClr>
                </a:solidFill>
                <a:latin typeface="Arial" pitchFamily="-110" charset="0"/>
                <a:ea typeface="Arial" pitchFamily="-110" charset="0"/>
                <a:cs typeface="Arial" pitchFamily="-110" charset="0"/>
              </a:rPr>
              <a:t>Add </a:t>
            </a:r>
            <a:r>
              <a:rPr lang="en-US" dirty="0">
                <a:solidFill>
                  <a:schemeClr val="accent3">
                    <a:lumMod val="20000"/>
                    <a:lumOff val="80000"/>
                  </a:schemeClr>
                </a:solidFill>
                <a:latin typeface="Arial" pitchFamily="-110" charset="0"/>
                <a:ea typeface="Arial" pitchFamily="-110" charset="0"/>
                <a:cs typeface="Arial" pitchFamily="-110" charset="0"/>
              </a:rPr>
              <a:t>ESMF in WW3</a:t>
            </a:r>
            <a:endParaRPr lang="en-US" dirty="0" smtClean="0">
              <a:solidFill>
                <a:schemeClr val="accent3">
                  <a:lumMod val="20000"/>
                  <a:lumOff val="80000"/>
                </a:schemeClr>
              </a:solidFill>
              <a:latin typeface="Arial" pitchFamily="-110" charset="0"/>
              <a:ea typeface="Arial" pitchFamily="-110" charset="0"/>
              <a:cs typeface="Arial" pitchFamily="-110" charset="0"/>
            </a:endParaRPr>
          </a:p>
          <a:p>
            <a:pPr marL="342865" indent="-342865">
              <a:spcAft>
                <a:spcPts val="1200"/>
              </a:spcAft>
              <a:buClr>
                <a:srgbClr val="FFFF00"/>
              </a:buClr>
              <a:buFont typeface="+mj-lt"/>
              <a:buAutoNum type="arabicPeriod"/>
              <a:defRPr/>
            </a:pPr>
            <a:r>
              <a:rPr lang="en-US" dirty="0" smtClean="0">
                <a:solidFill>
                  <a:schemeClr val="accent3">
                    <a:lumMod val="20000"/>
                    <a:lumOff val="80000"/>
                  </a:schemeClr>
                </a:solidFill>
                <a:latin typeface="Arial" pitchFamily="-110" charset="0"/>
                <a:ea typeface="Arial" pitchFamily="-110" charset="0"/>
                <a:cs typeface="Arial" pitchFamily="-110" charset="0"/>
              </a:rPr>
              <a:t>Test and evaluate the interface module in </a:t>
            </a:r>
            <a:r>
              <a:rPr lang="en-US" dirty="0">
                <a:solidFill>
                  <a:schemeClr val="accent3">
                    <a:lumMod val="20000"/>
                    <a:lumOff val="80000"/>
                  </a:schemeClr>
                </a:solidFill>
                <a:latin typeface="Arial" pitchFamily="-110" charset="0"/>
                <a:ea typeface="Arial" pitchFamily="-110" charset="0"/>
                <a:cs typeface="Arial" pitchFamily="-110" charset="0"/>
              </a:rPr>
              <a:t>multi-model systems: COAMPS-SAWN-NCOM, COAMPS-WW3-NCOM, WRF-UMWM-</a:t>
            </a:r>
            <a:r>
              <a:rPr lang="en-US" dirty="0" smtClean="0">
                <a:solidFill>
                  <a:schemeClr val="accent3">
                    <a:lumMod val="20000"/>
                    <a:lumOff val="80000"/>
                  </a:schemeClr>
                </a:solidFill>
                <a:latin typeface="Arial" pitchFamily="-110" charset="0"/>
                <a:ea typeface="Arial" pitchFamily="-110" charset="0"/>
                <a:cs typeface="Arial" pitchFamily="-110" charset="0"/>
              </a:rPr>
              <a:t>HYCOM</a:t>
            </a:r>
            <a:endParaRPr lang="en-US" dirty="0">
              <a:solidFill>
                <a:schemeClr val="accent3">
                  <a:lumMod val="20000"/>
                  <a:lumOff val="80000"/>
                </a:schemeClr>
              </a:solidFill>
              <a:latin typeface="Arial" pitchFamily="-110" charset="0"/>
              <a:ea typeface="Arial" pitchFamily="-110" charset="0"/>
              <a:cs typeface="Arial" pitchFamily="-110" charset="0"/>
            </a:endParaRPr>
          </a:p>
        </p:txBody>
      </p:sp>
      <p:sp>
        <p:nvSpPr>
          <p:cNvPr id="5" name="TextBox 4"/>
          <p:cNvSpPr txBox="1"/>
          <p:nvPr/>
        </p:nvSpPr>
        <p:spPr>
          <a:xfrm>
            <a:off x="446088" y="3893047"/>
            <a:ext cx="8305800" cy="954097"/>
          </a:xfrm>
          <a:prstGeom prst="rect">
            <a:avLst/>
          </a:prstGeom>
          <a:noFill/>
        </p:spPr>
        <p:txBody>
          <a:bodyPr lIns="91430" tIns="45715" rIns="91430" bIns="45715">
            <a:spAutoFit/>
          </a:bodyPr>
          <a:lstStyle/>
          <a:p>
            <a:pPr>
              <a:defRPr/>
            </a:pPr>
            <a:r>
              <a:rPr lang="en-US" sz="2000" u="sng" dirty="0">
                <a:solidFill>
                  <a:srgbClr val="FFFF00"/>
                </a:solidFill>
                <a:latin typeface="Arial" pitchFamily="-110" charset="0"/>
                <a:ea typeface="Arial" pitchFamily="-110" charset="0"/>
                <a:cs typeface="Arial" pitchFamily="-110" charset="0"/>
              </a:rPr>
              <a:t>On-going R2O activity:</a:t>
            </a:r>
          </a:p>
          <a:p>
            <a:pPr marL="342900" indent="-342900">
              <a:buFont typeface="+mj-lt"/>
              <a:buAutoNum type="arabicPeriod"/>
              <a:defRPr/>
            </a:pPr>
            <a:r>
              <a:rPr lang="en-US" dirty="0" smtClean="0">
                <a:solidFill>
                  <a:schemeClr val="accent3">
                    <a:lumMod val="20000"/>
                    <a:lumOff val="80000"/>
                  </a:schemeClr>
                </a:solidFill>
                <a:latin typeface="Arial" pitchFamily="-110" charset="0"/>
                <a:ea typeface="Arial" pitchFamily="-110" charset="0"/>
                <a:cs typeface="Arial" pitchFamily="-110" charset="0"/>
              </a:rPr>
              <a:t>COAMPS</a:t>
            </a:r>
            <a:r>
              <a:rPr lang="en-US" dirty="0">
                <a:solidFill>
                  <a:schemeClr val="accent3">
                    <a:lumMod val="20000"/>
                    <a:lumOff val="80000"/>
                  </a:schemeClr>
                </a:solidFill>
                <a:latin typeface="Arial" pitchFamily="-110" charset="0"/>
                <a:ea typeface="Arial" pitchFamily="-110" charset="0"/>
                <a:cs typeface="Arial" pitchFamily="-110" charset="0"/>
              </a:rPr>
              <a:t>-</a:t>
            </a:r>
            <a:r>
              <a:rPr lang="en-US" dirty="0" smtClean="0">
                <a:solidFill>
                  <a:schemeClr val="accent3">
                    <a:lumMod val="20000"/>
                    <a:lumOff val="80000"/>
                  </a:schemeClr>
                </a:solidFill>
                <a:latin typeface="Arial" pitchFamily="-110" charset="0"/>
                <a:ea typeface="Arial" pitchFamily="-110" charset="0"/>
                <a:cs typeface="Arial" pitchFamily="-110" charset="0"/>
              </a:rPr>
              <a:t>TC is </a:t>
            </a:r>
            <a:r>
              <a:rPr lang="en-US" dirty="0">
                <a:solidFill>
                  <a:schemeClr val="accent3">
                    <a:lumMod val="20000"/>
                    <a:lumOff val="80000"/>
                  </a:schemeClr>
                </a:solidFill>
                <a:latin typeface="Arial" pitchFamily="-110" charset="0"/>
                <a:ea typeface="Arial" pitchFamily="-110" charset="0"/>
                <a:cs typeface="Arial" pitchFamily="-110" charset="0"/>
              </a:rPr>
              <a:t>running in Stream </a:t>
            </a:r>
            <a:r>
              <a:rPr lang="en-US" dirty="0" smtClean="0">
                <a:solidFill>
                  <a:schemeClr val="accent3">
                    <a:lumMod val="20000"/>
                    <a:lumOff val="80000"/>
                  </a:schemeClr>
                </a:solidFill>
                <a:latin typeface="Arial" pitchFamily="-110" charset="0"/>
                <a:ea typeface="Arial" pitchFamily="-110" charset="0"/>
                <a:cs typeface="Arial" pitchFamily="-110" charset="0"/>
              </a:rPr>
              <a:t>2 operation</a:t>
            </a:r>
          </a:p>
          <a:p>
            <a:pPr marL="342900" indent="-342900">
              <a:buFont typeface="+mj-lt"/>
              <a:buAutoNum type="arabicPeriod"/>
              <a:defRPr/>
            </a:pPr>
            <a:r>
              <a:rPr lang="en-US" dirty="0" smtClean="0">
                <a:solidFill>
                  <a:schemeClr val="accent3">
                    <a:lumMod val="20000"/>
                    <a:lumOff val="80000"/>
                  </a:schemeClr>
                </a:solidFill>
                <a:latin typeface="Arial" pitchFamily="-110" charset="0"/>
                <a:ea typeface="Arial" pitchFamily="-110" charset="0"/>
                <a:cs typeface="Arial" pitchFamily="-110" charset="0"/>
              </a:rPr>
              <a:t>Coupled model evaluation/verification</a:t>
            </a:r>
            <a:endParaRPr lang="en-US" dirty="0">
              <a:solidFill>
                <a:schemeClr val="accent3">
                  <a:lumMod val="20000"/>
                  <a:lumOff val="80000"/>
                </a:schemeClr>
              </a:solidFill>
              <a:latin typeface="Arial" pitchFamily="-110" charset="0"/>
              <a:ea typeface="Arial" pitchFamily="-110" charset="0"/>
              <a:cs typeface="Arial" pitchFamily="-110" charset="0"/>
            </a:endParaRPr>
          </a:p>
        </p:txBody>
      </p:sp>
      <p:sp>
        <p:nvSpPr>
          <p:cNvPr id="6" name="TextBox 5"/>
          <p:cNvSpPr txBox="1"/>
          <p:nvPr/>
        </p:nvSpPr>
        <p:spPr>
          <a:xfrm>
            <a:off x="446088" y="4842352"/>
            <a:ext cx="8305800" cy="1813307"/>
          </a:xfrm>
          <a:prstGeom prst="rect">
            <a:avLst/>
          </a:prstGeom>
          <a:noFill/>
        </p:spPr>
        <p:txBody>
          <a:bodyPr lIns="91430" tIns="45715" rIns="91430" bIns="45715">
            <a:spAutoFit/>
          </a:bodyPr>
          <a:lstStyle/>
          <a:p>
            <a:pPr>
              <a:defRPr/>
            </a:pPr>
            <a:r>
              <a:rPr lang="en-US" sz="2000" u="sng" dirty="0">
                <a:solidFill>
                  <a:srgbClr val="FFFF00"/>
                </a:solidFill>
                <a:latin typeface="Arial" pitchFamily="-110" charset="0"/>
                <a:ea typeface="Arial" pitchFamily="-110" charset="0"/>
                <a:cs typeface="Arial" pitchFamily="-110" charset="0"/>
              </a:rPr>
              <a:t>Future Work:</a:t>
            </a:r>
          </a:p>
          <a:p>
            <a:pPr>
              <a:defRPr/>
            </a:pPr>
            <a:endParaRPr lang="en-US" sz="800" dirty="0">
              <a:solidFill>
                <a:schemeClr val="accent3">
                  <a:lumMod val="20000"/>
                  <a:lumOff val="80000"/>
                </a:schemeClr>
              </a:solidFill>
              <a:latin typeface="Arial" pitchFamily="-110" charset="0"/>
              <a:ea typeface="Arial" pitchFamily="-110" charset="0"/>
              <a:cs typeface="Arial" pitchFamily="-110" charset="0"/>
            </a:endParaRPr>
          </a:p>
          <a:p>
            <a:pPr marL="342865" indent="-342865">
              <a:spcAft>
                <a:spcPts val="1200"/>
              </a:spcAft>
              <a:buClr>
                <a:srgbClr val="FFFF00"/>
              </a:buClr>
              <a:buFont typeface="+mj-lt"/>
              <a:buAutoNum type="arabicPeriod"/>
              <a:defRPr/>
            </a:pPr>
            <a:r>
              <a:rPr lang="en-US" dirty="0" smtClean="0">
                <a:solidFill>
                  <a:schemeClr val="accent3">
                    <a:lumMod val="20000"/>
                    <a:lumOff val="80000"/>
                  </a:schemeClr>
                </a:solidFill>
                <a:latin typeface="Arial" pitchFamily="-110" charset="0"/>
                <a:ea typeface="Arial" pitchFamily="-110" charset="0"/>
                <a:cs typeface="Arial" pitchFamily="-110" charset="0"/>
              </a:rPr>
              <a:t>Standardized </a:t>
            </a:r>
            <a:r>
              <a:rPr lang="en-US" dirty="0">
                <a:solidFill>
                  <a:schemeClr val="accent3">
                    <a:lumMod val="20000"/>
                    <a:lumOff val="80000"/>
                  </a:schemeClr>
                </a:solidFill>
                <a:latin typeface="Arial" pitchFamily="-110" charset="0"/>
                <a:ea typeface="Arial" pitchFamily="-110" charset="0"/>
                <a:cs typeface="Arial" pitchFamily="-110" charset="0"/>
              </a:rPr>
              <a:t>coupled modeling framework that allows researchers to contribute physics and facilitate/accelerate R2O and O2R</a:t>
            </a:r>
            <a:endParaRPr lang="en-US" dirty="0" smtClean="0">
              <a:solidFill>
                <a:schemeClr val="accent3">
                  <a:lumMod val="20000"/>
                  <a:lumOff val="80000"/>
                </a:schemeClr>
              </a:solidFill>
              <a:latin typeface="Arial" pitchFamily="-110" charset="0"/>
              <a:ea typeface="Arial" pitchFamily="-110" charset="0"/>
              <a:cs typeface="Arial" pitchFamily="-110" charset="0"/>
            </a:endParaRPr>
          </a:p>
          <a:p>
            <a:pPr marL="342865" indent="-342865">
              <a:spcAft>
                <a:spcPts val="1200"/>
              </a:spcAft>
              <a:buClr>
                <a:srgbClr val="FFFF00"/>
              </a:buClr>
              <a:buFont typeface="+mj-lt"/>
              <a:buAutoNum type="arabicPeriod"/>
              <a:defRPr/>
            </a:pPr>
            <a:r>
              <a:rPr lang="en-US" dirty="0" smtClean="0">
                <a:solidFill>
                  <a:schemeClr val="accent3">
                    <a:lumMod val="20000"/>
                    <a:lumOff val="80000"/>
                  </a:schemeClr>
                </a:solidFill>
                <a:latin typeface="Arial" pitchFamily="-110" charset="0"/>
                <a:ea typeface="Arial" pitchFamily="-110" charset="0"/>
                <a:cs typeface="Arial" pitchFamily="-110" charset="0"/>
              </a:rPr>
              <a:t>Ensemble </a:t>
            </a:r>
            <a:r>
              <a:rPr lang="en-US" dirty="0">
                <a:solidFill>
                  <a:schemeClr val="accent3">
                    <a:lumMod val="20000"/>
                    <a:lumOff val="80000"/>
                  </a:schemeClr>
                </a:solidFill>
                <a:latin typeface="Arial" pitchFamily="-110" charset="0"/>
                <a:ea typeface="Arial" pitchFamily="-110" charset="0"/>
                <a:cs typeface="Arial" pitchFamily="-110" charset="0"/>
              </a:rPr>
              <a:t>forecasts using coupled models that can be used for coupled data assimilation and</a:t>
            </a:r>
            <a:r>
              <a:rPr lang="en-US" dirty="0" smtClean="0">
                <a:solidFill>
                  <a:schemeClr val="accent3">
                    <a:lumMod val="20000"/>
                    <a:lumOff val="80000"/>
                  </a:schemeClr>
                </a:solidFill>
                <a:latin typeface="Arial" pitchFamily="-110" charset="0"/>
                <a:ea typeface="Arial" pitchFamily="-110" charset="0"/>
                <a:cs typeface="Arial" pitchFamily="-110" charset="0"/>
              </a:rPr>
              <a:t> assessment of </a:t>
            </a:r>
            <a:r>
              <a:rPr lang="en-US" dirty="0">
                <a:solidFill>
                  <a:schemeClr val="accent3">
                    <a:lumMod val="20000"/>
                    <a:lumOff val="80000"/>
                  </a:schemeClr>
                </a:solidFill>
                <a:latin typeface="Arial" pitchFamily="-110" charset="0"/>
                <a:ea typeface="Arial" pitchFamily="-110" charset="0"/>
                <a:cs typeface="Arial" pitchFamily="-110" charset="0"/>
              </a:rPr>
              <a:t>coupled uncertainties.</a:t>
            </a:r>
            <a:r>
              <a:rPr lang="en-US" dirty="0" smtClean="0">
                <a:solidFill>
                  <a:schemeClr val="accent3">
                    <a:lumMod val="20000"/>
                    <a:lumOff val="80000"/>
                  </a:schemeClr>
                </a:solidFill>
                <a:latin typeface="Arial" pitchFamily="-110" charset="0"/>
                <a:ea typeface="Arial" pitchFamily="-110" charset="0"/>
                <a:cs typeface="Arial" pitchFamily="-110" charset="0"/>
              </a:rPr>
              <a:t> </a:t>
            </a:r>
            <a:endParaRPr lang="en-US" dirty="0">
              <a:solidFill>
                <a:schemeClr val="accent3">
                  <a:lumMod val="20000"/>
                  <a:lumOff val="80000"/>
                </a:schemeClr>
              </a:solidFill>
              <a:latin typeface="Arial" pitchFamily="-110" charset="0"/>
              <a:ea typeface="Arial" pitchFamily="-110" charset="0"/>
              <a:cs typeface="Arial" pitchFamily="-110"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72328" y="-76200"/>
            <a:ext cx="1095172" cy="369332"/>
          </a:xfrm>
          <a:prstGeom prst="rect">
            <a:avLst/>
          </a:prstGeom>
          <a:solidFill>
            <a:srgbClr val="FFFFFF"/>
          </a:solidFill>
        </p:spPr>
        <p:txBody>
          <a:bodyPr wrap="none" lIns="91430" tIns="45715" rIns="91430" bIns="45715" rtlCol="0">
            <a:spAutoFit/>
          </a:bodyPr>
          <a:lstStyle/>
          <a:p>
            <a:r>
              <a:rPr lang="en-US" dirty="0" smtClean="0"/>
              <a:t>AHW TC</a:t>
            </a:r>
            <a:endParaRPr lang="en-US" dirty="0"/>
          </a:p>
        </p:txBody>
      </p:sp>
      <p:pic>
        <p:nvPicPr>
          <p:cNvPr id="6" name="Picture 5"/>
          <p:cNvPicPr>
            <a:picLocks noChangeAspect="1"/>
          </p:cNvPicPr>
          <p:nvPr/>
        </p:nvPicPr>
        <p:blipFill>
          <a:blip r:embed="rId2"/>
          <a:srcRect l="7943" t="5049" r="10807" b="6250"/>
          <a:stretch>
            <a:fillRect/>
          </a:stretch>
        </p:blipFill>
        <p:spPr>
          <a:xfrm>
            <a:off x="292100" y="293132"/>
            <a:ext cx="8002354" cy="6552168"/>
          </a:xfrm>
          <a:prstGeom prst="rect">
            <a:avLst/>
          </a:prstGeom>
        </p:spPr>
      </p:pic>
      <p:sp>
        <p:nvSpPr>
          <p:cNvPr id="5" name="TextBox 4"/>
          <p:cNvSpPr txBox="1"/>
          <p:nvPr/>
        </p:nvSpPr>
        <p:spPr>
          <a:xfrm>
            <a:off x="584126" y="2527300"/>
            <a:ext cx="2403222" cy="369332"/>
          </a:xfrm>
          <a:prstGeom prst="rect">
            <a:avLst/>
          </a:prstGeom>
          <a:solidFill>
            <a:srgbClr val="FFFFFF"/>
          </a:solidFill>
        </p:spPr>
        <p:txBody>
          <a:bodyPr wrap="none" lIns="91430" tIns="45715" rIns="91430" bIns="45715" rtlCol="0">
            <a:spAutoFit/>
          </a:bodyPr>
          <a:lstStyle/>
          <a:p>
            <a:r>
              <a:rPr lang="en-US" dirty="0" err="1" smtClean="0">
                <a:noFill/>
              </a:rPr>
              <a:t>Donelan</a:t>
            </a:r>
            <a:r>
              <a:rPr lang="en-US" dirty="0" smtClean="0">
                <a:noFill/>
              </a:rPr>
              <a:t> </a:t>
            </a:r>
            <a:r>
              <a:rPr lang="en-US" dirty="0" err="1" smtClean="0">
                <a:noFill/>
              </a:rPr>
              <a:t>Cd</a:t>
            </a:r>
            <a:r>
              <a:rPr lang="en-US" dirty="0" smtClean="0">
                <a:noFill/>
              </a:rPr>
              <a:t>+ Garret Ck</a:t>
            </a:r>
            <a:endParaRPr lang="en-US" dirty="0">
              <a:noFill/>
            </a:endParaRPr>
          </a:p>
        </p:txBody>
      </p:sp>
      <p:sp>
        <p:nvSpPr>
          <p:cNvPr id="3" name="TextBox 2"/>
          <p:cNvSpPr txBox="1"/>
          <p:nvPr/>
        </p:nvSpPr>
        <p:spPr>
          <a:xfrm>
            <a:off x="1193800" y="-51832"/>
            <a:ext cx="1082348" cy="369332"/>
          </a:xfrm>
          <a:prstGeom prst="rect">
            <a:avLst/>
          </a:prstGeom>
          <a:noFill/>
        </p:spPr>
        <p:txBody>
          <a:bodyPr wrap="none" lIns="91430" tIns="45715" rIns="91430" bIns="45715" rtlCol="0">
            <a:spAutoFit/>
          </a:bodyPr>
          <a:lstStyle/>
          <a:p>
            <a:r>
              <a:rPr lang="en-US" dirty="0" err="1" smtClean="0"/>
              <a:t>Charnock</a:t>
            </a:r>
            <a:endParaRPr lang="en-US"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7288" t="4958" r="7686" b="3375"/>
          <a:stretch>
            <a:fillRect/>
          </a:stretch>
        </p:blipFill>
        <p:spPr>
          <a:xfrm>
            <a:off x="355600" y="74566"/>
            <a:ext cx="8483600" cy="6859634"/>
          </a:xfrm>
          <a:prstGeom prst="rect">
            <a:avLst/>
          </a:prstGeom>
        </p:spPr>
      </p:pic>
      <p:cxnSp>
        <p:nvCxnSpPr>
          <p:cNvPr id="4" name="Straight Connector 3"/>
          <p:cNvCxnSpPr/>
          <p:nvPr/>
        </p:nvCxnSpPr>
        <p:spPr bwMode="auto">
          <a:xfrm>
            <a:off x="939800" y="1333500"/>
            <a:ext cx="3302000" cy="127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 name="Straight Connector 4"/>
          <p:cNvCxnSpPr/>
          <p:nvPr/>
        </p:nvCxnSpPr>
        <p:spPr bwMode="auto">
          <a:xfrm>
            <a:off x="5346700" y="3581400"/>
            <a:ext cx="3302000" cy="127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a:off x="5346700" y="1333500"/>
            <a:ext cx="3302000" cy="127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939800" y="5829300"/>
            <a:ext cx="3302000" cy="127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939800" y="3594101"/>
            <a:ext cx="3302000" cy="127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5346700" y="6057900"/>
            <a:ext cx="3302000" cy="127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TextBox 9"/>
          <p:cNvSpPr txBox="1"/>
          <p:nvPr/>
        </p:nvSpPr>
        <p:spPr>
          <a:xfrm>
            <a:off x="1594322" y="564635"/>
            <a:ext cx="1412403" cy="307777"/>
          </a:xfrm>
          <a:prstGeom prst="rect">
            <a:avLst/>
          </a:prstGeom>
          <a:noFill/>
        </p:spPr>
        <p:txBody>
          <a:bodyPr wrap="none" lIns="91430" tIns="45715" rIns="91430" bIns="45715" rtlCol="0">
            <a:spAutoFit/>
          </a:bodyPr>
          <a:lstStyle/>
          <a:p>
            <a:r>
              <a:rPr lang="en-US" sz="1400" dirty="0">
                <a:solidFill>
                  <a:srgbClr val="000090"/>
                </a:solidFill>
              </a:rPr>
              <a:t>Latent heat flux</a:t>
            </a:r>
          </a:p>
        </p:txBody>
      </p:sp>
      <p:sp>
        <p:nvSpPr>
          <p:cNvPr id="11" name="TextBox 10"/>
          <p:cNvSpPr txBox="1"/>
          <p:nvPr/>
        </p:nvSpPr>
        <p:spPr>
          <a:xfrm>
            <a:off x="2752725" y="1586012"/>
            <a:ext cx="1601933" cy="307777"/>
          </a:xfrm>
          <a:prstGeom prst="rect">
            <a:avLst/>
          </a:prstGeom>
          <a:noFill/>
        </p:spPr>
        <p:txBody>
          <a:bodyPr wrap="none" lIns="91430" tIns="45715" rIns="91430" bIns="45715" rtlCol="0">
            <a:spAutoFit/>
          </a:bodyPr>
          <a:lstStyle/>
          <a:p>
            <a:r>
              <a:rPr lang="en-US" sz="1400" dirty="0">
                <a:solidFill>
                  <a:srgbClr val="FF0000"/>
                </a:solidFill>
              </a:rPr>
              <a:t>Sensible heat flux</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1300" y="-190500"/>
            <a:ext cx="9626600" cy="7239000"/>
          </a:xfrm>
          <a:prstGeom prst="rect">
            <a:avLst/>
          </a:prstGeom>
        </p:spPr>
      </p:pic>
      <p:sp>
        <p:nvSpPr>
          <p:cNvPr id="5" name="TextBox 4"/>
          <p:cNvSpPr txBox="1"/>
          <p:nvPr/>
        </p:nvSpPr>
        <p:spPr>
          <a:xfrm>
            <a:off x="7493001" y="1054100"/>
            <a:ext cx="1508233" cy="369332"/>
          </a:xfrm>
          <a:prstGeom prst="rect">
            <a:avLst/>
          </a:prstGeom>
          <a:noFill/>
        </p:spPr>
        <p:txBody>
          <a:bodyPr wrap="none" lIns="91430" tIns="45715" rIns="91430" bIns="45715" rtlCol="0">
            <a:spAutoFit/>
          </a:bodyPr>
          <a:lstStyle/>
          <a:p>
            <a:r>
              <a:rPr lang="en-US" dirty="0" smtClean="0"/>
              <a:t>~2000 W m</a:t>
            </a:r>
            <a:r>
              <a:rPr lang="en-US" baseline="30000" dirty="0" smtClean="0"/>
              <a:t>-2</a:t>
            </a:r>
            <a:endParaRPr lang="en-US" baseline="30000" dirty="0"/>
          </a:p>
        </p:txBody>
      </p:sp>
      <p:sp>
        <p:nvSpPr>
          <p:cNvPr id="7" name="TextBox 6"/>
          <p:cNvSpPr txBox="1"/>
          <p:nvPr/>
        </p:nvSpPr>
        <p:spPr>
          <a:xfrm>
            <a:off x="2667000" y="69334"/>
            <a:ext cx="3981792" cy="369332"/>
          </a:xfrm>
          <a:prstGeom prst="rect">
            <a:avLst/>
          </a:prstGeom>
          <a:noFill/>
        </p:spPr>
        <p:txBody>
          <a:bodyPr wrap="none" lIns="91430" tIns="45715" rIns="91430" bIns="45715" rtlCol="0">
            <a:spAutoFit/>
          </a:bodyPr>
          <a:lstStyle/>
          <a:p>
            <a:r>
              <a:rPr lang="en-US" dirty="0" smtClean="0"/>
              <a:t>HWRF experiments (</a:t>
            </a:r>
            <a:r>
              <a:rPr lang="en-US" dirty="0" err="1" smtClean="0"/>
              <a:t>Ligia</a:t>
            </a:r>
            <a:r>
              <a:rPr lang="en-US" dirty="0" smtClean="0"/>
              <a:t> </a:t>
            </a:r>
            <a:r>
              <a:rPr lang="en-US" dirty="0" err="1" smtClean="0"/>
              <a:t>Bernardet</a:t>
            </a:r>
            <a:r>
              <a:rPr lang="en-US" dirty="0" smtClean="0"/>
              <a:t>) </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4150" y="-82550"/>
            <a:ext cx="9512300" cy="7023100"/>
          </a:xfrm>
          <a:prstGeom prst="rect">
            <a:avLst/>
          </a:prstGeom>
        </p:spPr>
      </p:pic>
    </p:spTree>
  </p:cSld>
  <p:clrMapOvr>
    <a:masterClrMapping/>
  </p:clrMapOvr>
  <p:timing>
    <p:tnLst>
      <p:par>
        <p:cT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4.jpeg"/></Relationships>
</file>

<file path=ppt/theme/_rels/theme1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08"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08" charset="0"/>
            <a:ea typeface="MS PGothic" pitchFamily="34" charset="-128"/>
            <a:cs typeface="MS PGothic" pitchFamily="34"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LGC Sans"/>
        <a:cs typeface="DejaVu LGC Sans"/>
      </a:majorFont>
      <a:minorFont>
        <a:latin typeface="Arial"/>
        <a:ea typeface="DejaVu LGC Sans"/>
        <a:cs typeface="DejaVu LGC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 charset="0"/>
          <a:buNone/>
          <a:tabLst/>
          <a:defRPr kumimoji="0" lang="en-GB" sz="1800" b="0" i="0" u="none" strike="noStrike" cap="none" normalizeH="0" baseline="0">
            <a:ln>
              <a:noFill/>
            </a:ln>
            <a:effectLst/>
            <a:latin typeface="Arial" pitchFamily="-1"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 charset="0"/>
          <a:buNone/>
          <a:tabLst/>
          <a:defRPr kumimoji="0" lang="en-GB" sz="1800" b="0" i="0" u="none" strike="noStrike" cap="none" normalizeH="0" baseline="0">
            <a:ln>
              <a:noFill/>
            </a:ln>
            <a:effectLst/>
            <a:latin typeface="Arial" pitchFamily="-1"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LGC Sans"/>
        <a:cs typeface="DejaVu LGC Sans"/>
      </a:majorFont>
      <a:minorFont>
        <a:latin typeface="Arial"/>
        <a:ea typeface="DejaVu LGC Sans"/>
        <a:cs typeface="DejaVu LGC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 charset="0"/>
          <a:buNone/>
          <a:tabLst/>
          <a:defRPr kumimoji="0" lang="en-GB" sz="1800" b="0" i="0" u="none" strike="noStrike" cap="none" normalizeH="0" baseline="0">
            <a:ln>
              <a:noFill/>
            </a:ln>
            <a:effectLst/>
            <a:latin typeface="Arial" pitchFamily="-1"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 charset="0"/>
          <a:buNone/>
          <a:tabLst/>
          <a:defRPr kumimoji="0" lang="en-GB" sz="1800" b="0" i="0" u="none" strike="noStrike" cap="none" normalizeH="0" baseline="0">
            <a:ln>
              <a:noFill/>
            </a:ln>
            <a:effectLst/>
            <a:latin typeface="Arial" pitchFamily="-1"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1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Times New Roman"/>
        <a:ea typeface="Arial"/>
        <a:cs typeface="Arial"/>
      </a:majorFont>
      <a:minorFont>
        <a:latin typeface="Times New Roman"/>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10" charset="0"/>
          </a:defRPr>
        </a:defPPr>
      </a:lst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Times New Roman"/>
        <a:ea typeface="Arial"/>
        <a:cs typeface="Arial"/>
      </a:majorFont>
      <a:minorFont>
        <a:latin typeface="Times New Roman"/>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pitchFamily="-108" charset="0"/>
          </a:defRPr>
        </a:defPPr>
      </a:lst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aster #3">
  <a:themeElements>
    <a:clrScheme name="">
      <a:dk1>
        <a:srgbClr val="000000"/>
      </a:dk1>
      <a:lt1>
        <a:srgbClr val="2A3678"/>
      </a:lt1>
      <a:dk2>
        <a:srgbClr val="000000"/>
      </a:dk2>
      <a:lt2>
        <a:srgbClr val="000000"/>
      </a:lt2>
      <a:accent1>
        <a:srgbClr val="BADFE2"/>
      </a:accent1>
      <a:accent2>
        <a:srgbClr val="333399"/>
      </a:accent2>
      <a:accent3>
        <a:srgbClr val="ACAEBE"/>
      </a:accent3>
      <a:accent4>
        <a:srgbClr val="000000"/>
      </a:accent4>
      <a:accent5>
        <a:srgbClr val="D9ECEE"/>
      </a:accent5>
      <a:accent6>
        <a:srgbClr val="2D2D8A"/>
      </a:accent6>
      <a:hlink>
        <a:srgbClr val="009999"/>
      </a:hlink>
      <a:folHlink>
        <a:srgbClr val="99CC00"/>
      </a:folHlink>
    </a:clrScheme>
    <a:fontScheme name="Master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ster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08"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08" charset="0"/>
            <a:ea typeface="MS PGothic" pitchFamily="34" charset="-128"/>
            <a:cs typeface="MS PGothic" pitchFamily="34"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08"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08" charset="0"/>
            <a:ea typeface="MS PGothic" pitchFamily="34" charset="-128"/>
            <a:cs typeface="MS PGothic" pitchFamily="34"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08"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08" charset="0"/>
            <a:ea typeface="MS PGothic" pitchFamily="34" charset="-128"/>
            <a:cs typeface="MS PGothic" pitchFamily="34"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Master #3">
  <a:themeElements>
    <a:clrScheme name="">
      <a:dk1>
        <a:srgbClr val="000000"/>
      </a:dk1>
      <a:lt1>
        <a:srgbClr val="2A3678"/>
      </a:lt1>
      <a:dk2>
        <a:srgbClr val="000000"/>
      </a:dk2>
      <a:lt2>
        <a:srgbClr val="000000"/>
      </a:lt2>
      <a:accent1>
        <a:srgbClr val="BADFE2"/>
      </a:accent1>
      <a:accent2>
        <a:srgbClr val="333399"/>
      </a:accent2>
      <a:accent3>
        <a:srgbClr val="ACAEBE"/>
      </a:accent3>
      <a:accent4>
        <a:srgbClr val="000000"/>
      </a:accent4>
      <a:accent5>
        <a:srgbClr val="D9ECEE"/>
      </a:accent5>
      <a:accent6>
        <a:srgbClr val="2D2D8A"/>
      </a:accent6>
      <a:hlink>
        <a:srgbClr val="009999"/>
      </a:hlink>
      <a:folHlink>
        <a:srgbClr val="99CC00"/>
      </a:folHlink>
    </a:clrScheme>
    <a:fontScheme name="Master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ster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otalTime>3010</TotalTime>
  <Words>3632</Words>
  <Application>Microsoft Office PowerPoint</Application>
  <PresentationFormat>On-screen Show (4:3)</PresentationFormat>
  <Paragraphs>638</Paragraphs>
  <Slides>59</Slides>
  <Notes>11</Notes>
  <HiddenSlides>0</HiddenSlides>
  <MMClips>0</MMClips>
  <ScaleCrop>false</ScaleCrop>
  <HeadingPairs>
    <vt:vector size="6" baseType="variant">
      <vt:variant>
        <vt:lpstr>Theme</vt:lpstr>
      </vt:variant>
      <vt:variant>
        <vt:i4>20</vt:i4>
      </vt:variant>
      <vt:variant>
        <vt:lpstr>Embedded OLE Servers</vt:lpstr>
      </vt:variant>
      <vt:variant>
        <vt:i4>2</vt:i4>
      </vt:variant>
      <vt:variant>
        <vt:lpstr>Slide Titles</vt:lpstr>
      </vt:variant>
      <vt:variant>
        <vt:i4>59</vt:i4>
      </vt:variant>
    </vt:vector>
  </HeadingPairs>
  <TitlesOfParts>
    <vt:vector size="81" baseType="lpstr">
      <vt:lpstr>Office Theme</vt:lpstr>
      <vt:lpstr>11_Default Design</vt:lpstr>
      <vt:lpstr>1_Default Design</vt:lpstr>
      <vt:lpstr>10_Default Design</vt:lpstr>
      <vt:lpstr>Master #3</vt:lpstr>
      <vt:lpstr>2_Default Design</vt:lpstr>
      <vt:lpstr>3_Default Design</vt:lpstr>
      <vt:lpstr>4_Default Design</vt:lpstr>
      <vt:lpstr>1_Master #3</vt:lpstr>
      <vt:lpstr>5_Default Design</vt:lpstr>
      <vt:lpstr>1_Concourse</vt:lpstr>
      <vt:lpstr>Concourse</vt:lpstr>
      <vt:lpstr>1_Office Theme</vt:lpstr>
      <vt:lpstr>2_Office Theme</vt:lpstr>
      <vt:lpstr>3_Office Theme</vt:lpstr>
      <vt:lpstr>4_Office Theme</vt:lpstr>
      <vt:lpstr>5_Office Theme</vt:lpstr>
      <vt:lpstr>6_Office Theme</vt:lpstr>
      <vt:lpstr>7_Office Theme</vt:lpstr>
      <vt:lpstr>8_Office Theme</vt:lpstr>
      <vt:lpstr>Worksheet</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Architecture of ESMF</vt:lpstr>
      <vt:lpstr>From Component Based Architecture to Interoperability</vt:lpstr>
      <vt:lpstr>Building an Information &amp; Interoperability Software Layer</vt:lpstr>
      <vt:lpstr>Current Implementation in COAMPS Using NUOPC Interoperability Layer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Ocean-Wave Coupling Overview</vt:lpstr>
      <vt:lpstr>PowerPoint Presentation</vt:lpstr>
      <vt:lpstr>Hurricane Ivan COAMPS-TC Setup </vt:lpstr>
      <vt:lpstr>SWAN Wave Physics Enhancements</vt:lpstr>
      <vt:lpstr>PowerPoint Presentation</vt:lpstr>
      <vt:lpstr>Ivan Altimeter Comparison</vt:lpstr>
      <vt:lpstr>PowerPoint Presentation</vt:lpstr>
      <vt:lpstr>Ivan Altimeter Comparisons Uncoupled vs Coupled</vt:lpstr>
      <vt:lpstr>Ivan Buoy Comparisons</vt:lpstr>
      <vt:lpstr>IVAN SRA Wave Validation</vt:lpstr>
      <vt:lpstr>Ivan Current Evaluation Coupled (w and w/o Stokes’ drift)</vt:lpstr>
      <vt:lpstr>IVAN Ocean Current Validation</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Synthesis On Turbulent Flux Parameterizations: Combined Observations from ESRL, UConn, UMiami</vt:lpstr>
      <vt:lpstr>PowerPoint Presentation</vt:lpstr>
      <vt:lpstr>PowerPoint Presentation</vt:lpstr>
      <vt:lpstr>PowerPoint Presentation</vt:lpstr>
      <vt:lpstr>PowerPoint Presentation</vt:lpstr>
    </vt:vector>
  </TitlesOfParts>
  <Company>University of Miami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Shuyi Chen</dc:creator>
  <cp:lastModifiedBy>Katharine Horst</cp:lastModifiedBy>
  <cp:revision>10</cp:revision>
  <dcterms:created xsi:type="dcterms:W3CDTF">2012-03-01T15:48:13Z</dcterms:created>
  <dcterms:modified xsi:type="dcterms:W3CDTF">2012-06-13T18:44:38Z</dcterms:modified>
</cp:coreProperties>
</file>