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91" r:id="rId2"/>
    <p:sldMasterId id="2147483803" r:id="rId3"/>
    <p:sldMasterId id="2147483815" r:id="rId4"/>
    <p:sldMasterId id="2147483827" r:id="rId5"/>
    <p:sldMasterId id="2147483839" r:id="rId6"/>
    <p:sldMasterId id="2147483851" r:id="rId7"/>
  </p:sldMasterIdLst>
  <p:notesMasterIdLst>
    <p:notesMasterId r:id="rId55"/>
  </p:notesMasterIdLst>
  <p:sldIdLst>
    <p:sldId id="256" r:id="rId8"/>
    <p:sldId id="277" r:id="rId9"/>
    <p:sldId id="258" r:id="rId10"/>
    <p:sldId id="259" r:id="rId11"/>
    <p:sldId id="261" r:id="rId12"/>
    <p:sldId id="281" r:id="rId13"/>
    <p:sldId id="282" r:id="rId14"/>
    <p:sldId id="265" r:id="rId15"/>
    <p:sldId id="266" r:id="rId16"/>
    <p:sldId id="268" r:id="rId17"/>
    <p:sldId id="269" r:id="rId18"/>
    <p:sldId id="270" r:id="rId19"/>
    <p:sldId id="271" r:id="rId20"/>
    <p:sldId id="272" r:id="rId21"/>
    <p:sldId id="273" r:id="rId22"/>
    <p:sldId id="307" r:id="rId23"/>
    <p:sldId id="308" r:id="rId24"/>
    <p:sldId id="309" r:id="rId25"/>
    <p:sldId id="310" r:id="rId26"/>
    <p:sldId id="311" r:id="rId27"/>
    <p:sldId id="312" r:id="rId28"/>
    <p:sldId id="274" r:id="rId29"/>
    <p:sldId id="264" r:id="rId30"/>
    <p:sldId id="263" r:id="rId31"/>
    <p:sldId id="262" r:id="rId32"/>
    <p:sldId id="285" r:id="rId33"/>
    <p:sldId id="288" r:id="rId34"/>
    <p:sldId id="289" r:id="rId35"/>
    <p:sldId id="290" r:id="rId36"/>
    <p:sldId id="291" r:id="rId37"/>
    <p:sldId id="292" r:id="rId38"/>
    <p:sldId id="293" r:id="rId39"/>
    <p:sldId id="294" r:id="rId40"/>
    <p:sldId id="295" r:id="rId41"/>
    <p:sldId id="279" r:id="rId42"/>
    <p:sldId id="280" r:id="rId43"/>
    <p:sldId id="297" r:id="rId44"/>
    <p:sldId id="298" r:id="rId45"/>
    <p:sldId id="299" r:id="rId46"/>
    <p:sldId id="300" r:id="rId47"/>
    <p:sldId id="301" r:id="rId48"/>
    <p:sldId id="302" r:id="rId49"/>
    <p:sldId id="303" r:id="rId50"/>
    <p:sldId id="304" r:id="rId51"/>
    <p:sldId id="305" r:id="rId52"/>
    <p:sldId id="296"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CC66"/>
    <a:srgbClr val="CCCCCC"/>
    <a:srgbClr val="666666"/>
    <a:srgbClr val="66CCFF"/>
    <a:srgbClr val="00FF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4" d="100"/>
          <a:sy n="134" d="100"/>
        </p:scale>
        <p:origin x="-12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E0108-190B-7C4B-B05A-79625735DEAD}" type="datetimeFigureOut">
              <a:rPr lang="en-US" smtClean="0"/>
              <a:t>2/29/12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70A88-4EC9-0448-B451-B7137A8F5D7F}" type="slidenum">
              <a:rPr lang="en-US" smtClean="0"/>
              <a:t>‹#›</a:t>
            </a:fld>
            <a:endParaRPr lang="en-US"/>
          </a:p>
        </p:txBody>
      </p:sp>
    </p:spTree>
    <p:extLst>
      <p:ext uri="{BB962C8B-B14F-4D97-AF65-F5344CB8AC3E}">
        <p14:creationId xmlns:p14="http://schemas.microsoft.com/office/powerpoint/2010/main" val="216224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26</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Quick</a:t>
            </a:r>
            <a:r>
              <a:rPr lang="en-US" baseline="0" dirty="0" smtClean="0"/>
              <a:t> summary of NHC’s operational intensity models as motivation for continued development of statistical intensity models. Errors are shown on the next slide.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t>36</a:t>
            </a:fld>
            <a:endParaRPr lang="en-US"/>
          </a:p>
        </p:txBody>
      </p:sp>
    </p:spTree>
    <p:extLst>
      <p:ext uri="{BB962C8B-B14F-4D97-AF65-F5344CB8AC3E}">
        <p14:creationId xmlns:p14="http://schemas.microsoft.com/office/powerpoint/2010/main" val="137160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Errors of NHC’s operational intensity</a:t>
            </a:r>
            <a:r>
              <a:rPr lang="en-US" baseline="0" dirty="0" smtClean="0"/>
              <a:t> models for a 5 year sample. DSHIPS and LGEM had the lowest mean absolute error.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t>37</a:t>
            </a:fld>
            <a:endParaRPr lang="en-US"/>
          </a:p>
        </p:txBody>
      </p:sp>
    </p:spTree>
    <p:extLst>
      <p:ext uri="{BB962C8B-B14F-4D97-AF65-F5344CB8AC3E}">
        <p14:creationId xmlns:p14="http://schemas.microsoft.com/office/powerpoint/2010/main" val="418186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 of NOPP tasks</a:t>
            </a:r>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 of accomplishments</a:t>
            </a:r>
            <a:r>
              <a:rPr lang="en-US" baseline="0" dirty="0" smtClean="0"/>
              <a:t> for West Pac statistical model development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Results</a:t>
            </a:r>
            <a:r>
              <a:rPr lang="en-US" baseline="0" dirty="0" smtClean="0"/>
              <a:t> from tests of WPAC SHIPS and LGEM. Not all the input was real time since the GFS forecast fields were not available. However, tests show that the method used is mostly independent and it good approximation to what can be done in real time. ST11 is an ensemble of 10 runs of a statistical model and one dynamical model, and has been the best performer for JTWC over the past few years. This test shows that the new WPAC SHIPS and LGEM have considerable potential for providing increased forecast skill. Buck Sampson plans to add the new SHIPS and LGEM to to ST11.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4181863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rapid intensification index provides additional guidance to forecasters for short term (24 </a:t>
            </a:r>
            <a:r>
              <a:rPr lang="en-US" baseline="0" dirty="0" err="1" smtClean="0"/>
              <a:t>hr</a:t>
            </a:r>
            <a:r>
              <a:rPr lang="en-US" baseline="0" dirty="0" smtClean="0"/>
              <a:t>) intensity forecasts. When the probability is high, it indicates that the forecasters should increase the intensity above what the SHIPS/LGEM deterministic guidance shows.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example of the RII for Hurricane Adrian, the conditions were very favorable for RI, and the storm did intensify more than indicated by SHIPS and LGEM. The slide also provides a summary of the factors that go into the RII.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Summary</a:t>
            </a:r>
            <a:r>
              <a:rPr lang="en-US" baseline="0" dirty="0" smtClean="0"/>
              <a:t> of what will be done next</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418186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example of the type of data that</a:t>
            </a:r>
            <a:r>
              <a:rPr lang="en-US" baseline="0" dirty="0" smtClean="0"/>
              <a:t> can be obtained by combining aircraft and satellite input. When these are both available, all the input needed for the simplified balance model can be calculated and the short term tangential wind tendency can be calculated. This information will be used to see if it improves the RII, SHIPS and LGEM. </a:t>
            </a:r>
            <a:endParaRPr lang="en-US" dirty="0" smtClean="0"/>
          </a:p>
        </p:txBody>
      </p:sp>
      <p:sp>
        <p:nvSpPr>
          <p:cNvPr id="4" name="Slide Number Placeholder 3"/>
          <p:cNvSpPr>
            <a:spLocks noGrp="1"/>
          </p:cNvSpPr>
          <p:nvPr>
            <p:ph type="sldNum" sz="quarter" idx="10"/>
          </p:nvPr>
        </p:nvSpPr>
        <p:spPr/>
        <p:txBody>
          <a:bodyPr/>
          <a:lstStyle/>
          <a:p>
            <a:fld id="{1A070A88-4EC9-0448-B451-B7137A8F5D7F}"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137160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27</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r>
              <a:rPr lang="en-US" dirty="0" smtClean="0"/>
              <a:t>Describes a study to determine the upper ocean’s response to tropical cyclones.   One</a:t>
            </a:r>
            <a:r>
              <a:rPr lang="en-US" baseline="0" dirty="0" smtClean="0"/>
              <a:t> of the reviewers requested minor revisions.  Waiting for final decision from the editor.</a:t>
            </a:r>
          </a:p>
          <a:p>
            <a:endParaRPr lang="en-US" baseline="0" dirty="0" smtClean="0"/>
          </a:p>
          <a:p>
            <a:r>
              <a:rPr lang="en-US" baseline="0" dirty="0" smtClean="0"/>
              <a:t>These are the question we wanted to answer</a:t>
            </a:r>
          </a:p>
          <a:p>
            <a:pPr marL="342900" marR="0" lvl="0" indent="-342900">
              <a:lnSpc>
                <a:spcPct val="200000"/>
              </a:lnSpc>
              <a:spcBef>
                <a:spcPts val="0"/>
              </a:spcBef>
              <a:spcAft>
                <a:spcPts val="0"/>
              </a:spcAft>
              <a:buFont typeface="+mj-lt"/>
              <a:buAutoNum type="arabicPeriod"/>
            </a:pPr>
            <a:r>
              <a:rPr lang="en-US" sz="1200" dirty="0" smtClean="0">
                <a:effectLst/>
                <a:latin typeface="Arial"/>
                <a:ea typeface="Arial"/>
                <a:cs typeface="Times New Roman"/>
              </a:rPr>
              <a:t>How much does the energy of the upper ocean decrease after tropical cyclone passage and what are the most important observable factors related to the decrease?</a:t>
            </a:r>
          </a:p>
          <a:p>
            <a:pPr marL="342900" marR="0" lvl="0" indent="-342900">
              <a:lnSpc>
                <a:spcPct val="200000"/>
              </a:lnSpc>
              <a:spcBef>
                <a:spcPts val="0"/>
              </a:spcBef>
              <a:spcAft>
                <a:spcPts val="0"/>
              </a:spcAft>
              <a:buFont typeface="+mj-lt"/>
              <a:buAutoNum type="arabicPeriod"/>
            </a:pPr>
            <a:r>
              <a:rPr lang="en-US" sz="1200" dirty="0" smtClean="0">
                <a:effectLst/>
                <a:latin typeface="Arial"/>
                <a:ea typeface="Arial"/>
                <a:cs typeface="Times New Roman"/>
              </a:rPr>
              <a:t>How much does the ocean typically cool at the surface versus in the mixed layer with TC passage?</a:t>
            </a:r>
          </a:p>
          <a:p>
            <a:pPr marL="342900" marR="0" lvl="0" indent="-342900">
              <a:lnSpc>
                <a:spcPct val="200000"/>
              </a:lnSpc>
              <a:spcBef>
                <a:spcPts val="0"/>
              </a:spcBef>
              <a:spcAft>
                <a:spcPts val="0"/>
              </a:spcAft>
              <a:buFont typeface="+mj-lt"/>
              <a:buAutoNum type="arabicPeriod"/>
            </a:pPr>
            <a:r>
              <a:rPr lang="en-US" sz="1200" dirty="0" smtClean="0">
                <a:effectLst/>
                <a:latin typeface="Arial"/>
                <a:ea typeface="Arial"/>
                <a:cs typeface="Times New Roman"/>
              </a:rPr>
              <a:t>How long do these mixed layer temperature changes persist?</a:t>
            </a:r>
          </a:p>
          <a:p>
            <a:pPr marL="342900" marR="0" lvl="0" indent="-342900">
              <a:lnSpc>
                <a:spcPct val="200000"/>
              </a:lnSpc>
              <a:spcBef>
                <a:spcPts val="0"/>
              </a:spcBef>
              <a:spcAft>
                <a:spcPts val="1000"/>
              </a:spcAft>
              <a:buFont typeface="+mj-lt"/>
              <a:buAutoNum type="arabicPeriod"/>
            </a:pPr>
            <a:r>
              <a:rPr lang="en-US" sz="1200" dirty="0" smtClean="0">
                <a:effectLst/>
                <a:latin typeface="Arial"/>
                <a:ea typeface="Arial"/>
                <a:cs typeface="Times New Roman"/>
              </a:rPr>
              <a:t>Are there any detectable differences between the ocean responses to TCs occurring in different basins?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28</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describes the dataset and the publication prepared to describe its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OHC26  is defined by OHC(</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rho_0 *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C_p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Integral{z(26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 to 0}{[T(</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26]</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OHC20 is defined by OHC(</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rho_0 *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C_p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Integral{z(20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deg</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C) to 0}{[T(</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20]</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Td is defined by  Td(</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 (1/d) * Integral{-d to 0}{T(</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x,y,z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dz</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where d can be anything but for this study 100m was used as suggested by Price (2009).</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29</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indent="228600">
              <a:lnSpc>
                <a:spcPct val="200000"/>
              </a:lnSpc>
              <a:spcBef>
                <a:spcPts val="0"/>
              </a:spcBef>
              <a:spcAft>
                <a:spcPts val="1000"/>
              </a:spcAft>
            </a:pPr>
            <a:endParaRPr lang="en-US" sz="1200" dirty="0" smtClean="0">
              <a:effectLst/>
              <a:latin typeface="Arial"/>
              <a:ea typeface="Arial"/>
              <a:cs typeface="Times New Roman"/>
            </a:endParaRPr>
          </a:p>
          <a:p>
            <a:pPr marL="0" marR="0" indent="228600">
              <a:lnSpc>
                <a:spcPct val="200000"/>
              </a:lnSpc>
              <a:spcBef>
                <a:spcPts val="0"/>
              </a:spcBef>
              <a:spcAft>
                <a:spcPts val="1000"/>
              </a:spcAft>
            </a:pPr>
            <a:r>
              <a:rPr lang="en-US" sz="1200" dirty="0" smtClean="0">
                <a:effectLst/>
                <a:latin typeface="Arial"/>
                <a:ea typeface="Arial"/>
                <a:cs typeface="Times New Roman"/>
              </a:rPr>
              <a:t>Note we discuss only a small portion of the results</a:t>
            </a:r>
            <a:r>
              <a:rPr lang="en-US" sz="1200" baseline="0" dirty="0" smtClean="0">
                <a:effectLst/>
                <a:latin typeface="Arial"/>
                <a:ea typeface="Arial"/>
                <a:cs typeface="Times New Roman"/>
              </a:rPr>
              <a:t> and while parameterizations were developed they are not described here but are included in the summary.</a:t>
            </a:r>
          </a:p>
          <a:p>
            <a:pPr marL="0" marR="0" indent="228600">
              <a:lnSpc>
                <a:spcPct val="200000"/>
              </a:lnSpc>
              <a:spcBef>
                <a:spcPts val="0"/>
              </a:spcBef>
              <a:spcAft>
                <a:spcPts val="1000"/>
              </a:spcAft>
            </a:pPr>
            <a:endParaRPr lang="en-US" sz="1200" baseline="0" dirty="0" smtClean="0">
              <a:effectLst/>
              <a:latin typeface="Arial"/>
              <a:ea typeface="Arial"/>
              <a:cs typeface="Times New Roman"/>
            </a:endParaRPr>
          </a:p>
          <a:p>
            <a:pPr marL="0" marR="0" indent="228600">
              <a:lnSpc>
                <a:spcPct val="200000"/>
              </a:lnSpc>
              <a:spcBef>
                <a:spcPts val="0"/>
              </a:spcBef>
              <a:spcAft>
                <a:spcPts val="1000"/>
              </a:spcAft>
            </a:pPr>
            <a:r>
              <a:rPr lang="en-US" sz="1200" dirty="0" smtClean="0">
                <a:effectLst/>
                <a:latin typeface="Arial"/>
                <a:ea typeface="Arial"/>
                <a:cs typeface="Times New Roman"/>
              </a:rPr>
              <a:t>Six-year </a:t>
            </a:r>
            <a:r>
              <a:rPr lang="en-US" sz="1200" dirty="0" err="1" smtClean="0">
                <a:effectLst/>
                <a:latin typeface="Arial"/>
                <a:ea typeface="Arial"/>
                <a:cs typeface="Times New Roman"/>
              </a:rPr>
              <a:t>climatologies</a:t>
            </a:r>
            <a:r>
              <a:rPr lang="en-US" sz="1200" dirty="0" smtClean="0">
                <a:effectLst/>
                <a:latin typeface="Arial"/>
                <a:ea typeface="Arial"/>
                <a:cs typeface="Times New Roman"/>
              </a:rPr>
              <a:t> of the upper ocean energy metrics were constructed using the daily files.   Because we only had six years of data, 16 passes of a nine point Gaussian filter were employed to remove </a:t>
            </a:r>
            <a:r>
              <a:rPr lang="en-US" sz="1200" dirty="0" err="1" smtClean="0">
                <a:effectLst/>
                <a:latin typeface="Arial"/>
                <a:ea typeface="Arial"/>
                <a:cs typeface="Times New Roman"/>
              </a:rPr>
              <a:t>mesoscale</a:t>
            </a:r>
            <a:r>
              <a:rPr lang="en-US" sz="1200" dirty="0" smtClean="0">
                <a:effectLst/>
                <a:latin typeface="Arial"/>
                <a:ea typeface="Arial"/>
                <a:cs typeface="Times New Roman"/>
              </a:rPr>
              <a:t> features (scales of ~150 km) from the monthly averages.  Missing data and points over land were excluded from the filtering.  The climatology on a given date is estimated by applying linearly weights to the monthly averages.  The weights were calculated by assuming that the monthly </a:t>
            </a:r>
            <a:r>
              <a:rPr lang="en-US" sz="1200" dirty="0" err="1" smtClean="0">
                <a:effectLst/>
                <a:latin typeface="Arial"/>
                <a:ea typeface="Arial"/>
                <a:cs typeface="Times New Roman"/>
              </a:rPr>
              <a:t>climatologies</a:t>
            </a:r>
            <a:r>
              <a:rPr lang="en-US" sz="1200" dirty="0" smtClean="0">
                <a:effectLst/>
                <a:latin typeface="Arial"/>
                <a:ea typeface="Arial"/>
                <a:cs typeface="Times New Roman"/>
              </a:rPr>
              <a:t> were valid at the median year day of that month.</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30</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Arial"/>
                <a:cs typeface="Times New Roman"/>
              </a:rPr>
              <a:t>Figure (right) shows the 5-year </a:t>
            </a:r>
            <a:r>
              <a:rPr kumimoji="0" lang="en-US" sz="1200" b="0" i="0" u="none" strike="noStrike" kern="1200" cap="none" spc="0" normalizeH="0" baseline="0" noProof="0" dirty="0" err="1" smtClean="0">
                <a:ln>
                  <a:noFill/>
                </a:ln>
                <a:solidFill>
                  <a:prstClr val="black"/>
                </a:solidFill>
                <a:effectLst/>
                <a:uLnTx/>
                <a:uFillTx/>
                <a:latin typeface="Arial"/>
                <a:ea typeface="Arial"/>
                <a:cs typeface="Times New Roman"/>
              </a:rPr>
              <a:t>climatologies</a:t>
            </a:r>
            <a:r>
              <a:rPr kumimoji="0" lang="en-US" sz="1200" b="0" i="0" u="none" strike="noStrike" kern="1200" cap="none" spc="0" normalizeH="0" baseline="0" noProof="0" dirty="0" smtClean="0">
                <a:ln>
                  <a:noFill/>
                </a:ln>
                <a:solidFill>
                  <a:prstClr val="black"/>
                </a:solidFill>
                <a:effectLst/>
                <a:uLnTx/>
                <a:uFillTx/>
                <a:latin typeface="Arial"/>
                <a:ea typeface="Arial"/>
                <a:cs typeface="Times New Roman"/>
              </a:rPr>
              <a:t> matching the dates/times of the SST, OHC26C and T100M fields in the figure (left).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31</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Arial"/>
                <a:ea typeface="Arial"/>
                <a:cs typeface="Times New Roman"/>
              </a:rPr>
              <a:t>The 10-day OHC26C response to the passage of a tropical cyclone as a function of (top left) initial, OHC26C, (top right) storm speed, (bottom left) intensity and (bottom right) kinetic energy.  Median values are indicated by the points and the bars indicate the quartiles of the distribution.  Results are shown for the Atlantic (ATL, red), the east and central Pacific (EPAC, green), the northwest Pacific (WPAC, blue) and Southern Hemisphere (SHEM, magenta) TC basins as well as the global response (GLOBE, black).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32</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Typical OHC26C changes as a function of KE (upper left) 10 days, (upper right) 20 days, (lower left) 30 days and (lower right) 60 days following TC passage.  Median values are indicated by the points and the bars indicate the quartile values from the median.   Results are shown for the Atlantic (ATL, red), the east and central Pacific (EPAC, green), the northwest Pacific (WPAC, blue) and Southern Hemisphere (SHEM, magenta) TC basins as well as the global response (GLOBE, black).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33</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r>
              <a:rPr lang="en-US" dirty="0" smtClean="0"/>
              <a:t>Findings of the parameterization are summarized in the first bullet</a:t>
            </a:r>
          </a:p>
          <a:p>
            <a:r>
              <a:rPr lang="en-US" dirty="0" smtClean="0"/>
              <a:t>Other major</a:t>
            </a:r>
            <a:r>
              <a:rPr lang="en-US" baseline="0" dirty="0" smtClean="0"/>
              <a:t> findings are provided in subsequent bullets. </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19539" y="8702675"/>
            <a:ext cx="2938462" cy="401638"/>
          </a:xfrm>
          <a:prstGeom prst="rect">
            <a:avLst/>
          </a:prstGeom>
          <a:ln/>
        </p:spPr>
        <p:txBody>
          <a:bodyPr lIns="91435" tIns="45718" rIns="91435" bIns="45718"/>
          <a:lstStyle/>
          <a:p>
            <a:fld id="{A0AC0911-2BD2-4952-8AA9-6DE0EF3AF881}" type="slidenum">
              <a:rPr lang="en-US">
                <a:solidFill>
                  <a:srgbClr val="000000"/>
                </a:solidFill>
                <a:latin typeface="Calibri"/>
              </a:rPr>
              <a:pPr/>
              <a:t>34</a:t>
            </a:fld>
            <a:endParaRPr lang="en-US">
              <a:solidFill>
                <a:srgbClr val="000000"/>
              </a:solidFill>
              <a:latin typeface="Calibri"/>
            </a:endParaRPr>
          </a:p>
        </p:txBody>
      </p:sp>
      <p:sp>
        <p:nvSpPr>
          <p:cNvPr id="146434" name="Rectangle 2"/>
          <p:cNvSpPr>
            <a:spLocks noGrp="1" noRot="1" noChangeAspect="1" noChangeArrowheads="1"/>
          </p:cNvSpPr>
          <p:nvPr>
            <p:ph type="sldImg"/>
          </p:nvPr>
        </p:nvSpPr>
        <p:spPr bwMode="auto">
          <a:xfrm>
            <a:off x="1147763" y="714375"/>
            <a:ext cx="4565650" cy="3424238"/>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70389"/>
            <a:ext cx="5029200" cy="4062412"/>
          </a:xfrm>
          <a:prstGeom prst="rect">
            <a:avLst/>
          </a:prstGeom>
          <a:solidFill>
            <a:srgbClr val="FFFFFF"/>
          </a:solidFill>
          <a:ln>
            <a:solidFill>
              <a:srgbClr val="000000"/>
            </a:solidFill>
            <a:miter lim="800000"/>
            <a:headEnd/>
            <a:tailEnd/>
          </a:ln>
        </p:spPr>
        <p:txBody>
          <a:bodyPr lIns="90182" tIns="45092" rIns="90182" bIns="45092"/>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Describes</a:t>
            </a:r>
            <a:r>
              <a:rPr lang="en-US" baseline="0" dirty="0" smtClean="0"/>
              <a:t> plans for this dataset.</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AB41E7-4594-2C4D-80C8-86D049161483}"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68542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B41E7-4594-2C4D-80C8-86D049161483}"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126552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B41E7-4594-2C4D-80C8-86D049161483}"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4189739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AB41E7-4594-2C4D-80C8-86D049161483}"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1601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AB41E7-4594-2C4D-80C8-86D049161483}" type="datetimeFigureOut">
              <a:rPr lang="en-US" smtClean="0"/>
              <a:t>2/29/12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481386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AB41E7-4594-2C4D-80C8-86D049161483}" type="datetimeFigureOut">
              <a:rPr lang="en-US" smtClean="0"/>
              <a:t>2/29/12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309340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B41E7-4594-2C4D-80C8-86D049161483}" type="datetimeFigureOut">
              <a:rPr lang="en-US" smtClean="0"/>
              <a:t>2/29/12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3816938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B41E7-4594-2C4D-80C8-86D049161483}"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13384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B41E7-4594-2C4D-80C8-86D049161483}" type="datetimeFigureOut">
              <a:rPr lang="en-US" smtClean="0"/>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158343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B41E7-4594-2C4D-80C8-86D049161483}"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120410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B41E7-4594-2C4D-80C8-86D049161483}" type="datetimeFigureOut">
              <a:rPr lang="en-US" smtClean="0"/>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D8537-652C-7441-8665-8B840E848927}" type="slidenum">
              <a:rPr lang="en-US" smtClean="0"/>
              <a:t>‹#›</a:t>
            </a:fld>
            <a:endParaRPr lang="en-US"/>
          </a:p>
        </p:txBody>
      </p:sp>
    </p:spTree>
    <p:extLst>
      <p:ext uri="{BB962C8B-B14F-4D97-AF65-F5344CB8AC3E}">
        <p14:creationId xmlns:p14="http://schemas.microsoft.com/office/powerpoint/2010/main" val="3042576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685230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313080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0568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548811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712591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005493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09674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929519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935247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938816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068604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436851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700204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149647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827216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648294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9398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755379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817060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707259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114383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838426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873247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459667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67137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21830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47944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983968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112203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841075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29552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676205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214505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092119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005902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882996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7818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326594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211702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340224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1601306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201882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114562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55959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175182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848108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88235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004354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49530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498079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690921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806799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056094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1083864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94466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B41E7-4594-2C4D-80C8-86D049161483}" type="datetimeFigureOut">
              <a:rPr lang="en-US" smtClean="0"/>
              <a:t>2/29/12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D8537-652C-7441-8665-8B840E848927}" type="slidenum">
              <a:rPr lang="en-US" smtClean="0"/>
              <a:t>‹#›</a:t>
            </a:fld>
            <a:endParaRPr lang="en-US"/>
          </a:p>
        </p:txBody>
      </p:sp>
    </p:spTree>
    <p:extLst>
      <p:ext uri="{BB962C8B-B14F-4D97-AF65-F5344CB8AC3E}">
        <p14:creationId xmlns:p14="http://schemas.microsoft.com/office/powerpoint/2010/main" val="325407319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687312269"/>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823811413"/>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272872413"/>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835306103"/>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solidFill>
                  <a:prstClr val="white">
                    <a:tint val="75000"/>
                  </a:prstClr>
                </a:solidFill>
                <a:latin typeface="Arial"/>
              </a:rPr>
              <a:pPr/>
              <a:t>2/29/12</a:t>
            </a:fld>
            <a:endParaRPr lang="en-US">
              <a:solidFill>
                <a:prstClr val="white">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713211893"/>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gif"/><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gif"/><Relationship Id="rId5" Type="http://schemas.openxmlformats.org/officeDocument/2006/relationships/image" Target="../media/image55.gif"/><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6.gif"/><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7.tif"/><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 Id="rId3"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8.xml"/><Relationship Id="rId3"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image" Target="../media/image63.gif"/><Relationship Id="rId4" Type="http://schemas.openxmlformats.org/officeDocument/2006/relationships/image" Target="../media/image64.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image" Target="../media/image18.emf"/><Relationship Id="rId13" Type="http://schemas.openxmlformats.org/officeDocument/2006/relationships/image" Target="../media/image19.emf"/><Relationship Id="rId1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png"/><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418" y="194084"/>
            <a:ext cx="8775883" cy="1859540"/>
          </a:xfrm>
        </p:spPr>
        <p:txBody>
          <a:bodyPr>
            <a:noAutofit/>
          </a:bodyPr>
          <a:lstStyle/>
          <a:p>
            <a:r>
              <a:rPr lang="en-US" sz="4000" dirty="0" smtClean="0"/>
              <a:t>Improving Tropical Cyclone Intensity Forecasting with Theoretically-Based Statistical Models</a:t>
            </a:r>
            <a:endParaRPr lang="en-US" sz="4000" dirty="0"/>
          </a:p>
        </p:txBody>
      </p:sp>
      <p:sp>
        <p:nvSpPr>
          <p:cNvPr id="3" name="Subtitle 2"/>
          <p:cNvSpPr>
            <a:spLocks noGrp="1"/>
          </p:cNvSpPr>
          <p:nvPr>
            <p:ph type="subTitle" idx="1"/>
          </p:nvPr>
        </p:nvSpPr>
        <p:spPr>
          <a:xfrm>
            <a:off x="159691" y="2239658"/>
            <a:ext cx="8802609" cy="1890194"/>
          </a:xfrm>
        </p:spPr>
        <p:txBody>
          <a:bodyPr numCol="3">
            <a:normAutofit/>
          </a:bodyPr>
          <a:lstStyle/>
          <a:p>
            <a:pPr>
              <a:lnSpc>
                <a:spcPct val="100000"/>
              </a:lnSpc>
            </a:pPr>
            <a:r>
              <a:rPr lang="en-US" sz="2200" i="1" u="sng" dirty="0" smtClean="0">
                <a:solidFill>
                  <a:schemeClr val="accent1"/>
                </a:solidFill>
              </a:rPr>
              <a:t>Co-PI’s:</a:t>
            </a:r>
          </a:p>
          <a:p>
            <a:pPr>
              <a:lnSpc>
                <a:spcPct val="100000"/>
              </a:lnSpc>
            </a:pPr>
            <a:endParaRPr lang="en-US" sz="800" dirty="0" smtClean="0">
              <a:solidFill>
                <a:schemeClr val="accent1"/>
              </a:solidFill>
            </a:endParaRPr>
          </a:p>
          <a:p>
            <a:pPr>
              <a:lnSpc>
                <a:spcPct val="80000"/>
              </a:lnSpc>
            </a:pPr>
            <a:r>
              <a:rPr lang="en-US" sz="2000" dirty="0" smtClean="0">
                <a:solidFill>
                  <a:schemeClr val="accent1"/>
                </a:solidFill>
              </a:rPr>
              <a:t>Wayne Schubert</a:t>
            </a:r>
            <a:r>
              <a:rPr lang="en-US" sz="2000" baseline="30000" dirty="0" smtClean="0">
                <a:solidFill>
                  <a:srgbClr val="83C1C6"/>
                </a:solidFill>
              </a:rPr>
              <a:t>1</a:t>
            </a:r>
          </a:p>
          <a:p>
            <a:pPr>
              <a:lnSpc>
                <a:spcPct val="80000"/>
              </a:lnSpc>
            </a:pPr>
            <a:r>
              <a:rPr lang="en-US" sz="2000" dirty="0" smtClean="0">
                <a:solidFill>
                  <a:schemeClr val="accent1"/>
                </a:solidFill>
              </a:rPr>
              <a:t>Mark DeMaria</a:t>
            </a:r>
            <a:r>
              <a:rPr lang="en-US" sz="2000" baseline="30000" dirty="0" smtClean="0">
                <a:solidFill>
                  <a:srgbClr val="83C1C6"/>
                </a:solidFill>
              </a:rPr>
              <a:t>2</a:t>
            </a:r>
          </a:p>
          <a:p>
            <a:pPr>
              <a:lnSpc>
                <a:spcPct val="80000"/>
              </a:lnSpc>
            </a:pPr>
            <a:r>
              <a:rPr lang="en-US" sz="2000" dirty="0" smtClean="0">
                <a:solidFill>
                  <a:schemeClr val="accent1"/>
                </a:solidFill>
              </a:rPr>
              <a:t>Buck Sampson</a:t>
            </a:r>
            <a:r>
              <a:rPr lang="en-US" sz="2000" baseline="30000" dirty="0" smtClean="0">
                <a:solidFill>
                  <a:srgbClr val="83C1C6"/>
                </a:solidFill>
              </a:rPr>
              <a:t>3</a:t>
            </a:r>
          </a:p>
          <a:p>
            <a:pPr>
              <a:lnSpc>
                <a:spcPct val="80000"/>
              </a:lnSpc>
            </a:pPr>
            <a:r>
              <a:rPr lang="en-US" sz="2000" dirty="0" smtClean="0">
                <a:solidFill>
                  <a:schemeClr val="accent1"/>
                </a:solidFill>
              </a:rPr>
              <a:t>Jim Cummings</a:t>
            </a:r>
            <a:r>
              <a:rPr lang="en-US" sz="2000" baseline="30000" dirty="0" smtClean="0">
                <a:solidFill>
                  <a:schemeClr val="accent2"/>
                </a:solidFill>
              </a:rPr>
              <a:t>4</a:t>
            </a:r>
          </a:p>
          <a:p>
            <a:pPr>
              <a:lnSpc>
                <a:spcPct val="100000"/>
              </a:lnSpc>
            </a:pPr>
            <a:r>
              <a:rPr lang="en-US" sz="2200" i="1" u="sng" dirty="0" smtClean="0">
                <a:solidFill>
                  <a:schemeClr val="accent1"/>
                </a:solidFill>
              </a:rPr>
              <a:t>Team Members:</a:t>
            </a:r>
            <a:endParaRPr lang="en-US" sz="2200" dirty="0">
              <a:solidFill>
                <a:schemeClr val="accent1"/>
              </a:solidFill>
            </a:endParaRPr>
          </a:p>
          <a:p>
            <a:pPr>
              <a:lnSpc>
                <a:spcPct val="80000"/>
              </a:lnSpc>
            </a:pPr>
            <a:endParaRPr lang="en-US" sz="800" dirty="0" smtClean="0">
              <a:solidFill>
                <a:schemeClr val="accent1"/>
              </a:solidFill>
            </a:endParaRPr>
          </a:p>
          <a:p>
            <a:pPr>
              <a:lnSpc>
                <a:spcPct val="80000"/>
              </a:lnSpc>
            </a:pPr>
            <a:r>
              <a:rPr lang="en-US" sz="2000" dirty="0" smtClean="0">
                <a:solidFill>
                  <a:schemeClr val="accent1"/>
                </a:solidFill>
              </a:rPr>
              <a:t>John Knaff</a:t>
            </a:r>
            <a:r>
              <a:rPr lang="en-US" sz="2000" baseline="30000" dirty="0" smtClean="0">
                <a:solidFill>
                  <a:srgbClr val="83C1C6"/>
                </a:solidFill>
              </a:rPr>
              <a:t>2</a:t>
            </a:r>
          </a:p>
          <a:p>
            <a:pPr>
              <a:lnSpc>
                <a:spcPct val="80000"/>
              </a:lnSpc>
            </a:pPr>
            <a:r>
              <a:rPr lang="en-US" sz="2000" dirty="0" smtClean="0">
                <a:solidFill>
                  <a:schemeClr val="accent1"/>
                </a:solidFill>
              </a:rPr>
              <a:t>Brian McNoldy</a:t>
            </a:r>
            <a:r>
              <a:rPr lang="en-US" sz="2000" baseline="30000" dirty="0" smtClean="0">
                <a:solidFill>
                  <a:srgbClr val="83C1C6"/>
                </a:solidFill>
              </a:rPr>
              <a:t>5</a:t>
            </a:r>
          </a:p>
          <a:p>
            <a:pPr>
              <a:lnSpc>
                <a:spcPct val="80000"/>
              </a:lnSpc>
            </a:pPr>
            <a:r>
              <a:rPr lang="en-US" sz="2000" dirty="0" smtClean="0">
                <a:solidFill>
                  <a:schemeClr val="accent1"/>
                </a:solidFill>
              </a:rPr>
              <a:t>Kate Musgrave</a:t>
            </a:r>
            <a:r>
              <a:rPr lang="en-US" sz="2000" baseline="30000" dirty="0" smtClean="0">
                <a:solidFill>
                  <a:srgbClr val="83C1C6"/>
                </a:solidFill>
              </a:rPr>
              <a:t>6</a:t>
            </a:r>
          </a:p>
          <a:p>
            <a:pPr>
              <a:lnSpc>
                <a:spcPct val="80000"/>
              </a:lnSpc>
            </a:pPr>
            <a:r>
              <a:rPr lang="en-US" sz="2000" dirty="0" smtClean="0">
                <a:solidFill>
                  <a:schemeClr val="accent1"/>
                </a:solidFill>
              </a:rPr>
              <a:t>Chris Slocum</a:t>
            </a:r>
            <a:r>
              <a:rPr lang="en-US" sz="2000" baseline="30000" dirty="0" smtClean="0">
                <a:solidFill>
                  <a:srgbClr val="83C1C6"/>
                </a:solidFill>
              </a:rPr>
              <a:t>1</a:t>
            </a:r>
          </a:p>
          <a:p>
            <a:pPr>
              <a:lnSpc>
                <a:spcPct val="100000"/>
              </a:lnSpc>
            </a:pPr>
            <a:endParaRPr lang="en-US" sz="2200" i="1" u="sng" dirty="0" smtClean="0">
              <a:solidFill>
                <a:schemeClr val="accent1"/>
              </a:solidFill>
            </a:endParaRPr>
          </a:p>
          <a:p>
            <a:pPr>
              <a:lnSpc>
                <a:spcPct val="80000"/>
              </a:lnSpc>
            </a:pPr>
            <a:endParaRPr lang="en-US" sz="800" dirty="0">
              <a:solidFill>
                <a:schemeClr val="accent1"/>
              </a:solidFill>
            </a:endParaRPr>
          </a:p>
          <a:p>
            <a:pPr>
              <a:lnSpc>
                <a:spcPct val="80000"/>
              </a:lnSpc>
            </a:pPr>
            <a:r>
              <a:rPr lang="en-US" sz="2000" dirty="0" smtClean="0">
                <a:solidFill>
                  <a:schemeClr val="accent1"/>
                </a:solidFill>
              </a:rPr>
              <a:t>Rick Taft</a:t>
            </a:r>
            <a:r>
              <a:rPr lang="en-US" sz="2000" baseline="30000" dirty="0" smtClean="0">
                <a:solidFill>
                  <a:schemeClr val="accent2"/>
                </a:solidFill>
              </a:rPr>
              <a:t>1</a:t>
            </a:r>
          </a:p>
          <a:p>
            <a:pPr>
              <a:lnSpc>
                <a:spcPct val="80000"/>
              </a:lnSpc>
            </a:pPr>
            <a:r>
              <a:rPr lang="en-US" sz="2000" dirty="0" smtClean="0">
                <a:solidFill>
                  <a:schemeClr val="accent1"/>
                </a:solidFill>
              </a:rPr>
              <a:t>Scott Fulton</a:t>
            </a:r>
            <a:r>
              <a:rPr lang="en-US" sz="2000" baseline="30000" dirty="0">
                <a:solidFill>
                  <a:srgbClr val="83C1C6"/>
                </a:solidFill>
              </a:rPr>
              <a:t>7</a:t>
            </a:r>
            <a:endParaRPr lang="en-US" sz="2000" baseline="30000" dirty="0" smtClean="0">
              <a:solidFill>
                <a:srgbClr val="83C1C6"/>
              </a:solidFill>
            </a:endParaRPr>
          </a:p>
          <a:p>
            <a:pPr>
              <a:lnSpc>
                <a:spcPct val="80000"/>
              </a:lnSpc>
            </a:pPr>
            <a:r>
              <a:rPr lang="en-US" sz="2000" dirty="0" smtClean="0">
                <a:solidFill>
                  <a:schemeClr val="accent1"/>
                </a:solidFill>
              </a:rPr>
              <a:t>Andrea Schumacher</a:t>
            </a:r>
            <a:r>
              <a:rPr lang="en-US" sz="2000" baseline="30000" dirty="0" smtClean="0">
                <a:solidFill>
                  <a:srgbClr val="83C1C6"/>
                </a:solidFill>
              </a:rPr>
              <a:t>6</a:t>
            </a:r>
          </a:p>
          <a:p>
            <a:pPr>
              <a:lnSpc>
                <a:spcPct val="80000"/>
              </a:lnSpc>
            </a:pPr>
            <a:r>
              <a:rPr lang="en-US" sz="2000" dirty="0" smtClean="0">
                <a:solidFill>
                  <a:srgbClr val="E8BC4A"/>
                </a:solidFill>
              </a:rPr>
              <a:t>Jim Peak</a:t>
            </a:r>
            <a:r>
              <a:rPr lang="en-US" sz="2000" baseline="30000" dirty="0" smtClean="0">
                <a:solidFill>
                  <a:schemeClr val="accent2"/>
                </a:solidFill>
              </a:rPr>
              <a:t>3</a:t>
            </a:r>
            <a:endParaRPr lang="en-US" sz="2000" baseline="30000" dirty="0">
              <a:solidFill>
                <a:schemeClr val="accent2"/>
              </a:solidFill>
            </a:endParaRPr>
          </a:p>
        </p:txBody>
      </p:sp>
      <p:sp>
        <p:nvSpPr>
          <p:cNvPr id="4" name="TextBox 3"/>
          <p:cNvSpPr txBox="1"/>
          <p:nvPr/>
        </p:nvSpPr>
        <p:spPr>
          <a:xfrm>
            <a:off x="794931" y="4131997"/>
            <a:ext cx="7556421" cy="1815882"/>
          </a:xfrm>
          <a:prstGeom prst="rect">
            <a:avLst/>
          </a:prstGeom>
          <a:noFill/>
        </p:spPr>
        <p:txBody>
          <a:bodyPr wrap="square" rtlCol="0">
            <a:spAutoFit/>
          </a:bodyPr>
          <a:lstStyle/>
          <a:p>
            <a:r>
              <a:rPr lang="en-US" sz="1600" baseline="30000" dirty="0" smtClean="0">
                <a:solidFill>
                  <a:schemeClr val="accent2"/>
                </a:solidFill>
              </a:rPr>
              <a:t>1 </a:t>
            </a:r>
            <a:r>
              <a:rPr lang="en-US" sz="1600" dirty="0" smtClean="0">
                <a:solidFill>
                  <a:schemeClr val="accent2"/>
                </a:solidFill>
              </a:rPr>
              <a:t>Colorado State University, Department of Atmospheric Science, Fort Collins, CO</a:t>
            </a:r>
          </a:p>
          <a:p>
            <a:r>
              <a:rPr lang="en-US" sz="1600" baseline="30000" dirty="0" smtClean="0">
                <a:solidFill>
                  <a:schemeClr val="accent2"/>
                </a:solidFill>
              </a:rPr>
              <a:t>2 </a:t>
            </a:r>
            <a:r>
              <a:rPr lang="en-US" sz="1600" dirty="0" smtClean="0">
                <a:solidFill>
                  <a:schemeClr val="accent2"/>
                </a:solidFill>
              </a:rPr>
              <a:t>NOAA/NESDIS, Regional and </a:t>
            </a:r>
            <a:r>
              <a:rPr lang="en-US" sz="1600" dirty="0" err="1" smtClean="0">
                <a:solidFill>
                  <a:schemeClr val="accent2"/>
                </a:solidFill>
              </a:rPr>
              <a:t>Mesoscale</a:t>
            </a:r>
            <a:r>
              <a:rPr lang="en-US" sz="1600" dirty="0" smtClean="0">
                <a:solidFill>
                  <a:schemeClr val="accent2"/>
                </a:solidFill>
              </a:rPr>
              <a:t> Meteorology Branch, Fort Collins, CO</a:t>
            </a:r>
          </a:p>
          <a:p>
            <a:r>
              <a:rPr lang="en-US" sz="1600" baseline="30000" dirty="0" smtClean="0">
                <a:solidFill>
                  <a:schemeClr val="accent2"/>
                </a:solidFill>
              </a:rPr>
              <a:t>3 </a:t>
            </a:r>
            <a:r>
              <a:rPr lang="en-US" sz="1600" dirty="0" smtClean="0">
                <a:solidFill>
                  <a:schemeClr val="accent2"/>
                </a:solidFill>
              </a:rPr>
              <a:t>Department of the Navy, Naval Research Laboratory, Monterey, CA</a:t>
            </a:r>
          </a:p>
          <a:p>
            <a:r>
              <a:rPr lang="en-US" sz="1600" baseline="30000" dirty="0" smtClean="0">
                <a:solidFill>
                  <a:schemeClr val="accent2"/>
                </a:solidFill>
              </a:rPr>
              <a:t>4</a:t>
            </a:r>
            <a:r>
              <a:rPr lang="en-US" sz="1600" dirty="0" smtClean="0">
                <a:solidFill>
                  <a:schemeClr val="accent2"/>
                </a:solidFill>
              </a:rPr>
              <a:t> Department of the Navy, Naval Research Laboratory, </a:t>
            </a:r>
            <a:r>
              <a:rPr lang="en-US" sz="1600" dirty="0" err="1" smtClean="0">
                <a:solidFill>
                  <a:schemeClr val="accent2"/>
                </a:solidFill>
              </a:rPr>
              <a:t>Stennis</a:t>
            </a:r>
            <a:r>
              <a:rPr lang="en-US" sz="1600" dirty="0" smtClean="0">
                <a:solidFill>
                  <a:schemeClr val="accent2"/>
                </a:solidFill>
              </a:rPr>
              <a:t> Space Center, MS</a:t>
            </a:r>
          </a:p>
          <a:p>
            <a:r>
              <a:rPr lang="en-US" sz="1600" baseline="30000" dirty="0" smtClean="0">
                <a:solidFill>
                  <a:schemeClr val="accent2"/>
                </a:solidFill>
              </a:rPr>
              <a:t>5</a:t>
            </a:r>
            <a:r>
              <a:rPr lang="en-US" sz="1600" dirty="0" smtClean="0">
                <a:solidFill>
                  <a:schemeClr val="accent2"/>
                </a:solidFill>
              </a:rPr>
              <a:t> University of Miami, RSMAS, Miami, FL</a:t>
            </a:r>
          </a:p>
          <a:p>
            <a:r>
              <a:rPr lang="en-US" sz="1600" baseline="30000" dirty="0" smtClean="0">
                <a:solidFill>
                  <a:schemeClr val="accent2"/>
                </a:solidFill>
              </a:rPr>
              <a:t>6</a:t>
            </a:r>
            <a:r>
              <a:rPr lang="en-US" sz="1600" dirty="0" smtClean="0">
                <a:solidFill>
                  <a:schemeClr val="accent2"/>
                </a:solidFill>
              </a:rPr>
              <a:t> Colorado State University/CIRA, Fort Collins, CO</a:t>
            </a:r>
          </a:p>
          <a:p>
            <a:r>
              <a:rPr lang="en-US" sz="1600" baseline="30000" dirty="0" smtClean="0">
                <a:solidFill>
                  <a:schemeClr val="accent2"/>
                </a:solidFill>
              </a:rPr>
              <a:t>7</a:t>
            </a:r>
            <a:r>
              <a:rPr lang="en-US" sz="1600" dirty="0" smtClean="0">
                <a:solidFill>
                  <a:schemeClr val="accent2"/>
                </a:solidFill>
              </a:rPr>
              <a:t> Clarkson University, Department of Mathematics, Potsdam, NY</a:t>
            </a:r>
            <a:endParaRPr lang="en-US" sz="1600" dirty="0">
              <a:solidFill>
                <a:schemeClr val="accent2"/>
              </a:solidFill>
            </a:endParaRPr>
          </a:p>
        </p:txBody>
      </p:sp>
      <p:sp>
        <p:nvSpPr>
          <p:cNvPr id="5" name="TextBox 4"/>
          <p:cNvSpPr txBox="1"/>
          <p:nvPr/>
        </p:nvSpPr>
        <p:spPr>
          <a:xfrm>
            <a:off x="159692" y="6038662"/>
            <a:ext cx="3211630" cy="646331"/>
          </a:xfrm>
          <a:prstGeom prst="rect">
            <a:avLst/>
          </a:prstGeom>
          <a:noFill/>
        </p:spPr>
        <p:txBody>
          <a:bodyPr wrap="square" rtlCol="0">
            <a:spAutoFit/>
          </a:bodyPr>
          <a:lstStyle/>
          <a:p>
            <a:r>
              <a:rPr lang="en-US" b="1" i="1" dirty="0" smtClean="0">
                <a:solidFill>
                  <a:schemeClr val="accent1"/>
                </a:solidFill>
              </a:rPr>
              <a:t>NOPP Review </a:t>
            </a:r>
          </a:p>
          <a:p>
            <a:r>
              <a:rPr lang="en-US" b="1" i="1" dirty="0" smtClean="0">
                <a:solidFill>
                  <a:schemeClr val="accent1"/>
                </a:solidFill>
                <a:ea typeface="Wingdings"/>
                <a:cs typeface="Wingdings"/>
                <a:sym typeface="Wingdings"/>
              </a:rPr>
              <a:t> 1 March 2012  </a:t>
            </a:r>
            <a:r>
              <a:rPr lang="en-US" b="1" i="1" dirty="0" smtClean="0">
                <a:solidFill>
                  <a:schemeClr val="accent1"/>
                </a:solidFill>
                <a:latin typeface="Wingdings"/>
                <a:ea typeface="Wingdings"/>
                <a:cs typeface="Wingdings"/>
                <a:sym typeface="Wingdings"/>
              </a:rPr>
              <a:t></a:t>
            </a:r>
            <a:r>
              <a:rPr lang="en-US" b="1" i="1" dirty="0">
                <a:solidFill>
                  <a:schemeClr val="accent1"/>
                </a:solidFill>
                <a:sym typeface="Wingdings"/>
              </a:rPr>
              <a:t> </a:t>
            </a:r>
            <a:r>
              <a:rPr lang="en-US" b="1" i="1" dirty="0" smtClean="0">
                <a:solidFill>
                  <a:schemeClr val="accent1"/>
                </a:solidFill>
                <a:sym typeface="Wingdings"/>
              </a:rPr>
              <a:t> Miami, FL</a:t>
            </a:r>
            <a:endParaRPr lang="en-US" b="1" i="1" dirty="0">
              <a:solidFill>
                <a:schemeClr val="accent1"/>
              </a:solidFill>
            </a:endParaRPr>
          </a:p>
        </p:txBody>
      </p:sp>
      <p:pic>
        <p:nvPicPr>
          <p:cNvPr id="6" name="Picture 5" descr="ONR-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485" y="6097098"/>
            <a:ext cx="1500206" cy="674972"/>
          </a:xfrm>
          <a:prstGeom prst="rect">
            <a:avLst/>
          </a:prstGeom>
        </p:spPr>
      </p:pic>
      <p:pic>
        <p:nvPicPr>
          <p:cNvPr id="7" name="Picture 6" descr="csu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829" y="6102393"/>
            <a:ext cx="1467593" cy="673959"/>
          </a:xfrm>
          <a:prstGeom prst="rect">
            <a:avLst/>
          </a:prstGeom>
        </p:spPr>
      </p:pic>
      <p:pic>
        <p:nvPicPr>
          <p:cNvPr id="8" name="Picture 7" descr="no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336" y="6140669"/>
            <a:ext cx="676199" cy="676199"/>
          </a:xfrm>
          <a:prstGeom prst="rect">
            <a:avLst/>
          </a:prstGeom>
        </p:spPr>
      </p:pic>
      <p:pic>
        <p:nvPicPr>
          <p:cNvPr id="9" name="Picture 8" descr="nrl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07" y="6119517"/>
            <a:ext cx="657704" cy="675243"/>
          </a:xfrm>
          <a:prstGeom prst="rect">
            <a:avLst/>
          </a:prstGeom>
        </p:spPr>
      </p:pic>
    </p:spTree>
    <p:extLst>
      <p:ext uri="{BB962C8B-B14F-4D97-AF65-F5344CB8AC3E}">
        <p14:creationId xmlns:p14="http://schemas.microsoft.com/office/powerpoint/2010/main" val="812233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vortex_response-v4b-sample_C3_DH5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612" y="3855755"/>
            <a:ext cx="4021500" cy="285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vortex_response-v4b-sample_C3_DH3_init.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612" y="862872"/>
            <a:ext cx="4021500" cy="284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vortex_response-v4b-sample_C3_DH2_init.tif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21" y="3855756"/>
            <a:ext cx="4008325" cy="283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vortex_response-v4b-sample_C3_DH1_init.tif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51" y="862873"/>
            <a:ext cx="4072396" cy="282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432" y="33897"/>
            <a:ext cx="8917384" cy="950749"/>
          </a:xfrm>
        </p:spPr>
        <p:txBody>
          <a:bodyPr>
            <a:normAutofit/>
          </a:bodyPr>
          <a:lstStyle/>
          <a:p>
            <a:r>
              <a:rPr lang="en-US" dirty="0" smtClean="0">
                <a:solidFill>
                  <a:srgbClr val="E8BC4A"/>
                </a:solidFill>
              </a:rPr>
              <a:t>Results for Idealized Runs</a:t>
            </a:r>
            <a:endParaRPr lang="en-US" dirty="0">
              <a:solidFill>
                <a:srgbClr val="E8BC4A"/>
              </a:solidFill>
            </a:endParaRPr>
          </a:p>
        </p:txBody>
      </p:sp>
      <p:cxnSp>
        <p:nvCxnSpPr>
          <p:cNvPr id="23" name="Straight Connector 30"/>
          <p:cNvCxnSpPr>
            <a:cxnSpLocks noChangeShapeType="1"/>
          </p:cNvCxnSpPr>
          <p:nvPr/>
        </p:nvCxnSpPr>
        <p:spPr bwMode="auto">
          <a:xfrm>
            <a:off x="2266100" y="1048805"/>
            <a:ext cx="0" cy="2218388"/>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24" name="TextBox 31"/>
          <p:cNvSpPr txBox="1">
            <a:spLocks noChangeArrowheads="1"/>
          </p:cNvSpPr>
          <p:nvPr/>
        </p:nvSpPr>
        <p:spPr bwMode="auto">
          <a:xfrm>
            <a:off x="2237879" y="1058212"/>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sp>
        <p:nvSpPr>
          <p:cNvPr id="30" name="TextBox 25"/>
          <p:cNvSpPr txBox="1">
            <a:spLocks noChangeArrowheads="1"/>
          </p:cNvSpPr>
          <p:nvPr/>
        </p:nvSpPr>
        <p:spPr bwMode="auto">
          <a:xfrm>
            <a:off x="7206021" y="1011177"/>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cxnSp>
        <p:nvCxnSpPr>
          <p:cNvPr id="34" name="Straight Connector 24"/>
          <p:cNvCxnSpPr>
            <a:cxnSpLocks noChangeShapeType="1"/>
          </p:cNvCxnSpPr>
          <p:nvPr/>
        </p:nvCxnSpPr>
        <p:spPr bwMode="auto">
          <a:xfrm>
            <a:off x="7262463" y="1058212"/>
            <a:ext cx="0" cy="22183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30"/>
          <p:cNvCxnSpPr>
            <a:cxnSpLocks noChangeShapeType="1"/>
          </p:cNvCxnSpPr>
          <p:nvPr/>
        </p:nvCxnSpPr>
        <p:spPr bwMode="auto">
          <a:xfrm>
            <a:off x="2247286" y="4057697"/>
            <a:ext cx="0" cy="2210551"/>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19" name="TextBox 31"/>
          <p:cNvSpPr txBox="1">
            <a:spLocks noChangeArrowheads="1"/>
          </p:cNvSpPr>
          <p:nvPr/>
        </p:nvSpPr>
        <p:spPr bwMode="auto">
          <a:xfrm>
            <a:off x="2190844" y="4349034"/>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sp>
        <p:nvSpPr>
          <p:cNvPr id="29" name="TextBox 25"/>
          <p:cNvSpPr txBox="1">
            <a:spLocks noChangeArrowheads="1"/>
          </p:cNvSpPr>
          <p:nvPr/>
        </p:nvSpPr>
        <p:spPr bwMode="auto">
          <a:xfrm>
            <a:off x="6003747" y="5710663"/>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sp>
        <p:nvSpPr>
          <p:cNvPr id="7" name="TextBox 6"/>
          <p:cNvSpPr txBox="1"/>
          <p:nvPr/>
        </p:nvSpPr>
        <p:spPr>
          <a:xfrm rot="16200000">
            <a:off x="-947466" y="1947806"/>
            <a:ext cx="2374288" cy="369332"/>
          </a:xfrm>
          <a:prstGeom prst="rect">
            <a:avLst/>
          </a:prstGeom>
          <a:noFill/>
        </p:spPr>
        <p:txBody>
          <a:bodyPr wrap="square" rtlCol="0">
            <a:spAutoFit/>
          </a:bodyPr>
          <a:lstStyle/>
          <a:p>
            <a:r>
              <a:rPr lang="en-US" dirty="0" smtClean="0">
                <a:solidFill>
                  <a:schemeClr val="tx2"/>
                </a:solidFill>
              </a:rPr>
              <a:t>Heating Inside RMW</a:t>
            </a:r>
            <a:endParaRPr lang="en-US" dirty="0">
              <a:solidFill>
                <a:schemeClr val="tx2"/>
              </a:solidFill>
            </a:endParaRPr>
          </a:p>
        </p:txBody>
      </p:sp>
      <p:sp>
        <p:nvSpPr>
          <p:cNvPr id="35" name="TextBox 34"/>
          <p:cNvSpPr txBox="1"/>
          <p:nvPr/>
        </p:nvSpPr>
        <p:spPr>
          <a:xfrm rot="16200000">
            <a:off x="-938059" y="4984919"/>
            <a:ext cx="2374288" cy="369332"/>
          </a:xfrm>
          <a:prstGeom prst="rect">
            <a:avLst/>
          </a:prstGeom>
          <a:noFill/>
        </p:spPr>
        <p:txBody>
          <a:bodyPr wrap="square" rtlCol="0">
            <a:spAutoFit/>
          </a:bodyPr>
          <a:lstStyle/>
          <a:p>
            <a:r>
              <a:rPr lang="en-US" dirty="0" smtClean="0">
                <a:solidFill>
                  <a:schemeClr val="tx2"/>
                </a:solidFill>
              </a:rPr>
              <a:t>Heating Across RMW</a:t>
            </a:r>
            <a:endParaRPr lang="en-US" dirty="0">
              <a:solidFill>
                <a:schemeClr val="tx2"/>
              </a:solidFill>
            </a:endParaRPr>
          </a:p>
        </p:txBody>
      </p:sp>
      <p:sp>
        <p:nvSpPr>
          <p:cNvPr id="36" name="TextBox 35"/>
          <p:cNvSpPr txBox="1"/>
          <p:nvPr/>
        </p:nvSpPr>
        <p:spPr>
          <a:xfrm rot="5400000">
            <a:off x="7675270" y="2100185"/>
            <a:ext cx="2374288" cy="369332"/>
          </a:xfrm>
          <a:prstGeom prst="rect">
            <a:avLst/>
          </a:prstGeom>
          <a:noFill/>
        </p:spPr>
        <p:txBody>
          <a:bodyPr wrap="square" rtlCol="0">
            <a:spAutoFit/>
          </a:bodyPr>
          <a:lstStyle/>
          <a:p>
            <a:r>
              <a:rPr lang="en-US" dirty="0" smtClean="0">
                <a:solidFill>
                  <a:schemeClr val="tx2"/>
                </a:solidFill>
              </a:rPr>
              <a:t>Heating Inside Skirt</a:t>
            </a:r>
            <a:endParaRPr lang="en-US" dirty="0">
              <a:solidFill>
                <a:schemeClr val="tx2"/>
              </a:solidFill>
            </a:endParaRPr>
          </a:p>
        </p:txBody>
      </p:sp>
      <p:sp>
        <p:nvSpPr>
          <p:cNvPr id="38" name="TextBox 37"/>
          <p:cNvSpPr txBox="1"/>
          <p:nvPr/>
        </p:nvSpPr>
        <p:spPr>
          <a:xfrm rot="5400000">
            <a:off x="7675270" y="5001655"/>
            <a:ext cx="2374288" cy="369332"/>
          </a:xfrm>
          <a:prstGeom prst="rect">
            <a:avLst/>
          </a:prstGeom>
          <a:noFill/>
        </p:spPr>
        <p:txBody>
          <a:bodyPr wrap="square" rtlCol="0">
            <a:spAutoFit/>
          </a:bodyPr>
          <a:lstStyle/>
          <a:p>
            <a:r>
              <a:rPr lang="en-US" dirty="0" smtClean="0">
                <a:solidFill>
                  <a:schemeClr val="tx2"/>
                </a:solidFill>
              </a:rPr>
              <a:t>Heating Outside Skirt</a:t>
            </a:r>
            <a:endParaRPr lang="en-US" dirty="0">
              <a:solidFill>
                <a:schemeClr val="tx2"/>
              </a:solidFill>
            </a:endParaRPr>
          </a:p>
        </p:txBody>
      </p:sp>
      <p:cxnSp>
        <p:nvCxnSpPr>
          <p:cNvPr id="33" name="Straight Connector 24"/>
          <p:cNvCxnSpPr>
            <a:cxnSpLocks noChangeShapeType="1"/>
          </p:cNvCxnSpPr>
          <p:nvPr/>
        </p:nvCxnSpPr>
        <p:spPr bwMode="auto">
          <a:xfrm>
            <a:off x="7262463" y="4049860"/>
            <a:ext cx="0" cy="22183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9889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667" y="432739"/>
            <a:ext cx="8990836" cy="921926"/>
          </a:xfrm>
        </p:spPr>
        <p:txBody>
          <a:bodyPr>
            <a:normAutofit/>
          </a:bodyPr>
          <a:lstStyle/>
          <a:p>
            <a:r>
              <a:rPr lang="en-US" sz="4000" dirty="0" smtClean="0">
                <a:solidFill>
                  <a:schemeClr val="accent1"/>
                </a:solidFill>
              </a:rPr>
              <a:t>Results: Tangential Wind Tendencies</a:t>
            </a:r>
            <a:endParaRPr lang="en-US" sz="4000" dirty="0">
              <a:solidFill>
                <a:schemeClr val="accent1"/>
              </a:solidFill>
            </a:endParaRPr>
          </a:p>
        </p:txBody>
      </p:sp>
      <p:sp>
        <p:nvSpPr>
          <p:cNvPr id="3" name="Content Placeholder 2"/>
          <p:cNvSpPr>
            <a:spLocks noGrp="1"/>
          </p:cNvSpPr>
          <p:nvPr>
            <p:ph idx="1"/>
          </p:nvPr>
        </p:nvSpPr>
        <p:spPr>
          <a:xfrm>
            <a:off x="272815" y="1600200"/>
            <a:ext cx="8413985" cy="4806244"/>
          </a:xfrm>
        </p:spPr>
        <p:txBody>
          <a:bodyPr>
            <a:normAutofit fontScale="85000" lnSpcReduction="20000"/>
          </a:bodyPr>
          <a:lstStyle/>
          <a:p>
            <a:r>
              <a:rPr lang="en-US" dirty="0" smtClean="0">
                <a:solidFill>
                  <a:schemeClr val="tx2"/>
                </a:solidFill>
              </a:rPr>
              <a:t>The response determined by the interaction of the heating with vortex profile</a:t>
            </a:r>
          </a:p>
          <a:p>
            <a:pPr lvl="1"/>
            <a:r>
              <a:rPr lang="en-US" sz="2000" i="1" dirty="0" smtClean="0">
                <a:solidFill>
                  <a:srgbClr val="FF0000"/>
                </a:solidFill>
              </a:rPr>
              <a:t>Heating inside RMW </a:t>
            </a:r>
            <a:r>
              <a:rPr lang="en-US" sz="2000" dirty="0" smtClean="0">
                <a:solidFill>
                  <a:srgbClr val="FF0000"/>
                </a:solidFill>
              </a:rPr>
              <a:t>produces most </a:t>
            </a:r>
          </a:p>
          <a:p>
            <a:pPr marL="457200" lvl="1" indent="0">
              <a:buNone/>
            </a:pPr>
            <a:r>
              <a:rPr lang="en-US" sz="2000" dirty="0">
                <a:solidFill>
                  <a:srgbClr val="FF0000"/>
                </a:solidFill>
              </a:rPr>
              <a:t> </a:t>
            </a:r>
            <a:r>
              <a:rPr lang="en-US" sz="2000" dirty="0" smtClean="0">
                <a:solidFill>
                  <a:srgbClr val="FF0000"/>
                </a:solidFill>
              </a:rPr>
              <a:t> intense response and contracts RMW</a:t>
            </a:r>
          </a:p>
          <a:p>
            <a:pPr lvl="1"/>
            <a:r>
              <a:rPr lang="en-US" sz="2000" i="1" dirty="0" smtClean="0">
                <a:solidFill>
                  <a:srgbClr val="E9EAF0"/>
                </a:solidFill>
              </a:rPr>
              <a:t>Heating across RMW </a:t>
            </a:r>
            <a:r>
              <a:rPr lang="en-US" sz="2000" dirty="0" smtClean="0">
                <a:solidFill>
                  <a:srgbClr val="E9EAF0"/>
                </a:solidFill>
              </a:rPr>
              <a:t>intensifies </a:t>
            </a:r>
          </a:p>
          <a:p>
            <a:pPr marL="457200" lvl="1" indent="0">
              <a:buNone/>
            </a:pPr>
            <a:r>
              <a:rPr lang="en-US" sz="2000" dirty="0">
                <a:solidFill>
                  <a:srgbClr val="E9EAF0"/>
                </a:solidFill>
              </a:rPr>
              <a:t> </a:t>
            </a:r>
            <a:r>
              <a:rPr lang="en-US" sz="2000" dirty="0" smtClean="0">
                <a:solidFill>
                  <a:srgbClr val="E9EAF0"/>
                </a:solidFill>
              </a:rPr>
              <a:t>  vortex, increases RMW</a:t>
            </a:r>
          </a:p>
          <a:p>
            <a:pPr lvl="1"/>
            <a:r>
              <a:rPr lang="en-US" sz="2000" i="1" dirty="0">
                <a:solidFill>
                  <a:srgbClr val="E9EAF0"/>
                </a:solidFill>
              </a:rPr>
              <a:t>Heating inside Skirt </a:t>
            </a:r>
            <a:r>
              <a:rPr lang="en-US" sz="2000" dirty="0">
                <a:solidFill>
                  <a:srgbClr val="E9EAF0"/>
                </a:solidFill>
              </a:rPr>
              <a:t>intensifies vortex </a:t>
            </a:r>
          </a:p>
          <a:p>
            <a:pPr marL="457200" lvl="1" indent="0">
              <a:buNone/>
            </a:pPr>
            <a:r>
              <a:rPr lang="en-US" sz="2000" dirty="0">
                <a:solidFill>
                  <a:srgbClr val="E9EAF0"/>
                </a:solidFill>
              </a:rPr>
              <a:t>   slightly, increases RMW</a:t>
            </a:r>
          </a:p>
          <a:p>
            <a:pPr lvl="1"/>
            <a:r>
              <a:rPr lang="en-US" sz="2000" i="1" dirty="0" smtClean="0">
                <a:solidFill>
                  <a:srgbClr val="E9EAF0"/>
                </a:solidFill>
              </a:rPr>
              <a:t>Heating outside Skirt </a:t>
            </a:r>
            <a:r>
              <a:rPr lang="en-US" sz="2000" dirty="0" smtClean="0">
                <a:solidFill>
                  <a:srgbClr val="E9EAF0"/>
                </a:solidFill>
              </a:rPr>
              <a:t>inefficient, but </a:t>
            </a:r>
          </a:p>
          <a:p>
            <a:pPr marL="457200" lvl="1" indent="0">
              <a:buNone/>
            </a:pPr>
            <a:r>
              <a:rPr lang="en-US" sz="2000" dirty="0">
                <a:solidFill>
                  <a:srgbClr val="E9EAF0"/>
                </a:solidFill>
              </a:rPr>
              <a:t> </a:t>
            </a:r>
            <a:r>
              <a:rPr lang="en-US" sz="2000" dirty="0" smtClean="0">
                <a:solidFill>
                  <a:srgbClr val="E9EAF0"/>
                </a:solidFill>
              </a:rPr>
              <a:t>  could possibly form secondary wind </a:t>
            </a:r>
          </a:p>
          <a:p>
            <a:pPr marL="457200" lvl="1" indent="0">
              <a:buNone/>
            </a:pPr>
            <a:r>
              <a:rPr lang="en-US" sz="2000" dirty="0">
                <a:solidFill>
                  <a:srgbClr val="E9EAF0"/>
                </a:solidFill>
              </a:rPr>
              <a:t> </a:t>
            </a:r>
            <a:r>
              <a:rPr lang="en-US" sz="2000" dirty="0" smtClean="0">
                <a:solidFill>
                  <a:srgbClr val="E9EAF0"/>
                </a:solidFill>
              </a:rPr>
              <a:t>  maximum </a:t>
            </a:r>
            <a:endParaRPr lang="en-US" sz="2000" dirty="0">
              <a:solidFill>
                <a:srgbClr val="E9EAF0"/>
              </a:solidFill>
            </a:endParaRPr>
          </a:p>
        </p:txBody>
      </p:sp>
      <p:pic>
        <p:nvPicPr>
          <p:cNvPr id="4" name="Picture 2" descr="vortex_response-v4b-sample_C3_DH1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769" y="3026354"/>
            <a:ext cx="4268326"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p:cNvCxnSpPr>
            <a:cxnSpLocks noChangeShapeType="1"/>
          </p:cNvCxnSpPr>
          <p:nvPr/>
        </p:nvCxnSpPr>
        <p:spPr bwMode="auto">
          <a:xfrm>
            <a:off x="6719710" y="2831630"/>
            <a:ext cx="0" cy="3358444"/>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6" name="TextBox 14"/>
          <p:cNvSpPr txBox="1">
            <a:spLocks noChangeArrowheads="1"/>
          </p:cNvSpPr>
          <p:nvPr/>
        </p:nvSpPr>
        <p:spPr bwMode="auto">
          <a:xfrm>
            <a:off x="6338710" y="62215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spTree>
    <p:extLst>
      <p:ext uri="{BB962C8B-B14F-4D97-AF65-F5344CB8AC3E}">
        <p14:creationId xmlns:p14="http://schemas.microsoft.com/office/powerpoint/2010/main" val="134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3" descr="vortex_response-v4b-sample_C3_DH2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550" y="2969912"/>
            <a:ext cx="4263545" cy="30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667" y="432739"/>
            <a:ext cx="8990836" cy="921926"/>
          </a:xfrm>
        </p:spPr>
        <p:txBody>
          <a:bodyPr>
            <a:normAutofit/>
          </a:bodyPr>
          <a:lstStyle/>
          <a:p>
            <a:r>
              <a:rPr lang="en-US" sz="4000" dirty="0" smtClean="0">
                <a:solidFill>
                  <a:schemeClr val="accent1"/>
                </a:solidFill>
              </a:rPr>
              <a:t>Results: Tangential Wind Tendencies</a:t>
            </a:r>
            <a:endParaRPr lang="en-US" sz="4000" dirty="0">
              <a:solidFill>
                <a:schemeClr val="accent1"/>
              </a:solidFill>
            </a:endParaRPr>
          </a:p>
        </p:txBody>
      </p:sp>
      <p:sp>
        <p:nvSpPr>
          <p:cNvPr id="3" name="Content Placeholder 2"/>
          <p:cNvSpPr>
            <a:spLocks noGrp="1"/>
          </p:cNvSpPr>
          <p:nvPr>
            <p:ph idx="1"/>
          </p:nvPr>
        </p:nvSpPr>
        <p:spPr>
          <a:xfrm>
            <a:off x="272815" y="1600200"/>
            <a:ext cx="8413985" cy="4806244"/>
          </a:xfrm>
        </p:spPr>
        <p:txBody>
          <a:bodyPr>
            <a:normAutofit fontScale="85000" lnSpcReduction="20000"/>
          </a:bodyPr>
          <a:lstStyle/>
          <a:p>
            <a:r>
              <a:rPr lang="en-US" dirty="0" smtClean="0">
                <a:solidFill>
                  <a:schemeClr val="tx2"/>
                </a:solidFill>
              </a:rPr>
              <a:t>The response determined by the interaction of the heating with vortex profile</a:t>
            </a:r>
          </a:p>
          <a:p>
            <a:pPr lvl="1"/>
            <a:r>
              <a:rPr lang="en-US" sz="2000" i="1" dirty="0" smtClean="0">
                <a:solidFill>
                  <a:srgbClr val="E9EAF0"/>
                </a:solidFill>
              </a:rPr>
              <a:t>Heating inside RMW </a:t>
            </a:r>
            <a:r>
              <a:rPr lang="en-US" sz="2000" dirty="0" smtClean="0">
                <a:solidFill>
                  <a:srgbClr val="E9EAF0"/>
                </a:solidFill>
              </a:rPr>
              <a:t>produces most </a:t>
            </a:r>
          </a:p>
          <a:p>
            <a:pPr marL="457200" lvl="1" indent="0">
              <a:buNone/>
            </a:pPr>
            <a:r>
              <a:rPr lang="en-US" sz="2000" dirty="0">
                <a:solidFill>
                  <a:srgbClr val="E9EAF0"/>
                </a:solidFill>
              </a:rPr>
              <a:t> </a:t>
            </a:r>
            <a:r>
              <a:rPr lang="en-US" sz="2000" dirty="0" smtClean="0">
                <a:solidFill>
                  <a:srgbClr val="E9EAF0"/>
                </a:solidFill>
              </a:rPr>
              <a:t> intense response and contracts RMW</a:t>
            </a:r>
          </a:p>
          <a:p>
            <a:pPr lvl="1"/>
            <a:r>
              <a:rPr lang="en-US" sz="2000" i="1" dirty="0" smtClean="0">
                <a:solidFill>
                  <a:srgbClr val="FF0000"/>
                </a:solidFill>
              </a:rPr>
              <a:t>Heating across RMW </a:t>
            </a:r>
            <a:r>
              <a:rPr lang="en-US" sz="2000" dirty="0" smtClean="0">
                <a:solidFill>
                  <a:srgbClr val="FF0000"/>
                </a:solidFill>
              </a:rPr>
              <a:t>intensifies </a:t>
            </a:r>
          </a:p>
          <a:p>
            <a:pPr marL="457200" lvl="1" indent="0">
              <a:buNone/>
            </a:pPr>
            <a:r>
              <a:rPr lang="en-US" sz="2000" dirty="0">
                <a:solidFill>
                  <a:srgbClr val="FF0000"/>
                </a:solidFill>
              </a:rPr>
              <a:t> </a:t>
            </a:r>
            <a:r>
              <a:rPr lang="en-US" sz="2000" dirty="0" smtClean="0">
                <a:solidFill>
                  <a:srgbClr val="FF0000"/>
                </a:solidFill>
              </a:rPr>
              <a:t>  vortex, increases RMW</a:t>
            </a:r>
          </a:p>
          <a:p>
            <a:pPr lvl="1"/>
            <a:r>
              <a:rPr lang="en-US" sz="2000" i="1" dirty="0">
                <a:solidFill>
                  <a:srgbClr val="E9EAF0"/>
                </a:solidFill>
              </a:rPr>
              <a:t>Heating inside Skirt </a:t>
            </a:r>
            <a:r>
              <a:rPr lang="en-US" sz="2000" dirty="0">
                <a:solidFill>
                  <a:srgbClr val="E9EAF0"/>
                </a:solidFill>
              </a:rPr>
              <a:t>intensifies vortex </a:t>
            </a:r>
          </a:p>
          <a:p>
            <a:pPr marL="457200" lvl="1" indent="0">
              <a:buNone/>
            </a:pPr>
            <a:r>
              <a:rPr lang="en-US" sz="2000" dirty="0">
                <a:solidFill>
                  <a:srgbClr val="E9EAF0"/>
                </a:solidFill>
              </a:rPr>
              <a:t>   slightly, increases RMW</a:t>
            </a:r>
          </a:p>
          <a:p>
            <a:pPr lvl="1"/>
            <a:r>
              <a:rPr lang="en-US" sz="2000" i="1" dirty="0" smtClean="0">
                <a:solidFill>
                  <a:srgbClr val="E9EAF0"/>
                </a:solidFill>
              </a:rPr>
              <a:t>Heating outside Skirt </a:t>
            </a:r>
            <a:r>
              <a:rPr lang="en-US" sz="2000" dirty="0" smtClean="0">
                <a:solidFill>
                  <a:srgbClr val="E9EAF0"/>
                </a:solidFill>
              </a:rPr>
              <a:t>inefficient, but </a:t>
            </a:r>
          </a:p>
          <a:p>
            <a:pPr marL="457200" lvl="1" indent="0">
              <a:buNone/>
            </a:pPr>
            <a:r>
              <a:rPr lang="en-US" sz="2000" dirty="0">
                <a:solidFill>
                  <a:srgbClr val="E9EAF0"/>
                </a:solidFill>
              </a:rPr>
              <a:t> </a:t>
            </a:r>
            <a:r>
              <a:rPr lang="en-US" sz="2000" dirty="0" smtClean="0">
                <a:solidFill>
                  <a:srgbClr val="E9EAF0"/>
                </a:solidFill>
              </a:rPr>
              <a:t>  could possibly form secondary wind </a:t>
            </a:r>
          </a:p>
          <a:p>
            <a:pPr marL="457200" lvl="1" indent="0">
              <a:buNone/>
            </a:pPr>
            <a:r>
              <a:rPr lang="en-US" sz="2000" dirty="0">
                <a:solidFill>
                  <a:srgbClr val="E9EAF0"/>
                </a:solidFill>
              </a:rPr>
              <a:t> </a:t>
            </a:r>
            <a:r>
              <a:rPr lang="en-US" sz="2000" dirty="0" smtClean="0">
                <a:solidFill>
                  <a:srgbClr val="E9EAF0"/>
                </a:solidFill>
              </a:rPr>
              <a:t>  maximum </a:t>
            </a:r>
            <a:endParaRPr lang="en-US" sz="2000" dirty="0">
              <a:solidFill>
                <a:srgbClr val="E9EAF0"/>
              </a:solidFill>
            </a:endParaRPr>
          </a:p>
        </p:txBody>
      </p:sp>
      <p:sp>
        <p:nvSpPr>
          <p:cNvPr id="6" name="TextBox 14"/>
          <p:cNvSpPr txBox="1">
            <a:spLocks noChangeArrowheads="1"/>
          </p:cNvSpPr>
          <p:nvPr/>
        </p:nvSpPr>
        <p:spPr bwMode="auto">
          <a:xfrm>
            <a:off x="6282268" y="62215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cxnSp>
        <p:nvCxnSpPr>
          <p:cNvPr id="8" name="Straight Connector 13"/>
          <p:cNvCxnSpPr>
            <a:cxnSpLocks noChangeShapeType="1"/>
          </p:cNvCxnSpPr>
          <p:nvPr/>
        </p:nvCxnSpPr>
        <p:spPr bwMode="auto">
          <a:xfrm>
            <a:off x="6663268" y="2831630"/>
            <a:ext cx="0" cy="3358444"/>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267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4667" y="432739"/>
            <a:ext cx="8990836" cy="921926"/>
          </a:xfrm>
        </p:spPr>
        <p:txBody>
          <a:bodyPr>
            <a:normAutofit/>
          </a:bodyPr>
          <a:lstStyle/>
          <a:p>
            <a:r>
              <a:rPr lang="en-US" sz="4000" dirty="0" smtClean="0">
                <a:solidFill>
                  <a:schemeClr val="accent1"/>
                </a:solidFill>
              </a:rPr>
              <a:t>Results: Tangential Wind Tendencies</a:t>
            </a:r>
            <a:endParaRPr lang="en-US" sz="4000" dirty="0">
              <a:solidFill>
                <a:schemeClr val="accent1"/>
              </a:solidFill>
            </a:endParaRPr>
          </a:p>
        </p:txBody>
      </p:sp>
      <p:sp>
        <p:nvSpPr>
          <p:cNvPr id="3" name="Content Placeholder 2"/>
          <p:cNvSpPr>
            <a:spLocks noGrp="1"/>
          </p:cNvSpPr>
          <p:nvPr>
            <p:ph idx="1"/>
          </p:nvPr>
        </p:nvSpPr>
        <p:spPr>
          <a:xfrm>
            <a:off x="272815" y="1600200"/>
            <a:ext cx="8413985" cy="4806244"/>
          </a:xfrm>
        </p:spPr>
        <p:txBody>
          <a:bodyPr>
            <a:normAutofit fontScale="85000" lnSpcReduction="20000"/>
          </a:bodyPr>
          <a:lstStyle/>
          <a:p>
            <a:r>
              <a:rPr lang="en-US" dirty="0" smtClean="0">
                <a:solidFill>
                  <a:schemeClr val="tx2"/>
                </a:solidFill>
              </a:rPr>
              <a:t>The response determined by the interaction of the heating with vortex profile</a:t>
            </a:r>
          </a:p>
          <a:p>
            <a:pPr lvl="1"/>
            <a:r>
              <a:rPr lang="en-US" sz="2000" i="1" dirty="0" smtClean="0">
                <a:solidFill>
                  <a:srgbClr val="E9EAF0"/>
                </a:solidFill>
              </a:rPr>
              <a:t>Heating inside RMW </a:t>
            </a:r>
            <a:r>
              <a:rPr lang="en-US" sz="2000" dirty="0" smtClean="0">
                <a:solidFill>
                  <a:srgbClr val="E9EAF0"/>
                </a:solidFill>
              </a:rPr>
              <a:t>produces most </a:t>
            </a:r>
          </a:p>
          <a:p>
            <a:pPr marL="457200" lvl="1" indent="0">
              <a:buNone/>
            </a:pPr>
            <a:r>
              <a:rPr lang="en-US" sz="2000" dirty="0">
                <a:solidFill>
                  <a:srgbClr val="E9EAF0"/>
                </a:solidFill>
              </a:rPr>
              <a:t> </a:t>
            </a:r>
            <a:r>
              <a:rPr lang="en-US" sz="2000" dirty="0" smtClean="0">
                <a:solidFill>
                  <a:srgbClr val="E9EAF0"/>
                </a:solidFill>
              </a:rPr>
              <a:t> intense response and contracts RMW</a:t>
            </a:r>
          </a:p>
          <a:p>
            <a:pPr lvl="1"/>
            <a:r>
              <a:rPr lang="en-US" sz="2000" i="1" dirty="0" smtClean="0">
                <a:solidFill>
                  <a:schemeClr val="tx2"/>
                </a:solidFill>
              </a:rPr>
              <a:t>Heating across RMW </a:t>
            </a:r>
            <a:r>
              <a:rPr lang="en-US" sz="2000" dirty="0" smtClean="0">
                <a:solidFill>
                  <a:schemeClr val="tx2"/>
                </a:solidFill>
              </a:rPr>
              <a:t>intensifies </a:t>
            </a:r>
          </a:p>
          <a:p>
            <a:pPr marL="457200" lvl="1" indent="0">
              <a:buNone/>
            </a:pPr>
            <a:r>
              <a:rPr lang="en-US" sz="2000" dirty="0">
                <a:solidFill>
                  <a:schemeClr val="tx2"/>
                </a:solidFill>
              </a:rPr>
              <a:t> </a:t>
            </a:r>
            <a:r>
              <a:rPr lang="en-US" sz="2000" dirty="0" smtClean="0">
                <a:solidFill>
                  <a:schemeClr val="tx2"/>
                </a:solidFill>
              </a:rPr>
              <a:t>  vortex, increases RMW</a:t>
            </a:r>
          </a:p>
          <a:p>
            <a:pPr lvl="1"/>
            <a:r>
              <a:rPr lang="en-US" sz="2000" i="1" dirty="0">
                <a:solidFill>
                  <a:srgbClr val="FF0000"/>
                </a:solidFill>
              </a:rPr>
              <a:t>Heating inside Skirt </a:t>
            </a:r>
            <a:r>
              <a:rPr lang="en-US" sz="2000" dirty="0">
                <a:solidFill>
                  <a:srgbClr val="FF0000"/>
                </a:solidFill>
              </a:rPr>
              <a:t>intensifies vortex </a:t>
            </a:r>
          </a:p>
          <a:p>
            <a:pPr marL="457200" lvl="1" indent="0">
              <a:buNone/>
            </a:pPr>
            <a:r>
              <a:rPr lang="en-US" sz="2000" dirty="0">
                <a:solidFill>
                  <a:srgbClr val="FF0000"/>
                </a:solidFill>
              </a:rPr>
              <a:t>   slightly, increases RMW</a:t>
            </a:r>
          </a:p>
          <a:p>
            <a:pPr lvl="1"/>
            <a:r>
              <a:rPr lang="en-US" sz="2000" i="1" dirty="0" smtClean="0">
                <a:solidFill>
                  <a:srgbClr val="E9EAF0"/>
                </a:solidFill>
              </a:rPr>
              <a:t>Heating outside Skirt </a:t>
            </a:r>
            <a:r>
              <a:rPr lang="en-US" sz="2000" dirty="0" smtClean="0">
                <a:solidFill>
                  <a:srgbClr val="E9EAF0"/>
                </a:solidFill>
              </a:rPr>
              <a:t>inefficient, but </a:t>
            </a:r>
          </a:p>
          <a:p>
            <a:pPr marL="457200" lvl="1" indent="0">
              <a:buNone/>
            </a:pPr>
            <a:r>
              <a:rPr lang="en-US" sz="2000" dirty="0">
                <a:solidFill>
                  <a:srgbClr val="E9EAF0"/>
                </a:solidFill>
              </a:rPr>
              <a:t> </a:t>
            </a:r>
            <a:r>
              <a:rPr lang="en-US" sz="2000" dirty="0" smtClean="0">
                <a:solidFill>
                  <a:srgbClr val="E9EAF0"/>
                </a:solidFill>
              </a:rPr>
              <a:t>  could possibly form secondary wind </a:t>
            </a:r>
          </a:p>
          <a:p>
            <a:pPr marL="457200" lvl="1" indent="0">
              <a:buNone/>
            </a:pPr>
            <a:r>
              <a:rPr lang="en-US" sz="2000" dirty="0">
                <a:solidFill>
                  <a:srgbClr val="E9EAF0"/>
                </a:solidFill>
              </a:rPr>
              <a:t> </a:t>
            </a:r>
            <a:r>
              <a:rPr lang="en-US" sz="2000" dirty="0" smtClean="0">
                <a:solidFill>
                  <a:srgbClr val="E9EAF0"/>
                </a:solidFill>
              </a:rPr>
              <a:t>  maximum </a:t>
            </a:r>
            <a:endParaRPr lang="en-US" sz="2000" dirty="0">
              <a:solidFill>
                <a:srgbClr val="E9EAF0"/>
              </a:solidFill>
            </a:endParaRPr>
          </a:p>
        </p:txBody>
      </p:sp>
      <p:pic>
        <p:nvPicPr>
          <p:cNvPr id="9" name="Picture 4" descr="vortex_response-v4b-sample_C3_DH3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549" y="2979318"/>
            <a:ext cx="4263839" cy="30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cxnSpLocks noChangeShapeType="1"/>
          </p:cNvCxnSpPr>
          <p:nvPr/>
        </p:nvCxnSpPr>
        <p:spPr bwMode="auto">
          <a:xfrm>
            <a:off x="7603066" y="2808111"/>
            <a:ext cx="0" cy="351366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12" name="TextBox 12"/>
          <p:cNvSpPr txBox="1">
            <a:spLocks noChangeArrowheads="1"/>
          </p:cNvSpPr>
          <p:nvPr/>
        </p:nvSpPr>
        <p:spPr bwMode="auto">
          <a:xfrm>
            <a:off x="6955366" y="632177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spTree>
    <p:extLst>
      <p:ext uri="{BB962C8B-B14F-4D97-AF65-F5344CB8AC3E}">
        <p14:creationId xmlns:p14="http://schemas.microsoft.com/office/powerpoint/2010/main" val="77278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vortex_response-v4b-sample_C3_DH5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2548" y="2979317"/>
            <a:ext cx="4263839" cy="30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667" y="432739"/>
            <a:ext cx="8990836" cy="921926"/>
          </a:xfrm>
        </p:spPr>
        <p:txBody>
          <a:bodyPr>
            <a:normAutofit/>
          </a:bodyPr>
          <a:lstStyle/>
          <a:p>
            <a:r>
              <a:rPr lang="en-US" sz="4000" dirty="0" smtClean="0">
                <a:solidFill>
                  <a:schemeClr val="accent1"/>
                </a:solidFill>
              </a:rPr>
              <a:t>Results: Tangential Wind Tendencies</a:t>
            </a:r>
            <a:endParaRPr lang="en-US" sz="4000" dirty="0">
              <a:solidFill>
                <a:schemeClr val="accent1"/>
              </a:solidFill>
            </a:endParaRPr>
          </a:p>
        </p:txBody>
      </p:sp>
      <p:sp>
        <p:nvSpPr>
          <p:cNvPr id="3" name="Content Placeholder 2"/>
          <p:cNvSpPr>
            <a:spLocks noGrp="1"/>
          </p:cNvSpPr>
          <p:nvPr>
            <p:ph idx="1"/>
          </p:nvPr>
        </p:nvSpPr>
        <p:spPr>
          <a:xfrm>
            <a:off x="272815" y="1600200"/>
            <a:ext cx="8413985" cy="4806244"/>
          </a:xfrm>
        </p:spPr>
        <p:txBody>
          <a:bodyPr>
            <a:normAutofit fontScale="85000" lnSpcReduction="20000"/>
          </a:bodyPr>
          <a:lstStyle/>
          <a:p>
            <a:r>
              <a:rPr lang="en-US" dirty="0" smtClean="0">
                <a:solidFill>
                  <a:schemeClr val="tx2"/>
                </a:solidFill>
              </a:rPr>
              <a:t>The response determined by the interaction of the heating with vortex profile</a:t>
            </a:r>
          </a:p>
          <a:p>
            <a:pPr lvl="1"/>
            <a:r>
              <a:rPr lang="en-US" sz="2000" i="1" dirty="0" smtClean="0">
                <a:solidFill>
                  <a:srgbClr val="E9EAF0"/>
                </a:solidFill>
              </a:rPr>
              <a:t>Heating inside RMW </a:t>
            </a:r>
            <a:r>
              <a:rPr lang="en-US" sz="2000" dirty="0" smtClean="0">
                <a:solidFill>
                  <a:srgbClr val="E9EAF0"/>
                </a:solidFill>
              </a:rPr>
              <a:t>produces most </a:t>
            </a:r>
          </a:p>
          <a:p>
            <a:pPr marL="457200" lvl="1" indent="0">
              <a:buNone/>
            </a:pPr>
            <a:r>
              <a:rPr lang="en-US" sz="2000" dirty="0">
                <a:solidFill>
                  <a:srgbClr val="E9EAF0"/>
                </a:solidFill>
              </a:rPr>
              <a:t> </a:t>
            </a:r>
            <a:r>
              <a:rPr lang="en-US" sz="2000" dirty="0" smtClean="0">
                <a:solidFill>
                  <a:srgbClr val="E9EAF0"/>
                </a:solidFill>
              </a:rPr>
              <a:t> intense response and contracts RMW</a:t>
            </a:r>
          </a:p>
          <a:p>
            <a:pPr lvl="1"/>
            <a:r>
              <a:rPr lang="en-US" sz="2000" i="1" dirty="0" smtClean="0">
                <a:solidFill>
                  <a:schemeClr val="tx2"/>
                </a:solidFill>
              </a:rPr>
              <a:t>Heating across RMW </a:t>
            </a:r>
            <a:r>
              <a:rPr lang="en-US" sz="2000" dirty="0" smtClean="0">
                <a:solidFill>
                  <a:schemeClr val="tx2"/>
                </a:solidFill>
              </a:rPr>
              <a:t>intensifies </a:t>
            </a:r>
          </a:p>
          <a:p>
            <a:pPr marL="457200" lvl="1" indent="0">
              <a:buNone/>
            </a:pPr>
            <a:r>
              <a:rPr lang="en-US" sz="2000" dirty="0">
                <a:solidFill>
                  <a:schemeClr val="tx2"/>
                </a:solidFill>
              </a:rPr>
              <a:t> </a:t>
            </a:r>
            <a:r>
              <a:rPr lang="en-US" sz="2000" dirty="0" smtClean="0">
                <a:solidFill>
                  <a:schemeClr val="tx2"/>
                </a:solidFill>
              </a:rPr>
              <a:t>  vortex, increases RMW</a:t>
            </a:r>
          </a:p>
          <a:p>
            <a:pPr lvl="1"/>
            <a:r>
              <a:rPr lang="en-US" sz="2000" i="1" dirty="0">
                <a:solidFill>
                  <a:schemeClr val="tx2"/>
                </a:solidFill>
              </a:rPr>
              <a:t>Heating inside Skirt </a:t>
            </a:r>
            <a:r>
              <a:rPr lang="en-US" sz="2000" dirty="0">
                <a:solidFill>
                  <a:schemeClr val="tx2"/>
                </a:solidFill>
              </a:rPr>
              <a:t>intensifies vortex </a:t>
            </a:r>
          </a:p>
          <a:p>
            <a:pPr marL="457200" lvl="1" indent="0">
              <a:buNone/>
            </a:pPr>
            <a:r>
              <a:rPr lang="en-US" sz="2000" dirty="0">
                <a:solidFill>
                  <a:schemeClr val="tx2"/>
                </a:solidFill>
              </a:rPr>
              <a:t>   slightly, increases RMW</a:t>
            </a:r>
          </a:p>
          <a:p>
            <a:pPr lvl="1"/>
            <a:r>
              <a:rPr lang="en-US" sz="2000" i="1" dirty="0" smtClean="0">
                <a:solidFill>
                  <a:srgbClr val="FF0000"/>
                </a:solidFill>
              </a:rPr>
              <a:t>Heating outside Skirt </a:t>
            </a:r>
            <a:r>
              <a:rPr lang="en-US" sz="2000" dirty="0" smtClean="0">
                <a:solidFill>
                  <a:srgbClr val="FF0000"/>
                </a:solidFill>
              </a:rPr>
              <a:t>inefficient, but </a:t>
            </a:r>
          </a:p>
          <a:p>
            <a:pPr marL="457200" lvl="1" indent="0">
              <a:buNone/>
            </a:pPr>
            <a:r>
              <a:rPr lang="en-US" sz="2000" dirty="0">
                <a:solidFill>
                  <a:srgbClr val="FF0000"/>
                </a:solidFill>
              </a:rPr>
              <a:t> </a:t>
            </a:r>
            <a:r>
              <a:rPr lang="en-US" sz="2000" dirty="0" smtClean="0">
                <a:solidFill>
                  <a:srgbClr val="FF0000"/>
                </a:solidFill>
              </a:rPr>
              <a:t>  could possibly form secondary wind </a:t>
            </a:r>
          </a:p>
          <a:p>
            <a:pPr marL="457200" lvl="1" indent="0">
              <a:buNone/>
            </a:pPr>
            <a:r>
              <a:rPr lang="en-US" sz="2000" dirty="0">
                <a:solidFill>
                  <a:srgbClr val="FF0000"/>
                </a:solidFill>
              </a:rPr>
              <a:t> </a:t>
            </a:r>
            <a:r>
              <a:rPr lang="en-US" sz="2000" dirty="0" smtClean="0">
                <a:solidFill>
                  <a:srgbClr val="FF0000"/>
                </a:solidFill>
              </a:rPr>
              <a:t>  maximum </a:t>
            </a:r>
            <a:endParaRPr lang="en-US" sz="2000" dirty="0">
              <a:solidFill>
                <a:srgbClr val="FF0000"/>
              </a:solidFill>
            </a:endParaRPr>
          </a:p>
        </p:txBody>
      </p:sp>
      <p:cxnSp>
        <p:nvCxnSpPr>
          <p:cNvPr id="10" name="Straight Connector 9"/>
          <p:cNvCxnSpPr>
            <a:cxnSpLocks noChangeShapeType="1"/>
          </p:cNvCxnSpPr>
          <p:nvPr/>
        </p:nvCxnSpPr>
        <p:spPr bwMode="auto">
          <a:xfrm>
            <a:off x="7603066" y="2808111"/>
            <a:ext cx="0" cy="351366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12" name="TextBox 12"/>
          <p:cNvSpPr txBox="1">
            <a:spLocks noChangeArrowheads="1"/>
          </p:cNvSpPr>
          <p:nvPr/>
        </p:nvSpPr>
        <p:spPr bwMode="auto">
          <a:xfrm>
            <a:off x="6955366" y="632177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spTree>
    <p:extLst>
      <p:ext uri="{BB962C8B-B14F-4D97-AF65-F5344CB8AC3E}">
        <p14:creationId xmlns:p14="http://schemas.microsoft.com/office/powerpoint/2010/main" val="70502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99"/>
            <a:ext cx="8229600" cy="1143000"/>
          </a:xfrm>
        </p:spPr>
        <p:txBody>
          <a:bodyPr/>
          <a:lstStyle/>
          <a:p>
            <a:r>
              <a:rPr lang="en-US" dirty="0" smtClean="0">
                <a:solidFill>
                  <a:schemeClr val="accent1"/>
                </a:solidFill>
              </a:rPr>
              <a:t>Sample Model Profiles</a:t>
            </a:r>
            <a:endParaRPr lang="en-US" dirty="0">
              <a:solidFill>
                <a:schemeClr val="accent1"/>
              </a:solidFill>
            </a:endParaRPr>
          </a:p>
        </p:txBody>
      </p:sp>
      <p:sp>
        <p:nvSpPr>
          <p:cNvPr id="5" name="TextBox 4"/>
          <p:cNvSpPr txBox="1"/>
          <p:nvPr/>
        </p:nvSpPr>
        <p:spPr>
          <a:xfrm>
            <a:off x="51422" y="1511715"/>
            <a:ext cx="3544560" cy="5262979"/>
          </a:xfrm>
          <a:prstGeom prst="rect">
            <a:avLst/>
          </a:prstGeom>
          <a:noFill/>
        </p:spPr>
        <p:txBody>
          <a:bodyPr wrap="none" rtlCol="0">
            <a:spAutoFit/>
          </a:bodyPr>
          <a:lstStyle/>
          <a:p>
            <a:r>
              <a:rPr lang="en-US" sz="2000" b="1" dirty="0" smtClean="0">
                <a:solidFill>
                  <a:schemeClr val="bg1"/>
                </a:solidFill>
                <a:latin typeface="Arial" pitchFamily="34" charset="0"/>
                <a:cs typeface="Arial" pitchFamily="34" charset="0"/>
              </a:rPr>
              <a:t>-</a:t>
            </a:r>
            <a:r>
              <a:rPr lang="en-US" sz="2000" b="1" dirty="0" smtClean="0">
                <a:solidFill>
                  <a:srgbClr val="E9EAF0"/>
                </a:solidFill>
                <a:latin typeface="Arial" pitchFamily="34" charset="0"/>
                <a:cs typeface="Arial" pitchFamily="34" charset="0"/>
              </a:rPr>
              <a:t> HWRF</a:t>
            </a:r>
            <a:r>
              <a:rPr lang="en-US" sz="2000" dirty="0" smtClean="0">
                <a:solidFill>
                  <a:srgbClr val="E9EAF0"/>
                </a:solidFill>
                <a:latin typeface="Arial" pitchFamily="34" charset="0"/>
                <a:cs typeface="Arial" pitchFamily="34" charset="0"/>
              </a:rPr>
              <a:t> </a:t>
            </a:r>
            <a:r>
              <a:rPr lang="en-US" sz="2000" dirty="0">
                <a:solidFill>
                  <a:srgbClr val="E9EAF0"/>
                </a:solidFill>
                <a:latin typeface="Arial" pitchFamily="34" charset="0"/>
                <a:cs typeface="Arial" pitchFamily="34" charset="0"/>
              </a:rPr>
              <a:t>9</a:t>
            </a:r>
            <a:r>
              <a:rPr lang="en-US" sz="2000" dirty="0" smtClean="0">
                <a:solidFill>
                  <a:srgbClr val="E9EAF0"/>
                </a:solidFill>
                <a:latin typeface="Arial" pitchFamily="34" charset="0"/>
                <a:cs typeface="Arial" pitchFamily="34" charset="0"/>
              </a:rPr>
              <a:t>6h </a:t>
            </a:r>
            <a:r>
              <a:rPr lang="en-US" sz="2000" dirty="0" err="1" smtClean="0">
                <a:solidFill>
                  <a:srgbClr val="E9EAF0"/>
                </a:solidFill>
                <a:latin typeface="Arial" pitchFamily="34" charset="0"/>
                <a:cs typeface="Arial" pitchFamily="34" charset="0"/>
              </a:rPr>
              <a:t>fcst</a:t>
            </a:r>
            <a:r>
              <a:rPr lang="en-US" sz="2000" dirty="0" smtClean="0">
                <a:solidFill>
                  <a:srgbClr val="E9EAF0"/>
                </a:solidFill>
                <a:latin typeface="Arial" pitchFamily="34" charset="0"/>
                <a:cs typeface="Arial" pitchFamily="34" charset="0"/>
              </a:rPr>
              <a:t> for</a:t>
            </a:r>
          </a:p>
          <a:p>
            <a:r>
              <a:rPr lang="en-US" sz="2000" dirty="0" smtClean="0">
                <a:solidFill>
                  <a:srgbClr val="E9EAF0"/>
                </a:solidFill>
                <a:latin typeface="Arial" pitchFamily="34" charset="0"/>
                <a:cs typeface="Arial" pitchFamily="34" charset="0"/>
              </a:rPr>
              <a:t>  Igor</a:t>
            </a:r>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from early in life</a:t>
            </a:r>
          </a:p>
          <a:p>
            <a:endParaRPr lang="en-US" sz="2000" dirty="0">
              <a:solidFill>
                <a:srgbClr val="E9EAF0"/>
              </a:solidFill>
              <a:latin typeface="Arial" pitchFamily="34" charset="0"/>
              <a:cs typeface="Arial" pitchFamily="34" charset="0"/>
            </a:endParaRPr>
          </a:p>
          <a:p>
            <a:r>
              <a:rPr lang="en-US" sz="2000" dirty="0" smtClean="0">
                <a:solidFill>
                  <a:srgbClr val="E9EAF0"/>
                </a:solidFill>
                <a:latin typeface="Arial" pitchFamily="34" charset="0"/>
                <a:cs typeface="Arial" pitchFamily="34" charset="0"/>
              </a:rPr>
              <a:t>- Strong heating located </a:t>
            </a:r>
          </a:p>
          <a:p>
            <a:r>
              <a:rPr lang="en-US" sz="2000" dirty="0" smtClean="0">
                <a:solidFill>
                  <a:srgbClr val="E9EAF0"/>
                </a:solidFill>
                <a:latin typeface="Arial" pitchFamily="34" charset="0"/>
                <a:cs typeface="Arial" pitchFamily="34" charset="0"/>
              </a:rPr>
              <a:t>  inside </a:t>
            </a:r>
            <a:r>
              <a:rPr lang="en-US" sz="2000" dirty="0" err="1" smtClean="0">
                <a:solidFill>
                  <a:srgbClr val="E9EAF0"/>
                </a:solidFill>
                <a:latin typeface="Arial" pitchFamily="34" charset="0"/>
                <a:cs typeface="Arial" pitchFamily="34" charset="0"/>
              </a:rPr>
              <a:t>vorticity</a:t>
            </a:r>
            <a:r>
              <a:rPr lang="en-US" sz="2000" dirty="0" smtClean="0">
                <a:solidFill>
                  <a:srgbClr val="E9EAF0"/>
                </a:solidFill>
                <a:latin typeface="Arial" pitchFamily="34" charset="0"/>
                <a:cs typeface="Arial" pitchFamily="34" charset="0"/>
              </a:rPr>
              <a:t> skirt, </a:t>
            </a:r>
          </a:p>
          <a:p>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 and across RMW</a:t>
            </a:r>
          </a:p>
          <a:p>
            <a:endParaRPr lang="en-US" sz="2000" dirty="0">
              <a:solidFill>
                <a:srgbClr val="E9EAF0"/>
              </a:solidFill>
              <a:latin typeface="Arial" pitchFamily="34" charset="0"/>
              <a:cs typeface="Arial" pitchFamily="34" charset="0"/>
            </a:endParaRPr>
          </a:p>
          <a:p>
            <a:r>
              <a:rPr lang="en-US" sz="2000" dirty="0" smtClean="0">
                <a:solidFill>
                  <a:srgbClr val="E9EAF0"/>
                </a:solidFill>
                <a:latin typeface="Arial" pitchFamily="34" charset="0"/>
                <a:cs typeface="Arial" pitchFamily="34" charset="0"/>
              </a:rPr>
              <a:t>- GTE suggests storm </a:t>
            </a:r>
          </a:p>
          <a:p>
            <a:r>
              <a:rPr lang="en-US" sz="2000" dirty="0" smtClean="0">
                <a:solidFill>
                  <a:srgbClr val="E9EAF0"/>
                </a:solidFill>
                <a:latin typeface="Arial" pitchFamily="34" charset="0"/>
                <a:cs typeface="Arial" pitchFamily="34" charset="0"/>
              </a:rPr>
              <a:t>  should intensify and </a:t>
            </a:r>
          </a:p>
          <a:p>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 expand based on </a:t>
            </a:r>
          </a:p>
          <a:p>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 these profiles… </a:t>
            </a:r>
          </a:p>
          <a:p>
            <a:endParaRPr lang="en-US" sz="2000" dirty="0">
              <a:solidFill>
                <a:srgbClr val="E9EAF0"/>
              </a:solidFill>
              <a:latin typeface="Arial" pitchFamily="34" charset="0"/>
              <a:cs typeface="Arial" pitchFamily="34" charset="0"/>
            </a:endParaRPr>
          </a:p>
          <a:p>
            <a:r>
              <a:rPr lang="en-US" sz="2000" dirty="0" smtClean="0">
                <a:solidFill>
                  <a:srgbClr val="E9EAF0"/>
                </a:solidFill>
                <a:latin typeface="Arial" pitchFamily="34" charset="0"/>
                <a:cs typeface="Arial" pitchFamily="34" charset="0"/>
              </a:rPr>
              <a:t>- </a:t>
            </a:r>
            <a:r>
              <a:rPr lang="en-US" sz="2000" dirty="0" err="1" smtClean="0">
                <a:solidFill>
                  <a:srgbClr val="E9EAF0"/>
                </a:solidFill>
                <a:latin typeface="Arial" pitchFamily="34" charset="0"/>
                <a:cs typeface="Arial" pitchFamily="34" charset="0"/>
              </a:rPr>
              <a:t>V</a:t>
            </a:r>
            <a:r>
              <a:rPr lang="en-US" sz="2000" baseline="-25000" dirty="0" err="1" smtClean="0">
                <a:solidFill>
                  <a:srgbClr val="E9EAF0"/>
                </a:solidFill>
                <a:latin typeface="Arial" pitchFamily="34" charset="0"/>
                <a:cs typeface="Arial" pitchFamily="34" charset="0"/>
              </a:rPr>
              <a:t>max</a:t>
            </a:r>
            <a:r>
              <a:rPr lang="en-US" sz="2000" dirty="0" smtClean="0">
                <a:solidFill>
                  <a:srgbClr val="E9EAF0"/>
                </a:solidFill>
                <a:latin typeface="Arial" pitchFamily="34" charset="0"/>
                <a:cs typeface="Arial" pitchFamily="34" charset="0"/>
              </a:rPr>
              <a:t> increased by 20kt,</a:t>
            </a:r>
          </a:p>
          <a:p>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  RMW increased by 9km,</a:t>
            </a:r>
          </a:p>
          <a:p>
            <a:r>
              <a:rPr lang="en-US" sz="2000" dirty="0" smtClean="0">
                <a:solidFill>
                  <a:srgbClr val="E9EAF0"/>
                </a:solidFill>
                <a:latin typeface="Arial" pitchFamily="34" charset="0"/>
                <a:cs typeface="Arial" pitchFamily="34" charset="0"/>
              </a:rPr>
              <a:t>   and R34 increased by 15% </a:t>
            </a:r>
          </a:p>
          <a:p>
            <a:r>
              <a:rPr lang="en-US" sz="2000" dirty="0">
                <a:solidFill>
                  <a:srgbClr val="E9EAF0"/>
                </a:solidFill>
                <a:latin typeface="Arial" pitchFamily="34" charset="0"/>
                <a:cs typeface="Arial" pitchFamily="34" charset="0"/>
              </a:rPr>
              <a:t> </a:t>
            </a:r>
            <a:r>
              <a:rPr lang="en-US" sz="2000" dirty="0" smtClean="0">
                <a:solidFill>
                  <a:srgbClr val="E9EAF0"/>
                </a:solidFill>
                <a:latin typeface="Arial" pitchFamily="34" charset="0"/>
                <a:cs typeface="Arial" pitchFamily="34" charset="0"/>
              </a:rPr>
              <a:t>  in next 12h!</a:t>
            </a:r>
            <a:endParaRPr lang="en-US" sz="2000" dirty="0">
              <a:solidFill>
                <a:srgbClr val="E9EAF0"/>
              </a:solidFill>
              <a:latin typeface="Arial" pitchFamily="34" charset="0"/>
              <a:cs typeface="Arial" pitchFamily="34" charset="0"/>
            </a:endParaRPr>
          </a:p>
          <a:p>
            <a:endParaRPr lang="en-US" sz="16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358" y="1143000"/>
            <a:ext cx="6164011" cy="3962579"/>
          </a:xfrm>
          <a:prstGeom prst="rect">
            <a:avLst/>
          </a:prstGeom>
        </p:spPr>
      </p:pic>
      <p:grpSp>
        <p:nvGrpSpPr>
          <p:cNvPr id="4" name="Group 3"/>
          <p:cNvGrpSpPr/>
          <p:nvPr/>
        </p:nvGrpSpPr>
        <p:grpSpPr>
          <a:xfrm>
            <a:off x="6324600" y="1676400"/>
            <a:ext cx="2309846" cy="1066800"/>
            <a:chOff x="914400" y="5181600"/>
            <a:chExt cx="2309846" cy="1066800"/>
          </a:xfrm>
          <a:effectLst>
            <a:outerShdw blurRad="50800" dist="76200" dir="7800000" algn="ctr" rotWithShape="0">
              <a:schemeClr val="bg1">
                <a:lumMod val="75000"/>
              </a:schemeClr>
            </a:outerShdw>
          </a:effectLst>
        </p:grpSpPr>
        <p:sp>
          <p:nvSpPr>
            <p:cNvPr id="6" name="Rectangle 5"/>
            <p:cNvSpPr/>
            <p:nvPr/>
          </p:nvSpPr>
          <p:spPr>
            <a:xfrm>
              <a:off x="914400" y="5181600"/>
              <a:ext cx="22098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066800" y="5410200"/>
              <a:ext cx="739488" cy="0"/>
            </a:xfrm>
            <a:prstGeom prst="line">
              <a:avLst/>
            </a:prstGeom>
            <a:ln w="762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6019800"/>
              <a:ext cx="739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5715000"/>
              <a:ext cx="7394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07785" y="5253335"/>
              <a:ext cx="1416461" cy="923330"/>
            </a:xfrm>
            <a:prstGeom prst="rect">
              <a:avLst/>
            </a:prstGeom>
            <a:noFill/>
          </p:spPr>
          <p:txBody>
            <a:bodyPr wrap="none" rtlCol="0">
              <a:spAutoFit/>
            </a:bodyPr>
            <a:lstStyle/>
            <a:p>
              <a:r>
                <a:rPr lang="en-US" dirty="0" smtClean="0">
                  <a:solidFill>
                    <a:schemeClr val="bg2"/>
                  </a:solidFill>
                </a:rPr>
                <a:t>Heating</a:t>
              </a:r>
            </a:p>
            <a:p>
              <a:r>
                <a:rPr lang="en-US" dirty="0" smtClean="0">
                  <a:solidFill>
                    <a:schemeClr val="bg2"/>
                  </a:solidFill>
                </a:rPr>
                <a:t>Wind speed</a:t>
              </a:r>
            </a:p>
            <a:p>
              <a:r>
                <a:rPr lang="en-US" dirty="0" err="1" smtClean="0">
                  <a:solidFill>
                    <a:schemeClr val="bg2"/>
                  </a:solidFill>
                </a:rPr>
                <a:t>Vorticity</a:t>
              </a:r>
              <a:endParaRPr lang="en-US" dirty="0">
                <a:solidFill>
                  <a:schemeClr val="bg2"/>
                </a:solidFill>
              </a:endParaRPr>
            </a:p>
          </p:txBody>
        </p:sp>
      </p:grpSp>
    </p:spTree>
    <p:extLst>
      <p:ext uri="{BB962C8B-B14F-4D97-AF65-F5344CB8AC3E}">
        <p14:creationId xmlns:p14="http://schemas.microsoft.com/office/powerpoint/2010/main" val="206676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83"/>
            <a:ext cx="8229600" cy="865974"/>
          </a:xfrm>
        </p:spPr>
        <p:txBody>
          <a:bodyPr/>
          <a:lstStyle/>
          <a:p>
            <a:r>
              <a:rPr lang="en-US" dirty="0" err="1" smtClean="0">
                <a:solidFill>
                  <a:schemeClr val="accent1"/>
                </a:solidFill>
              </a:rPr>
              <a:t>Mathematica</a:t>
            </a:r>
            <a:r>
              <a:rPr lang="en-US" dirty="0" smtClean="0">
                <a:solidFill>
                  <a:schemeClr val="accent1"/>
                </a:solidFill>
              </a:rPr>
              <a:t> to Fortran</a:t>
            </a:r>
            <a:endParaRPr lang="en-US" dirty="0">
              <a:solidFill>
                <a:schemeClr val="accent1"/>
              </a:solidFill>
            </a:endParaRPr>
          </a:p>
        </p:txBody>
      </p:sp>
      <p:pic>
        <p:nvPicPr>
          <p:cNvPr id="5" name="Content Placeholder 7"/>
          <p:cNvPicPr>
            <a:picLocks noGrp="1"/>
          </p:cNvPicPr>
          <p:nvPr>
            <p:ph sz="half" idx="1"/>
          </p:nvPr>
        </p:nvPicPr>
        <p:blipFill>
          <a:blip r:embed="rId2" cstate="print"/>
          <a:srcRect/>
          <a:stretch>
            <a:fillRect/>
          </a:stretch>
        </p:blipFill>
        <p:spPr bwMode="auto">
          <a:xfrm>
            <a:off x="272815" y="1740362"/>
            <a:ext cx="4073407" cy="4082815"/>
          </a:xfrm>
          <a:prstGeom prst="rect">
            <a:avLst/>
          </a:prstGeom>
          <a:noFill/>
          <a:ln w="9525">
            <a:noFill/>
            <a:miter lim="800000"/>
            <a:headEnd/>
            <a:tailEnd/>
          </a:ln>
        </p:spPr>
      </p:pic>
      <p:pic>
        <p:nvPicPr>
          <p:cNvPr id="6" name="Content Placeholder 4" descr="math2fort.png"/>
          <p:cNvPicPr>
            <a:picLocks noChangeAspect="1"/>
          </p:cNvPicPr>
          <p:nvPr/>
        </p:nvPicPr>
        <p:blipFill>
          <a:blip r:embed="rId3" cstate="print"/>
          <a:stretch>
            <a:fillRect/>
          </a:stretch>
        </p:blipFill>
        <p:spPr>
          <a:xfrm>
            <a:off x="4623005" y="1740362"/>
            <a:ext cx="4295661" cy="3221747"/>
          </a:xfrm>
          <a:prstGeom prst="rect">
            <a:avLst/>
          </a:prstGeom>
        </p:spPr>
      </p:pic>
      <p:sp>
        <p:nvSpPr>
          <p:cNvPr id="7" name="TextBox 6"/>
          <p:cNvSpPr txBox="1"/>
          <p:nvPr/>
        </p:nvSpPr>
        <p:spPr>
          <a:xfrm>
            <a:off x="457200" y="5889978"/>
            <a:ext cx="8229600" cy="820738"/>
          </a:xfrm>
          <a:prstGeom prst="rect">
            <a:avLst/>
          </a:prstGeom>
          <a:noFill/>
        </p:spPr>
        <p:txBody>
          <a:bodyPr wrap="square" rtlCol="0">
            <a:spAutoFit/>
          </a:bodyPr>
          <a:lstStyle/>
          <a:p>
            <a:pPr>
              <a:lnSpc>
                <a:spcPct val="120000"/>
              </a:lnSpc>
            </a:pPr>
            <a:r>
              <a:rPr lang="en-US" sz="2000" dirty="0" smtClean="0">
                <a:solidFill>
                  <a:schemeClr val="tx2"/>
                </a:solidFill>
              </a:rPr>
              <a:t>Converting from </a:t>
            </a:r>
            <a:r>
              <a:rPr lang="en-US" sz="2000" dirty="0" err="1" smtClean="0">
                <a:solidFill>
                  <a:schemeClr val="tx2"/>
                </a:solidFill>
              </a:rPr>
              <a:t>Mathematica</a:t>
            </a:r>
            <a:r>
              <a:rPr lang="en-US" sz="2000" dirty="0" smtClean="0">
                <a:solidFill>
                  <a:schemeClr val="tx2"/>
                </a:solidFill>
              </a:rPr>
              <a:t> to Fortran allows for a wider variety of profile specifications and for greater portability and automation</a:t>
            </a:r>
            <a:endParaRPr lang="en-US" sz="2000" dirty="0">
              <a:solidFill>
                <a:schemeClr val="tx2"/>
              </a:solidFill>
            </a:endParaRPr>
          </a:p>
        </p:txBody>
      </p:sp>
      <p:sp>
        <p:nvSpPr>
          <p:cNvPr id="8" name="TextBox 7"/>
          <p:cNvSpPr txBox="1"/>
          <p:nvPr/>
        </p:nvSpPr>
        <p:spPr>
          <a:xfrm>
            <a:off x="1056452" y="1048434"/>
            <a:ext cx="2506854" cy="646331"/>
          </a:xfrm>
          <a:prstGeom prst="rect">
            <a:avLst/>
          </a:prstGeom>
          <a:noFill/>
        </p:spPr>
        <p:txBody>
          <a:bodyPr wrap="none" rtlCol="0">
            <a:spAutoFit/>
          </a:bodyPr>
          <a:lstStyle/>
          <a:p>
            <a:r>
              <a:rPr lang="en-US" dirty="0" err="1" smtClean="0">
                <a:solidFill>
                  <a:srgbClr val="E9EAF0"/>
                </a:solidFill>
              </a:rPr>
              <a:t>Mathematica</a:t>
            </a:r>
            <a:r>
              <a:rPr lang="en-US" dirty="0" smtClean="0">
                <a:solidFill>
                  <a:srgbClr val="E9EAF0"/>
                </a:solidFill>
              </a:rPr>
              <a:t> example:</a:t>
            </a:r>
          </a:p>
          <a:p>
            <a:r>
              <a:rPr lang="en-US" dirty="0" smtClean="0">
                <a:solidFill>
                  <a:srgbClr val="E9EAF0"/>
                </a:solidFill>
              </a:rPr>
              <a:t>Heating inside RMW</a:t>
            </a:r>
            <a:endParaRPr lang="en-US" dirty="0">
              <a:solidFill>
                <a:srgbClr val="E9EAF0"/>
              </a:solidFill>
            </a:endParaRPr>
          </a:p>
        </p:txBody>
      </p:sp>
      <p:sp>
        <p:nvSpPr>
          <p:cNvPr id="9" name="TextBox 8"/>
          <p:cNvSpPr txBox="1"/>
          <p:nvPr/>
        </p:nvSpPr>
        <p:spPr>
          <a:xfrm>
            <a:off x="5517444" y="1048434"/>
            <a:ext cx="2288532" cy="646331"/>
          </a:xfrm>
          <a:prstGeom prst="rect">
            <a:avLst/>
          </a:prstGeom>
          <a:noFill/>
        </p:spPr>
        <p:txBody>
          <a:bodyPr wrap="none" rtlCol="0">
            <a:spAutoFit/>
          </a:bodyPr>
          <a:lstStyle/>
          <a:p>
            <a:r>
              <a:rPr lang="en-US" dirty="0" smtClean="0">
                <a:solidFill>
                  <a:srgbClr val="E9EAF0"/>
                </a:solidFill>
              </a:rPr>
              <a:t>Fortran example:</a:t>
            </a:r>
          </a:p>
          <a:p>
            <a:r>
              <a:rPr lang="en-US" dirty="0" smtClean="0">
                <a:solidFill>
                  <a:srgbClr val="E9EAF0"/>
                </a:solidFill>
              </a:rPr>
              <a:t>Heating inside RMW</a:t>
            </a:r>
            <a:endParaRPr lang="en-US" dirty="0">
              <a:solidFill>
                <a:srgbClr val="E9EAF0"/>
              </a:solidFill>
            </a:endParaRPr>
          </a:p>
        </p:txBody>
      </p:sp>
    </p:spTree>
    <p:extLst>
      <p:ext uri="{BB962C8B-B14F-4D97-AF65-F5344CB8AC3E}">
        <p14:creationId xmlns:p14="http://schemas.microsoft.com/office/powerpoint/2010/main" val="27157040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normAutofit/>
          </a:bodyPr>
          <a:lstStyle/>
          <a:p>
            <a:r>
              <a:rPr lang="en-US" dirty="0" smtClean="0">
                <a:solidFill>
                  <a:schemeClr val="accent1"/>
                </a:solidFill>
              </a:rPr>
              <a:t>Testing GTE with HWRF</a:t>
            </a:r>
            <a:endParaRPr lang="en-US" dirty="0">
              <a:solidFill>
                <a:schemeClr val="accent1"/>
              </a:solidFill>
            </a:endParaRPr>
          </a:p>
        </p:txBody>
      </p:sp>
      <p:sp>
        <p:nvSpPr>
          <p:cNvPr id="3" name="Content Placeholder 2"/>
          <p:cNvSpPr>
            <a:spLocks noGrp="1"/>
          </p:cNvSpPr>
          <p:nvPr>
            <p:ph idx="1"/>
          </p:nvPr>
        </p:nvSpPr>
        <p:spPr>
          <a:xfrm>
            <a:off x="457200" y="1150200"/>
            <a:ext cx="8229600" cy="5372196"/>
          </a:xfrm>
        </p:spPr>
        <p:txBody>
          <a:bodyPr>
            <a:normAutofit/>
          </a:bodyPr>
          <a:lstStyle/>
          <a:p>
            <a:pPr>
              <a:lnSpc>
                <a:spcPct val="120000"/>
              </a:lnSpc>
              <a:spcBef>
                <a:spcPts val="2400"/>
              </a:spcBef>
            </a:pPr>
            <a:r>
              <a:rPr lang="en-US" dirty="0"/>
              <a:t>The </a:t>
            </a:r>
            <a:r>
              <a:rPr lang="en-US" dirty="0" smtClean="0"/>
              <a:t>GTE model </a:t>
            </a:r>
            <a:r>
              <a:rPr lang="en-US" dirty="0"/>
              <a:t>is being tested with HWRF model </a:t>
            </a:r>
            <a:r>
              <a:rPr lang="en-US" dirty="0" smtClean="0"/>
              <a:t>fields:</a:t>
            </a:r>
          </a:p>
          <a:p>
            <a:pPr lvl="2">
              <a:lnSpc>
                <a:spcPct val="100000"/>
              </a:lnSpc>
              <a:spcBef>
                <a:spcPts val="1200"/>
              </a:spcBef>
            </a:pPr>
            <a:r>
              <a:rPr lang="en-US" dirty="0" smtClean="0">
                <a:solidFill>
                  <a:schemeClr val="accent2"/>
                </a:solidFill>
              </a:rPr>
              <a:t>as </a:t>
            </a:r>
            <a:r>
              <a:rPr lang="en-US" dirty="0">
                <a:solidFill>
                  <a:schemeClr val="accent2"/>
                </a:solidFill>
              </a:rPr>
              <a:t>initial </a:t>
            </a:r>
            <a:r>
              <a:rPr lang="en-US" dirty="0" smtClean="0">
                <a:solidFill>
                  <a:schemeClr val="accent2"/>
                </a:solidFill>
              </a:rPr>
              <a:t>conditions</a:t>
            </a:r>
          </a:p>
          <a:p>
            <a:pPr lvl="2">
              <a:lnSpc>
                <a:spcPct val="100000"/>
              </a:lnSpc>
              <a:spcBef>
                <a:spcPts val="1200"/>
              </a:spcBef>
            </a:pPr>
            <a:r>
              <a:rPr lang="en-US" dirty="0" smtClean="0">
                <a:solidFill>
                  <a:schemeClr val="accent2"/>
                </a:solidFill>
              </a:rPr>
              <a:t>as </a:t>
            </a:r>
            <a:r>
              <a:rPr lang="en-US" dirty="0">
                <a:solidFill>
                  <a:schemeClr val="accent2"/>
                </a:solidFill>
              </a:rPr>
              <a:t>baselines for result </a:t>
            </a:r>
            <a:r>
              <a:rPr lang="en-US" dirty="0" smtClean="0">
                <a:solidFill>
                  <a:schemeClr val="accent2"/>
                </a:solidFill>
              </a:rPr>
              <a:t>comparisons</a:t>
            </a:r>
          </a:p>
          <a:p>
            <a:pPr>
              <a:lnSpc>
                <a:spcPct val="120000"/>
              </a:lnSpc>
              <a:spcBef>
                <a:spcPts val="2400"/>
              </a:spcBef>
            </a:pPr>
            <a:r>
              <a:rPr lang="en-US" dirty="0" smtClean="0"/>
              <a:t>HWRF </a:t>
            </a:r>
            <a:r>
              <a:rPr lang="en-US" dirty="0"/>
              <a:t>model fields allow for regular assessment and serve as a bridge to incorporating observed heating and wind </a:t>
            </a:r>
            <a:r>
              <a:rPr lang="en-US" dirty="0" smtClean="0"/>
              <a:t>profiles</a:t>
            </a:r>
            <a:endParaRPr lang="en-US" dirty="0"/>
          </a:p>
        </p:txBody>
      </p:sp>
    </p:spTree>
    <p:extLst>
      <p:ext uri="{BB962C8B-B14F-4D97-AF65-F5344CB8AC3E}">
        <p14:creationId xmlns:p14="http://schemas.microsoft.com/office/powerpoint/2010/main" val="2745732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normAutofit/>
          </a:bodyPr>
          <a:lstStyle/>
          <a:p>
            <a:r>
              <a:rPr lang="en-US" dirty="0" smtClean="0">
                <a:solidFill>
                  <a:schemeClr val="accent1"/>
                </a:solidFill>
              </a:rPr>
              <a:t>Case Studies</a:t>
            </a:r>
            <a:endParaRPr lang="en-US" dirty="0">
              <a:solidFill>
                <a:schemeClr val="accent1"/>
              </a:solidFill>
            </a:endParaRPr>
          </a:p>
        </p:txBody>
      </p:sp>
      <p:pic>
        <p:nvPicPr>
          <p:cNvPr id="5" name="Content Placeholder 4"/>
          <p:cNvPicPr>
            <a:picLocks noGrp="1" noChangeAspect="1" noChangeArrowheads="1"/>
          </p:cNvPicPr>
          <p:nvPr>
            <p:ph sz="half" idx="1"/>
          </p:nvPr>
        </p:nvPicPr>
        <p:blipFill>
          <a:blip r:embed="rId2" cstate="print"/>
          <a:srcRect/>
          <a:stretch>
            <a:fillRect/>
          </a:stretch>
        </p:blipFill>
        <p:spPr bwMode="auto">
          <a:xfrm>
            <a:off x="159927" y="2152181"/>
            <a:ext cx="5579402" cy="45673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414889" y="1100473"/>
            <a:ext cx="5579402" cy="4574785"/>
          </a:xfrm>
          <a:prstGeom prst="rect">
            <a:avLst/>
          </a:prstGeom>
          <a:noFill/>
          <a:ln w="9525">
            <a:noFill/>
            <a:miter lim="800000"/>
            <a:headEnd/>
            <a:tailEnd/>
          </a:ln>
        </p:spPr>
      </p:pic>
      <p:sp>
        <p:nvSpPr>
          <p:cNvPr id="9" name="Oval 8"/>
          <p:cNvSpPr>
            <a:spLocks noChangeAspect="1"/>
          </p:cNvSpPr>
          <p:nvPr/>
        </p:nvSpPr>
        <p:spPr>
          <a:xfrm>
            <a:off x="2149476" y="5918201"/>
            <a:ext cx="311150" cy="31115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Oval 9"/>
          <p:cNvSpPr>
            <a:spLocks noChangeAspect="1"/>
          </p:cNvSpPr>
          <p:nvPr/>
        </p:nvSpPr>
        <p:spPr>
          <a:xfrm>
            <a:off x="5197476" y="4194176"/>
            <a:ext cx="311150" cy="311150"/>
          </a:xfrm>
          <a:prstGeom prst="ellipse">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extBox 10"/>
          <p:cNvSpPr txBox="1"/>
          <p:nvPr/>
        </p:nvSpPr>
        <p:spPr>
          <a:xfrm>
            <a:off x="169405" y="1629171"/>
            <a:ext cx="3158683" cy="461665"/>
          </a:xfrm>
          <a:prstGeom prst="rect">
            <a:avLst/>
          </a:prstGeom>
          <a:noFill/>
        </p:spPr>
        <p:txBody>
          <a:bodyPr wrap="square" rtlCol="0">
            <a:spAutoFit/>
          </a:bodyPr>
          <a:lstStyle/>
          <a:p>
            <a:r>
              <a:rPr lang="en-US" sz="2400" dirty="0" smtClean="0">
                <a:solidFill>
                  <a:schemeClr val="tx2"/>
                </a:solidFill>
              </a:rPr>
              <a:t>Hurricane Igor 2010</a:t>
            </a:r>
            <a:endParaRPr lang="en-US" sz="2400" dirty="0">
              <a:solidFill>
                <a:schemeClr val="tx2"/>
              </a:solidFill>
            </a:endParaRPr>
          </a:p>
        </p:txBody>
      </p:sp>
      <p:sp>
        <p:nvSpPr>
          <p:cNvPr id="12" name="TextBox 11"/>
          <p:cNvSpPr txBox="1"/>
          <p:nvPr/>
        </p:nvSpPr>
        <p:spPr>
          <a:xfrm>
            <a:off x="5835608" y="5755328"/>
            <a:ext cx="3158683" cy="461665"/>
          </a:xfrm>
          <a:prstGeom prst="rect">
            <a:avLst/>
          </a:prstGeom>
          <a:noFill/>
        </p:spPr>
        <p:txBody>
          <a:bodyPr wrap="square" rtlCol="0">
            <a:spAutoFit/>
          </a:bodyPr>
          <a:lstStyle/>
          <a:p>
            <a:r>
              <a:rPr lang="en-US" sz="2400" dirty="0" smtClean="0">
                <a:solidFill>
                  <a:schemeClr val="tx2"/>
                </a:solidFill>
              </a:rPr>
              <a:t>Hurricane Katia 2011</a:t>
            </a:r>
            <a:endParaRPr lang="en-US" sz="2400" dirty="0">
              <a:solidFill>
                <a:schemeClr val="tx2"/>
              </a:solidFill>
            </a:endParaRPr>
          </a:p>
        </p:txBody>
      </p:sp>
    </p:spTree>
    <p:extLst>
      <p:ext uri="{BB962C8B-B14F-4D97-AF65-F5344CB8AC3E}">
        <p14:creationId xmlns:p14="http://schemas.microsoft.com/office/powerpoint/2010/main" val="31512146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normAutofit fontScale="90000"/>
          </a:bodyPr>
          <a:lstStyle/>
          <a:p>
            <a:r>
              <a:rPr lang="en-US" dirty="0" smtClean="0">
                <a:solidFill>
                  <a:schemeClr val="accent1"/>
                </a:solidFill>
              </a:rPr>
              <a:t>Igor:  </a:t>
            </a:r>
            <a:r>
              <a:rPr lang="en-US" sz="3600" dirty="0" smtClean="0">
                <a:solidFill>
                  <a:schemeClr val="accent1"/>
                </a:solidFill>
              </a:rPr>
              <a:t>10 </a:t>
            </a:r>
            <a:r>
              <a:rPr lang="en-US" sz="3600" dirty="0">
                <a:solidFill>
                  <a:schemeClr val="accent1"/>
                </a:solidFill>
              </a:rPr>
              <a:t>Sep 2010 1200 UTC, 90hr </a:t>
            </a:r>
            <a:r>
              <a:rPr lang="en-US" sz="3600" dirty="0" err="1" smtClean="0">
                <a:solidFill>
                  <a:schemeClr val="accent1"/>
                </a:solidFill>
              </a:rPr>
              <a:t>fcst</a:t>
            </a:r>
            <a:endParaRPr lang="en-US" sz="3600" dirty="0">
              <a:solidFill>
                <a:schemeClr val="accent1"/>
              </a:solidFill>
            </a:endParaRPr>
          </a:p>
        </p:txBody>
      </p:sp>
      <p:pic>
        <p:nvPicPr>
          <p:cNvPr id="13" name="Content Placeholder 4" descr="11L-2010091012-f90-init.png"/>
          <p:cNvPicPr>
            <a:picLocks noGrp="1" noChangeAspect="1"/>
          </p:cNvPicPr>
          <p:nvPr>
            <p:ph sz="half" idx="1"/>
          </p:nvPr>
        </p:nvPicPr>
        <p:blipFill>
          <a:blip r:embed="rId2" cstate="print"/>
          <a:stretch>
            <a:fillRect/>
          </a:stretch>
        </p:blipFill>
        <p:spPr>
          <a:xfrm>
            <a:off x="914399" y="1154874"/>
            <a:ext cx="3575539" cy="2681655"/>
          </a:xfrm>
        </p:spPr>
      </p:pic>
      <p:pic>
        <p:nvPicPr>
          <p:cNvPr id="14" name="Content Placeholder 5" descr="11L-2010091012-f90-06.png"/>
          <p:cNvPicPr>
            <a:picLocks noChangeAspect="1"/>
          </p:cNvPicPr>
          <p:nvPr/>
        </p:nvPicPr>
        <p:blipFill>
          <a:blip r:embed="rId3" cstate="print"/>
          <a:stretch>
            <a:fillRect/>
          </a:stretch>
        </p:blipFill>
        <p:spPr>
          <a:xfrm>
            <a:off x="5342478" y="1154874"/>
            <a:ext cx="3582624" cy="2686968"/>
          </a:xfrm>
          <a:prstGeom prst="rect">
            <a:avLst/>
          </a:prstGeom>
        </p:spPr>
      </p:pic>
      <p:pic>
        <p:nvPicPr>
          <p:cNvPr id="16" name="Picture 15" descr="11L-2010091012-f90-12.png"/>
          <p:cNvPicPr>
            <a:picLocks noChangeAspect="1"/>
          </p:cNvPicPr>
          <p:nvPr/>
        </p:nvPicPr>
        <p:blipFill>
          <a:blip r:embed="rId4" cstate="print"/>
          <a:stretch>
            <a:fillRect/>
          </a:stretch>
        </p:blipFill>
        <p:spPr>
          <a:xfrm>
            <a:off x="914398" y="3950254"/>
            <a:ext cx="3575539" cy="2681655"/>
          </a:xfrm>
          <a:prstGeom prst="rect">
            <a:avLst/>
          </a:prstGeom>
        </p:spPr>
      </p:pic>
      <p:pic>
        <p:nvPicPr>
          <p:cNvPr id="17" name="Picture 16" descr="11L-2010091012-f90-24.png"/>
          <p:cNvPicPr>
            <a:picLocks noChangeAspect="1"/>
          </p:cNvPicPr>
          <p:nvPr/>
        </p:nvPicPr>
        <p:blipFill>
          <a:blip r:embed="rId5" cstate="print"/>
          <a:stretch>
            <a:fillRect/>
          </a:stretch>
        </p:blipFill>
        <p:spPr>
          <a:xfrm>
            <a:off x="5342478" y="3950254"/>
            <a:ext cx="3582624" cy="2686969"/>
          </a:xfrm>
          <a:prstGeom prst="rect">
            <a:avLst/>
          </a:prstGeom>
        </p:spPr>
      </p:pic>
      <p:sp>
        <p:nvSpPr>
          <p:cNvPr id="18" name="TextBox 17"/>
          <p:cNvSpPr txBox="1"/>
          <p:nvPr/>
        </p:nvSpPr>
        <p:spPr>
          <a:xfrm>
            <a:off x="94898" y="1236747"/>
            <a:ext cx="738664" cy="2511069"/>
          </a:xfrm>
          <a:prstGeom prst="rect">
            <a:avLst/>
          </a:prstGeom>
          <a:noFill/>
        </p:spPr>
        <p:txBody>
          <a:bodyPr vert="vert270" wrap="square" rtlCol="0">
            <a:spAutoFit/>
          </a:bodyPr>
          <a:lstStyle/>
          <a:p>
            <a:pPr algn="ctr"/>
            <a:r>
              <a:rPr lang="en-US" dirty="0" smtClean="0">
                <a:solidFill>
                  <a:schemeClr val="tx2"/>
                </a:solidFill>
              </a:rPr>
              <a:t>‘Initial’ Time</a:t>
            </a:r>
          </a:p>
          <a:p>
            <a:pPr algn="ctr"/>
            <a:r>
              <a:rPr lang="en-US" dirty="0" smtClean="0">
                <a:solidFill>
                  <a:schemeClr val="tx2"/>
                </a:solidFill>
              </a:rPr>
              <a:t>14 Sep 2010 0600 UTC</a:t>
            </a:r>
            <a:endParaRPr lang="en-US" dirty="0">
              <a:solidFill>
                <a:schemeClr val="tx2"/>
              </a:solidFill>
            </a:endParaRPr>
          </a:p>
        </p:txBody>
      </p:sp>
      <p:sp>
        <p:nvSpPr>
          <p:cNvPr id="19" name="TextBox 18"/>
          <p:cNvSpPr txBox="1"/>
          <p:nvPr/>
        </p:nvSpPr>
        <p:spPr>
          <a:xfrm>
            <a:off x="371897" y="4535434"/>
            <a:ext cx="461665" cy="1484748"/>
          </a:xfrm>
          <a:prstGeom prst="rect">
            <a:avLst/>
          </a:prstGeom>
          <a:noFill/>
        </p:spPr>
        <p:txBody>
          <a:bodyPr vert="vert270" wrap="square" rtlCol="0">
            <a:spAutoFit/>
          </a:bodyPr>
          <a:lstStyle/>
          <a:p>
            <a:pPr algn="ctr"/>
            <a:r>
              <a:rPr lang="en-US" dirty="0" smtClean="0">
                <a:solidFill>
                  <a:srgbClr val="E9EAF0"/>
                </a:solidFill>
              </a:rPr>
              <a:t>T + 12 </a:t>
            </a:r>
            <a:r>
              <a:rPr lang="en-US" dirty="0" err="1" smtClean="0">
                <a:solidFill>
                  <a:srgbClr val="E9EAF0"/>
                </a:solidFill>
              </a:rPr>
              <a:t>hr</a:t>
            </a:r>
            <a:endParaRPr lang="en-US" dirty="0">
              <a:solidFill>
                <a:srgbClr val="E9EAF0"/>
              </a:solidFill>
            </a:endParaRPr>
          </a:p>
        </p:txBody>
      </p:sp>
      <p:sp>
        <p:nvSpPr>
          <p:cNvPr id="21" name="TextBox 20"/>
          <p:cNvSpPr txBox="1"/>
          <p:nvPr/>
        </p:nvSpPr>
        <p:spPr>
          <a:xfrm>
            <a:off x="4817879" y="1749876"/>
            <a:ext cx="461665" cy="1484748"/>
          </a:xfrm>
          <a:prstGeom prst="rect">
            <a:avLst/>
          </a:prstGeom>
          <a:noFill/>
        </p:spPr>
        <p:txBody>
          <a:bodyPr vert="vert270" wrap="square" rtlCol="0">
            <a:spAutoFit/>
          </a:bodyPr>
          <a:lstStyle/>
          <a:p>
            <a:pPr algn="ctr"/>
            <a:r>
              <a:rPr lang="en-US" dirty="0" smtClean="0">
                <a:solidFill>
                  <a:srgbClr val="E9EAF0"/>
                </a:solidFill>
              </a:rPr>
              <a:t>T + 6 </a:t>
            </a:r>
            <a:r>
              <a:rPr lang="en-US" dirty="0" err="1" smtClean="0">
                <a:solidFill>
                  <a:srgbClr val="E9EAF0"/>
                </a:solidFill>
              </a:rPr>
              <a:t>hr</a:t>
            </a:r>
            <a:endParaRPr lang="en-US" dirty="0">
              <a:solidFill>
                <a:srgbClr val="E9EAF0"/>
              </a:solidFill>
            </a:endParaRPr>
          </a:p>
        </p:txBody>
      </p:sp>
      <p:sp>
        <p:nvSpPr>
          <p:cNvPr id="22" name="TextBox 21"/>
          <p:cNvSpPr txBox="1"/>
          <p:nvPr/>
        </p:nvSpPr>
        <p:spPr>
          <a:xfrm>
            <a:off x="4817879" y="4535434"/>
            <a:ext cx="461665" cy="1484748"/>
          </a:xfrm>
          <a:prstGeom prst="rect">
            <a:avLst/>
          </a:prstGeom>
          <a:noFill/>
        </p:spPr>
        <p:txBody>
          <a:bodyPr vert="vert270" wrap="square" rtlCol="0">
            <a:spAutoFit/>
          </a:bodyPr>
          <a:lstStyle/>
          <a:p>
            <a:pPr algn="ctr"/>
            <a:r>
              <a:rPr lang="en-US" dirty="0" smtClean="0">
                <a:solidFill>
                  <a:srgbClr val="E9EAF0"/>
                </a:solidFill>
              </a:rPr>
              <a:t>T + 24 </a:t>
            </a:r>
            <a:r>
              <a:rPr lang="en-US" dirty="0" err="1" smtClean="0">
                <a:solidFill>
                  <a:srgbClr val="E9EAF0"/>
                </a:solidFill>
              </a:rPr>
              <a:t>hr</a:t>
            </a:r>
            <a:endParaRPr lang="en-US" dirty="0">
              <a:solidFill>
                <a:srgbClr val="E9EAF0"/>
              </a:solidFill>
            </a:endParaRPr>
          </a:p>
        </p:txBody>
      </p:sp>
    </p:spTree>
    <p:extLst>
      <p:ext uri="{BB962C8B-B14F-4D97-AF65-F5344CB8AC3E}">
        <p14:creationId xmlns:p14="http://schemas.microsoft.com/office/powerpoint/2010/main" val="26310790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692" y="6038662"/>
            <a:ext cx="3211630" cy="646331"/>
          </a:xfrm>
          <a:prstGeom prst="rect">
            <a:avLst/>
          </a:prstGeom>
          <a:noFill/>
        </p:spPr>
        <p:txBody>
          <a:bodyPr wrap="square" rtlCol="0">
            <a:spAutoFit/>
          </a:bodyPr>
          <a:lstStyle/>
          <a:p>
            <a:r>
              <a:rPr lang="en-US" b="1" i="1" dirty="0" smtClean="0">
                <a:solidFill>
                  <a:schemeClr val="accent1"/>
                </a:solidFill>
              </a:rPr>
              <a:t>NOPP Review </a:t>
            </a:r>
          </a:p>
          <a:p>
            <a:r>
              <a:rPr lang="en-US" b="1" i="1" dirty="0" smtClean="0">
                <a:solidFill>
                  <a:schemeClr val="accent1"/>
                </a:solidFill>
                <a:ea typeface="Wingdings"/>
                <a:cs typeface="Wingdings"/>
                <a:sym typeface="Wingdings"/>
              </a:rPr>
              <a:t> 1 March 2012  </a:t>
            </a:r>
            <a:r>
              <a:rPr lang="en-US" b="1" i="1" dirty="0" smtClean="0">
                <a:solidFill>
                  <a:schemeClr val="accent1"/>
                </a:solidFill>
                <a:latin typeface="Wingdings"/>
                <a:ea typeface="Wingdings"/>
                <a:cs typeface="Wingdings"/>
                <a:sym typeface="Wingdings"/>
              </a:rPr>
              <a:t></a:t>
            </a:r>
            <a:r>
              <a:rPr lang="en-US" b="1" i="1" dirty="0">
                <a:solidFill>
                  <a:schemeClr val="accent1"/>
                </a:solidFill>
                <a:sym typeface="Wingdings"/>
              </a:rPr>
              <a:t> </a:t>
            </a:r>
            <a:r>
              <a:rPr lang="en-US" b="1" i="1" dirty="0" smtClean="0">
                <a:solidFill>
                  <a:schemeClr val="accent1"/>
                </a:solidFill>
                <a:sym typeface="Wingdings"/>
              </a:rPr>
              <a:t> Miami, FL</a:t>
            </a:r>
            <a:endParaRPr lang="en-US" b="1" i="1" dirty="0">
              <a:solidFill>
                <a:schemeClr val="accent1"/>
              </a:solidFill>
            </a:endParaRPr>
          </a:p>
        </p:txBody>
      </p:sp>
      <p:pic>
        <p:nvPicPr>
          <p:cNvPr id="6" name="Picture 5" descr="ONR-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688" y="6101239"/>
            <a:ext cx="1491003" cy="670831"/>
          </a:xfrm>
          <a:prstGeom prst="rect">
            <a:avLst/>
          </a:prstGeom>
        </p:spPr>
      </p:pic>
      <p:pic>
        <p:nvPicPr>
          <p:cNvPr id="7" name="Picture 6" descr="csu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315" y="6101239"/>
            <a:ext cx="1470107" cy="675113"/>
          </a:xfrm>
          <a:prstGeom prst="rect">
            <a:avLst/>
          </a:prstGeom>
        </p:spPr>
      </p:pic>
      <p:pic>
        <p:nvPicPr>
          <p:cNvPr id="8" name="Picture 7" descr="no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336" y="6140669"/>
            <a:ext cx="676199" cy="676199"/>
          </a:xfrm>
          <a:prstGeom prst="rect">
            <a:avLst/>
          </a:prstGeom>
        </p:spPr>
      </p:pic>
      <p:pic>
        <p:nvPicPr>
          <p:cNvPr id="9" name="Picture 8" descr="nrl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6819" y="6116963"/>
            <a:ext cx="660192" cy="677797"/>
          </a:xfrm>
          <a:prstGeom prst="rect">
            <a:avLst/>
          </a:prstGeom>
        </p:spPr>
      </p:pic>
      <p:sp>
        <p:nvSpPr>
          <p:cNvPr id="12" name="Title 3"/>
          <p:cNvSpPr txBox="1">
            <a:spLocks/>
          </p:cNvSpPr>
          <p:nvPr/>
        </p:nvSpPr>
        <p:spPr>
          <a:xfrm>
            <a:off x="457200" y="266870"/>
            <a:ext cx="8229600" cy="910034"/>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5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Project Overview</a:t>
            </a:r>
            <a:endParaRPr lang="en-US" dirty="0"/>
          </a:p>
        </p:txBody>
      </p:sp>
      <p:sp>
        <p:nvSpPr>
          <p:cNvPr id="13" name="TextBox 12"/>
          <p:cNvSpPr txBox="1"/>
          <p:nvPr/>
        </p:nvSpPr>
        <p:spPr>
          <a:xfrm>
            <a:off x="693722" y="1594349"/>
            <a:ext cx="1882252" cy="646331"/>
          </a:xfrm>
          <a:prstGeom prst="rect">
            <a:avLst/>
          </a:prstGeom>
          <a:noFill/>
        </p:spPr>
        <p:txBody>
          <a:bodyPr wrap="square" rtlCol="0">
            <a:spAutoFit/>
          </a:bodyPr>
          <a:lstStyle/>
          <a:p>
            <a:r>
              <a:rPr lang="en-US" sz="3600" dirty="0" smtClean="0">
                <a:solidFill>
                  <a:schemeClr val="accent1"/>
                </a:solidFill>
              </a:rPr>
              <a:t>Part I:</a:t>
            </a:r>
          </a:p>
        </p:txBody>
      </p:sp>
      <p:sp>
        <p:nvSpPr>
          <p:cNvPr id="14" name="TextBox 13"/>
          <p:cNvSpPr txBox="1"/>
          <p:nvPr/>
        </p:nvSpPr>
        <p:spPr>
          <a:xfrm>
            <a:off x="2391305" y="1713975"/>
            <a:ext cx="6295494" cy="954107"/>
          </a:xfrm>
          <a:prstGeom prst="rect">
            <a:avLst/>
          </a:prstGeom>
          <a:noFill/>
        </p:spPr>
        <p:txBody>
          <a:bodyPr wrap="square" rtlCol="0">
            <a:spAutoFit/>
          </a:bodyPr>
          <a:lstStyle/>
          <a:p>
            <a:pPr marL="285750" indent="-285750">
              <a:buFont typeface="Arial"/>
              <a:buChar char="•"/>
            </a:pPr>
            <a:r>
              <a:rPr lang="en-US" sz="2800" dirty="0">
                <a:solidFill>
                  <a:schemeClr val="tx2"/>
                </a:solidFill>
              </a:rPr>
              <a:t>T</a:t>
            </a:r>
            <a:r>
              <a:rPr lang="en-US" sz="2800" dirty="0" smtClean="0">
                <a:solidFill>
                  <a:schemeClr val="tx2"/>
                </a:solidFill>
              </a:rPr>
              <a:t>heoretical study of the inner core of tropical cyclones</a:t>
            </a:r>
            <a:endParaRPr lang="en-US" sz="2800" dirty="0">
              <a:solidFill>
                <a:schemeClr val="tx2"/>
              </a:solidFill>
            </a:endParaRPr>
          </a:p>
        </p:txBody>
      </p:sp>
      <p:sp>
        <p:nvSpPr>
          <p:cNvPr id="15" name="TextBox 14"/>
          <p:cNvSpPr txBox="1"/>
          <p:nvPr/>
        </p:nvSpPr>
        <p:spPr>
          <a:xfrm>
            <a:off x="2391305" y="3017447"/>
            <a:ext cx="6407767" cy="954107"/>
          </a:xfrm>
          <a:prstGeom prst="rect">
            <a:avLst/>
          </a:prstGeom>
          <a:noFill/>
        </p:spPr>
        <p:txBody>
          <a:bodyPr wrap="square" rtlCol="0">
            <a:spAutoFit/>
          </a:bodyPr>
          <a:lstStyle/>
          <a:p>
            <a:pPr marL="285750" indent="-285750">
              <a:buFont typeface="Arial"/>
              <a:buChar char="•"/>
            </a:pPr>
            <a:r>
              <a:rPr lang="en-US" sz="2800" dirty="0" smtClean="0">
                <a:solidFill>
                  <a:schemeClr val="tx2"/>
                </a:solidFill>
              </a:rPr>
              <a:t>Observational study of upper ocean response to tropical cyclones</a:t>
            </a:r>
            <a:endParaRPr lang="en-US" sz="2800" dirty="0">
              <a:solidFill>
                <a:schemeClr val="tx2"/>
              </a:solidFill>
            </a:endParaRPr>
          </a:p>
        </p:txBody>
      </p:sp>
      <p:sp>
        <p:nvSpPr>
          <p:cNvPr id="16" name="TextBox 15"/>
          <p:cNvSpPr txBox="1"/>
          <p:nvPr/>
        </p:nvSpPr>
        <p:spPr>
          <a:xfrm>
            <a:off x="2391306" y="4260780"/>
            <a:ext cx="6295494" cy="954107"/>
          </a:xfrm>
          <a:prstGeom prst="rect">
            <a:avLst/>
          </a:prstGeom>
          <a:noFill/>
        </p:spPr>
        <p:txBody>
          <a:bodyPr wrap="square" rtlCol="0">
            <a:spAutoFit/>
          </a:bodyPr>
          <a:lstStyle/>
          <a:p>
            <a:pPr marL="285750" indent="-285750">
              <a:buFont typeface="Arial"/>
              <a:buChar char="•"/>
            </a:pPr>
            <a:r>
              <a:rPr lang="en-US" sz="2800" dirty="0" smtClean="0"/>
              <a:t>Application of results from Parts I and II to intensity forecast models</a:t>
            </a:r>
            <a:endParaRPr lang="en-US" sz="2800" dirty="0"/>
          </a:p>
        </p:txBody>
      </p:sp>
      <p:sp>
        <p:nvSpPr>
          <p:cNvPr id="18" name="TextBox 17"/>
          <p:cNvSpPr txBox="1"/>
          <p:nvPr/>
        </p:nvSpPr>
        <p:spPr>
          <a:xfrm>
            <a:off x="693722" y="2906238"/>
            <a:ext cx="1882252" cy="646331"/>
          </a:xfrm>
          <a:prstGeom prst="rect">
            <a:avLst/>
          </a:prstGeom>
          <a:noFill/>
        </p:spPr>
        <p:txBody>
          <a:bodyPr wrap="square" rtlCol="0">
            <a:spAutoFit/>
          </a:bodyPr>
          <a:lstStyle/>
          <a:p>
            <a:r>
              <a:rPr lang="en-US" sz="3600" dirty="0" smtClean="0">
                <a:solidFill>
                  <a:schemeClr val="accent1"/>
                </a:solidFill>
              </a:rPr>
              <a:t>Part II:</a:t>
            </a:r>
          </a:p>
        </p:txBody>
      </p:sp>
      <p:sp>
        <p:nvSpPr>
          <p:cNvPr id="19" name="TextBox 18"/>
          <p:cNvSpPr txBox="1"/>
          <p:nvPr/>
        </p:nvSpPr>
        <p:spPr>
          <a:xfrm>
            <a:off x="693722" y="4153711"/>
            <a:ext cx="1882252" cy="646331"/>
          </a:xfrm>
          <a:prstGeom prst="rect">
            <a:avLst/>
          </a:prstGeom>
          <a:noFill/>
        </p:spPr>
        <p:txBody>
          <a:bodyPr wrap="square" rtlCol="0">
            <a:spAutoFit/>
          </a:bodyPr>
          <a:lstStyle/>
          <a:p>
            <a:r>
              <a:rPr lang="en-US" sz="3600" dirty="0" smtClean="0">
                <a:solidFill>
                  <a:schemeClr val="accent1"/>
                </a:solidFill>
              </a:rPr>
              <a:t>Part III:</a:t>
            </a:r>
          </a:p>
        </p:txBody>
      </p:sp>
    </p:spTree>
    <p:extLst>
      <p:ext uri="{BB962C8B-B14F-4D97-AF65-F5344CB8AC3E}">
        <p14:creationId xmlns:p14="http://schemas.microsoft.com/office/powerpoint/2010/main" val="592633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normAutofit fontScale="90000"/>
          </a:bodyPr>
          <a:lstStyle/>
          <a:p>
            <a:r>
              <a:rPr lang="en-US" dirty="0" smtClean="0">
                <a:solidFill>
                  <a:schemeClr val="accent1"/>
                </a:solidFill>
              </a:rPr>
              <a:t>Katia:  </a:t>
            </a:r>
            <a:r>
              <a:rPr lang="en-US" sz="3600" dirty="0" smtClean="0">
                <a:solidFill>
                  <a:schemeClr val="accent1"/>
                </a:solidFill>
              </a:rPr>
              <a:t>03 </a:t>
            </a:r>
            <a:r>
              <a:rPr lang="en-US" sz="3600" dirty="0">
                <a:solidFill>
                  <a:schemeClr val="accent1"/>
                </a:solidFill>
              </a:rPr>
              <a:t>Sep 2010 1200 UTC, </a:t>
            </a:r>
            <a:r>
              <a:rPr lang="en-US" sz="3600" dirty="0" smtClean="0">
                <a:solidFill>
                  <a:schemeClr val="accent1"/>
                </a:solidFill>
              </a:rPr>
              <a:t>36hr </a:t>
            </a:r>
            <a:r>
              <a:rPr lang="en-US" sz="3600" dirty="0" err="1" smtClean="0">
                <a:solidFill>
                  <a:schemeClr val="accent1"/>
                </a:solidFill>
              </a:rPr>
              <a:t>fcst</a:t>
            </a:r>
            <a:endParaRPr lang="en-US" sz="3600" dirty="0">
              <a:solidFill>
                <a:schemeClr val="accent1"/>
              </a:solidFill>
            </a:endParaRPr>
          </a:p>
        </p:txBody>
      </p:sp>
      <p:sp>
        <p:nvSpPr>
          <p:cNvPr id="18" name="TextBox 17"/>
          <p:cNvSpPr txBox="1"/>
          <p:nvPr/>
        </p:nvSpPr>
        <p:spPr>
          <a:xfrm>
            <a:off x="94898" y="1251001"/>
            <a:ext cx="738664" cy="2520957"/>
          </a:xfrm>
          <a:prstGeom prst="rect">
            <a:avLst/>
          </a:prstGeom>
          <a:noFill/>
        </p:spPr>
        <p:txBody>
          <a:bodyPr vert="vert270" wrap="square" rtlCol="0">
            <a:spAutoFit/>
          </a:bodyPr>
          <a:lstStyle/>
          <a:p>
            <a:pPr algn="ctr"/>
            <a:r>
              <a:rPr lang="en-US" dirty="0" smtClean="0">
                <a:solidFill>
                  <a:schemeClr val="tx2"/>
                </a:solidFill>
              </a:rPr>
              <a:t>‘Initial’ Time</a:t>
            </a:r>
          </a:p>
          <a:p>
            <a:pPr algn="ctr"/>
            <a:r>
              <a:rPr lang="en-US" dirty="0" smtClean="0">
                <a:solidFill>
                  <a:schemeClr val="tx2"/>
                </a:solidFill>
              </a:rPr>
              <a:t>05 Sep 2010 0000 UTC</a:t>
            </a:r>
            <a:endParaRPr lang="en-US" dirty="0">
              <a:solidFill>
                <a:schemeClr val="tx2"/>
              </a:solidFill>
            </a:endParaRPr>
          </a:p>
        </p:txBody>
      </p:sp>
      <p:sp>
        <p:nvSpPr>
          <p:cNvPr id="19" name="TextBox 18"/>
          <p:cNvSpPr txBox="1"/>
          <p:nvPr/>
        </p:nvSpPr>
        <p:spPr>
          <a:xfrm>
            <a:off x="371897" y="4535434"/>
            <a:ext cx="461665" cy="1484748"/>
          </a:xfrm>
          <a:prstGeom prst="rect">
            <a:avLst/>
          </a:prstGeom>
          <a:noFill/>
        </p:spPr>
        <p:txBody>
          <a:bodyPr vert="vert270" wrap="square" rtlCol="0">
            <a:spAutoFit/>
          </a:bodyPr>
          <a:lstStyle/>
          <a:p>
            <a:pPr algn="ctr"/>
            <a:r>
              <a:rPr lang="en-US" dirty="0" smtClean="0">
                <a:solidFill>
                  <a:srgbClr val="E9EAF0"/>
                </a:solidFill>
              </a:rPr>
              <a:t>T + 12 </a:t>
            </a:r>
            <a:r>
              <a:rPr lang="en-US" dirty="0" err="1" smtClean="0">
                <a:solidFill>
                  <a:srgbClr val="E9EAF0"/>
                </a:solidFill>
              </a:rPr>
              <a:t>hr</a:t>
            </a:r>
            <a:endParaRPr lang="en-US" dirty="0">
              <a:solidFill>
                <a:srgbClr val="E9EAF0"/>
              </a:solidFill>
            </a:endParaRPr>
          </a:p>
        </p:txBody>
      </p:sp>
      <p:sp>
        <p:nvSpPr>
          <p:cNvPr id="21" name="TextBox 20"/>
          <p:cNvSpPr txBox="1"/>
          <p:nvPr/>
        </p:nvSpPr>
        <p:spPr>
          <a:xfrm>
            <a:off x="4817879" y="1749876"/>
            <a:ext cx="461665" cy="1484748"/>
          </a:xfrm>
          <a:prstGeom prst="rect">
            <a:avLst/>
          </a:prstGeom>
          <a:noFill/>
        </p:spPr>
        <p:txBody>
          <a:bodyPr vert="vert270" wrap="square" rtlCol="0">
            <a:spAutoFit/>
          </a:bodyPr>
          <a:lstStyle/>
          <a:p>
            <a:pPr algn="ctr"/>
            <a:r>
              <a:rPr lang="en-US" dirty="0" smtClean="0">
                <a:solidFill>
                  <a:srgbClr val="E9EAF0"/>
                </a:solidFill>
              </a:rPr>
              <a:t>T + 6 </a:t>
            </a:r>
            <a:r>
              <a:rPr lang="en-US" dirty="0" err="1" smtClean="0">
                <a:solidFill>
                  <a:srgbClr val="E9EAF0"/>
                </a:solidFill>
              </a:rPr>
              <a:t>hr</a:t>
            </a:r>
            <a:endParaRPr lang="en-US" dirty="0">
              <a:solidFill>
                <a:srgbClr val="E9EAF0"/>
              </a:solidFill>
            </a:endParaRPr>
          </a:p>
        </p:txBody>
      </p:sp>
      <p:sp>
        <p:nvSpPr>
          <p:cNvPr id="22" name="TextBox 21"/>
          <p:cNvSpPr txBox="1"/>
          <p:nvPr/>
        </p:nvSpPr>
        <p:spPr>
          <a:xfrm>
            <a:off x="4817879" y="4535434"/>
            <a:ext cx="461665" cy="1484748"/>
          </a:xfrm>
          <a:prstGeom prst="rect">
            <a:avLst/>
          </a:prstGeom>
          <a:noFill/>
        </p:spPr>
        <p:txBody>
          <a:bodyPr vert="vert270" wrap="square" rtlCol="0">
            <a:spAutoFit/>
          </a:bodyPr>
          <a:lstStyle/>
          <a:p>
            <a:pPr algn="ctr"/>
            <a:r>
              <a:rPr lang="en-US" dirty="0" smtClean="0">
                <a:solidFill>
                  <a:srgbClr val="E9EAF0"/>
                </a:solidFill>
              </a:rPr>
              <a:t>T + 24 </a:t>
            </a:r>
            <a:r>
              <a:rPr lang="en-US" dirty="0" err="1" smtClean="0">
                <a:solidFill>
                  <a:srgbClr val="E9EAF0"/>
                </a:solidFill>
              </a:rPr>
              <a:t>hr</a:t>
            </a:r>
            <a:endParaRPr lang="en-US" dirty="0">
              <a:solidFill>
                <a:srgbClr val="E9EAF0"/>
              </a:solidFill>
            </a:endParaRPr>
          </a:p>
        </p:txBody>
      </p:sp>
      <p:pic>
        <p:nvPicPr>
          <p:cNvPr id="12" name="Content Placeholder 4" descr="11L-2010091012-f90-init.png"/>
          <p:cNvPicPr>
            <a:picLocks noChangeAspect="1"/>
          </p:cNvPicPr>
          <p:nvPr/>
        </p:nvPicPr>
        <p:blipFill>
          <a:blip r:embed="rId2" cstate="print"/>
          <a:stretch>
            <a:fillRect/>
          </a:stretch>
        </p:blipFill>
        <p:spPr>
          <a:xfrm>
            <a:off x="914400" y="1154874"/>
            <a:ext cx="3582624" cy="2686968"/>
          </a:xfrm>
          <a:prstGeom prst="rect">
            <a:avLst/>
          </a:prstGeom>
        </p:spPr>
      </p:pic>
      <p:pic>
        <p:nvPicPr>
          <p:cNvPr id="15" name="Picture 14" descr="11L-2010091012-f90-12.png"/>
          <p:cNvPicPr>
            <a:picLocks noChangeAspect="1"/>
          </p:cNvPicPr>
          <p:nvPr/>
        </p:nvPicPr>
        <p:blipFill>
          <a:blip r:embed="rId3" cstate="print"/>
          <a:stretch>
            <a:fillRect/>
          </a:stretch>
        </p:blipFill>
        <p:spPr>
          <a:xfrm>
            <a:off x="919576" y="3950254"/>
            <a:ext cx="3577448" cy="2683086"/>
          </a:xfrm>
          <a:prstGeom prst="rect">
            <a:avLst/>
          </a:prstGeom>
        </p:spPr>
      </p:pic>
      <p:pic>
        <p:nvPicPr>
          <p:cNvPr id="20" name="Content Placeholder 5" descr="11L-2010091012-f90-06.png"/>
          <p:cNvPicPr>
            <a:picLocks noGrp="1" noChangeAspect="1"/>
          </p:cNvPicPr>
          <p:nvPr>
            <p:ph sz="half" idx="4294967295"/>
          </p:nvPr>
        </p:nvPicPr>
        <p:blipFill>
          <a:blip r:embed="rId4" cstate="print"/>
          <a:stretch>
            <a:fillRect/>
          </a:stretch>
        </p:blipFill>
        <p:spPr>
          <a:xfrm>
            <a:off x="5342479" y="1154874"/>
            <a:ext cx="3582623" cy="2686968"/>
          </a:xfrm>
          <a:prstGeom prst="rect">
            <a:avLst/>
          </a:prstGeom>
        </p:spPr>
      </p:pic>
      <p:pic>
        <p:nvPicPr>
          <p:cNvPr id="23" name="Picture 22" descr="11L-2010091012-f90-24.png"/>
          <p:cNvPicPr>
            <a:picLocks noChangeAspect="1"/>
          </p:cNvPicPr>
          <p:nvPr/>
        </p:nvPicPr>
        <p:blipFill>
          <a:blip r:embed="rId5" cstate="print"/>
          <a:stretch>
            <a:fillRect/>
          </a:stretch>
        </p:blipFill>
        <p:spPr>
          <a:xfrm>
            <a:off x="5347654" y="3950254"/>
            <a:ext cx="3577448" cy="2683086"/>
          </a:xfrm>
          <a:prstGeom prst="rect">
            <a:avLst/>
          </a:prstGeom>
        </p:spPr>
      </p:pic>
    </p:spTree>
    <p:extLst>
      <p:ext uri="{BB962C8B-B14F-4D97-AF65-F5344CB8AC3E}">
        <p14:creationId xmlns:p14="http://schemas.microsoft.com/office/powerpoint/2010/main" val="41282240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normAutofit fontScale="90000"/>
          </a:bodyPr>
          <a:lstStyle/>
          <a:p>
            <a:r>
              <a:rPr lang="en-US" dirty="0" smtClean="0">
                <a:solidFill>
                  <a:schemeClr val="accent1"/>
                </a:solidFill>
              </a:rPr>
              <a:t>Differences in Vortex Profiles</a:t>
            </a:r>
            <a:endParaRPr lang="en-US" dirty="0">
              <a:solidFill>
                <a:schemeClr val="accent1"/>
              </a:solidFill>
            </a:endParaRPr>
          </a:p>
        </p:txBody>
      </p:sp>
      <p:sp>
        <p:nvSpPr>
          <p:cNvPr id="5" name="Content Placeholder 6"/>
          <p:cNvSpPr>
            <a:spLocks noGrp="1"/>
          </p:cNvSpPr>
          <p:nvPr>
            <p:ph sz="half" idx="1"/>
          </p:nvPr>
        </p:nvSpPr>
        <p:spPr>
          <a:xfrm>
            <a:off x="230187" y="1168400"/>
            <a:ext cx="8641317" cy="1779035"/>
          </a:xfrm>
        </p:spPr>
        <p:txBody>
          <a:bodyPr>
            <a:normAutofit/>
          </a:bodyPr>
          <a:lstStyle/>
          <a:p>
            <a:pPr>
              <a:lnSpc>
                <a:spcPct val="120000"/>
              </a:lnSpc>
            </a:pPr>
            <a:r>
              <a:rPr lang="en-US" dirty="0" smtClean="0">
                <a:solidFill>
                  <a:srgbClr val="E9EAF0"/>
                </a:solidFill>
              </a:rPr>
              <a:t>Caution must be used in trying to carry instantaneous tendencies out to longer times</a:t>
            </a:r>
          </a:p>
        </p:txBody>
      </p:sp>
      <p:sp>
        <p:nvSpPr>
          <p:cNvPr id="6" name="Content Placeholder 6"/>
          <p:cNvSpPr txBox="1">
            <a:spLocks/>
          </p:cNvSpPr>
          <p:nvPr/>
        </p:nvSpPr>
        <p:spPr>
          <a:xfrm>
            <a:off x="230187" y="2862140"/>
            <a:ext cx="4309824" cy="3762475"/>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dirty="0" smtClean="0">
                <a:solidFill>
                  <a:srgbClr val="E9EAF0"/>
                </a:solidFill>
              </a:rPr>
              <a:t>Some discrepancies at longer lead-times can also be attributed to the DH profile changing over time</a:t>
            </a:r>
            <a:endParaRPr lang="en-US" dirty="0">
              <a:solidFill>
                <a:srgbClr val="E9EAF0"/>
              </a:solidFill>
            </a:endParaRPr>
          </a:p>
        </p:txBody>
      </p:sp>
      <p:pic>
        <p:nvPicPr>
          <p:cNvPr id="7" name="Content Placeholder 5" descr="12L2011_dh.png"/>
          <p:cNvPicPr>
            <a:picLocks noChangeAspect="1"/>
          </p:cNvPicPr>
          <p:nvPr/>
        </p:nvPicPr>
        <p:blipFill>
          <a:blip r:embed="rId2" cstate="print"/>
          <a:stretch>
            <a:fillRect/>
          </a:stretch>
        </p:blipFill>
        <p:spPr>
          <a:xfrm>
            <a:off x="4624648" y="3260190"/>
            <a:ext cx="4372175" cy="3279132"/>
          </a:xfrm>
          <a:prstGeom prst="rect">
            <a:avLst/>
          </a:prstGeom>
        </p:spPr>
      </p:pic>
    </p:spTree>
    <p:extLst>
      <p:ext uri="{BB962C8B-B14F-4D97-AF65-F5344CB8AC3E}">
        <p14:creationId xmlns:p14="http://schemas.microsoft.com/office/powerpoint/2010/main" val="40498780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955"/>
            <a:ext cx="8229600" cy="1143000"/>
          </a:xfrm>
        </p:spPr>
        <p:txBody>
          <a:bodyPr>
            <a:normAutofit fontScale="90000"/>
          </a:bodyPr>
          <a:lstStyle/>
          <a:p>
            <a:r>
              <a:rPr lang="en-US" dirty="0" smtClean="0">
                <a:solidFill>
                  <a:schemeClr val="accent1"/>
                </a:solidFill>
              </a:rPr>
              <a:t>Kinetic Energy vs. Max. Wind</a:t>
            </a:r>
            <a:endParaRPr lang="en-US" dirty="0">
              <a:solidFill>
                <a:schemeClr val="accent1"/>
              </a:solidFill>
            </a:endParaRPr>
          </a:p>
        </p:txBody>
      </p:sp>
      <p:sp>
        <p:nvSpPr>
          <p:cNvPr id="3" name="Content Placeholder 2"/>
          <p:cNvSpPr>
            <a:spLocks noGrp="1"/>
          </p:cNvSpPr>
          <p:nvPr>
            <p:ph sz="half" idx="1"/>
          </p:nvPr>
        </p:nvSpPr>
        <p:spPr>
          <a:xfrm>
            <a:off x="230188" y="1015999"/>
            <a:ext cx="2620256" cy="700853"/>
          </a:xfrm>
        </p:spPr>
        <p:txBody>
          <a:bodyPr>
            <a:normAutofit fontScale="77500" lnSpcReduction="20000"/>
          </a:bodyPr>
          <a:lstStyle/>
          <a:p>
            <a:r>
              <a:rPr lang="en-US" dirty="0" smtClean="0"/>
              <a:t>KE</a:t>
            </a:r>
            <a:r>
              <a:rPr lang="en-US" baseline="-25000" dirty="0" smtClean="0"/>
              <a:t>200</a:t>
            </a:r>
            <a:r>
              <a:rPr lang="en-US" dirty="0" smtClean="0"/>
              <a:t> </a:t>
            </a:r>
            <a:r>
              <a:rPr lang="en-US" dirty="0" err="1" smtClean="0"/>
              <a:t>vs</a:t>
            </a:r>
            <a:r>
              <a:rPr lang="en-US" dirty="0" smtClean="0"/>
              <a:t> </a:t>
            </a:r>
            <a:r>
              <a:rPr lang="en-US" dirty="0" err="1" smtClean="0"/>
              <a:t>V</a:t>
            </a:r>
            <a:r>
              <a:rPr lang="en-US" baseline="-25000" dirty="0" err="1" smtClean="0"/>
              <a:t>max</a:t>
            </a:r>
            <a:endParaRPr lang="en-US" baseline="-25000" dirty="0" smtClean="0"/>
          </a:p>
        </p:txBody>
      </p:sp>
      <p:sp>
        <p:nvSpPr>
          <p:cNvPr id="4" name="Content Placeholder 3"/>
          <p:cNvSpPr>
            <a:spLocks noGrp="1"/>
          </p:cNvSpPr>
          <p:nvPr>
            <p:ph sz="half" idx="2"/>
          </p:nvPr>
        </p:nvSpPr>
        <p:spPr>
          <a:xfrm>
            <a:off x="5277556" y="1168400"/>
            <a:ext cx="3866443" cy="5087526"/>
          </a:xfrm>
        </p:spPr>
        <p:txBody>
          <a:bodyPr>
            <a:normAutofit fontScale="77500" lnSpcReduction="20000"/>
          </a:bodyPr>
          <a:lstStyle/>
          <a:p>
            <a:r>
              <a:rPr lang="en-US" dirty="0" smtClean="0"/>
              <a:t>When heating is inside or across the RMW, </a:t>
            </a:r>
            <a:r>
              <a:rPr lang="en-US" dirty="0" err="1" smtClean="0"/>
              <a:t>V</a:t>
            </a:r>
            <a:r>
              <a:rPr lang="en-US" baseline="-25000" dirty="0" err="1" smtClean="0"/>
              <a:t>max</a:t>
            </a:r>
            <a:r>
              <a:rPr lang="en-US" dirty="0" smtClean="0"/>
              <a:t> increases more than the kinetic energy</a:t>
            </a:r>
          </a:p>
          <a:p>
            <a:pPr marL="0" indent="0">
              <a:buNone/>
            </a:pPr>
            <a:r>
              <a:rPr lang="en-US" dirty="0" smtClean="0"/>
              <a:t>	</a:t>
            </a:r>
            <a:r>
              <a:rPr lang="en-US" dirty="0" smtClean="0">
                <a:solidFill>
                  <a:srgbClr val="00FFFF"/>
                </a:solidFill>
              </a:rPr>
              <a:t>(right side of curve)</a:t>
            </a:r>
          </a:p>
          <a:p>
            <a:pPr marL="0" indent="0">
              <a:buNone/>
            </a:pPr>
            <a:endParaRPr lang="en-US" dirty="0" smtClean="0">
              <a:solidFill>
                <a:srgbClr val="00FFFF"/>
              </a:solidFill>
            </a:endParaRPr>
          </a:p>
          <a:p>
            <a:r>
              <a:rPr lang="en-US" dirty="0" smtClean="0"/>
              <a:t>When heating is outside the RMW, KE increases more than </a:t>
            </a:r>
            <a:r>
              <a:rPr lang="en-US" dirty="0" err="1" smtClean="0"/>
              <a:t>V</a:t>
            </a:r>
            <a:r>
              <a:rPr lang="en-US" baseline="-25000" dirty="0" err="1" smtClean="0"/>
              <a:t>max</a:t>
            </a:r>
            <a:r>
              <a:rPr lang="en-US" baseline="-25000" dirty="0"/>
              <a:t> </a:t>
            </a:r>
            <a:endParaRPr lang="en-US" baseline="-25000" dirty="0" smtClean="0"/>
          </a:p>
          <a:p>
            <a:pPr marL="0" indent="0">
              <a:buNone/>
            </a:pPr>
            <a:r>
              <a:rPr lang="en-US" baseline="-25000" dirty="0"/>
              <a:t>	</a:t>
            </a:r>
            <a:r>
              <a:rPr lang="en-US" dirty="0" smtClean="0">
                <a:solidFill>
                  <a:srgbClr val="FF6600"/>
                </a:solidFill>
              </a:rPr>
              <a:t>(left side of curve)</a:t>
            </a:r>
            <a:endParaRPr lang="en-US" dirty="0">
              <a:solidFill>
                <a:srgbClr val="FF6600"/>
              </a:solidFill>
            </a:endParaRPr>
          </a:p>
        </p:txBody>
      </p:sp>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93645" y="1716852"/>
            <a:ext cx="4909653" cy="408751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Oval 5"/>
          <p:cNvSpPr/>
          <p:nvPr/>
        </p:nvSpPr>
        <p:spPr>
          <a:xfrm rot="1617396">
            <a:off x="2601838" y="1647093"/>
            <a:ext cx="657002" cy="255744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61449">
            <a:off x="3350439" y="2550251"/>
            <a:ext cx="708591" cy="2568648"/>
          </a:xfrm>
          <a:prstGeom prst="ellipse">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230188" y="5715001"/>
            <a:ext cx="3369728" cy="1034815"/>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80000"/>
              </a:lnSpc>
              <a:buFont typeface="Arial" pitchFamily="34" charset="0"/>
              <a:buNone/>
            </a:pPr>
            <a:r>
              <a:rPr lang="en-US" sz="2000" dirty="0" smtClean="0">
                <a:solidFill>
                  <a:schemeClr val="tx2"/>
                </a:solidFill>
              </a:rPr>
              <a:t>(from </a:t>
            </a:r>
            <a:r>
              <a:rPr lang="en-US" sz="2000" dirty="0" err="1" smtClean="0">
                <a:solidFill>
                  <a:schemeClr val="tx2"/>
                </a:solidFill>
              </a:rPr>
              <a:t>Maclay</a:t>
            </a:r>
            <a:r>
              <a:rPr lang="en-US" sz="2000" dirty="0" smtClean="0">
                <a:solidFill>
                  <a:schemeClr val="tx2"/>
                </a:solidFill>
              </a:rPr>
              <a:t> </a:t>
            </a:r>
            <a:r>
              <a:rPr lang="en-US" sz="2000" i="1" dirty="0" smtClean="0">
                <a:solidFill>
                  <a:schemeClr val="tx2"/>
                </a:solidFill>
              </a:rPr>
              <a:t>et al.</a:t>
            </a:r>
            <a:r>
              <a:rPr lang="en-US" sz="2000" dirty="0" smtClean="0">
                <a:solidFill>
                  <a:schemeClr val="tx2"/>
                </a:solidFill>
              </a:rPr>
              <a:t> 2008: </a:t>
            </a:r>
          </a:p>
          <a:p>
            <a:pPr marL="0" indent="0">
              <a:lnSpc>
                <a:spcPct val="80000"/>
              </a:lnSpc>
              <a:buFont typeface="Arial" pitchFamily="34" charset="0"/>
              <a:buNone/>
            </a:pPr>
            <a:r>
              <a:rPr lang="en-US" sz="2000" dirty="0" smtClean="0">
                <a:solidFill>
                  <a:schemeClr val="tx2"/>
                </a:solidFill>
              </a:rPr>
              <a:t>1244 AL &amp; EP recon cases)</a:t>
            </a:r>
            <a:endParaRPr lang="en-US" sz="2000" dirty="0">
              <a:solidFill>
                <a:schemeClr val="tx2"/>
              </a:solidFill>
            </a:endParaRPr>
          </a:p>
        </p:txBody>
      </p:sp>
    </p:spTree>
    <p:extLst>
      <p:ext uri="{BB962C8B-B14F-4D97-AF65-F5344CB8AC3E}">
        <p14:creationId xmlns:p14="http://schemas.microsoft.com/office/powerpoint/2010/main" val="183451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82"/>
            <a:ext cx="8229600" cy="1143000"/>
          </a:xfrm>
        </p:spPr>
        <p:txBody>
          <a:bodyPr>
            <a:normAutofit/>
          </a:bodyPr>
          <a:lstStyle/>
          <a:p>
            <a:r>
              <a:rPr lang="en-US" sz="4800" dirty="0" smtClean="0">
                <a:solidFill>
                  <a:schemeClr val="accent1"/>
                </a:solidFill>
              </a:rPr>
              <a:t>Tropical Cyclone Lifecycle</a:t>
            </a:r>
            <a:endParaRPr lang="en-US" sz="4800" baseline="-25000" dirty="0">
              <a:solidFill>
                <a:schemeClr val="accent1"/>
              </a:solidFill>
            </a:endParaRPr>
          </a:p>
        </p:txBody>
      </p:sp>
      <p:sp>
        <p:nvSpPr>
          <p:cNvPr id="3" name="Content Placeholder 2"/>
          <p:cNvSpPr>
            <a:spLocks noGrp="1"/>
          </p:cNvSpPr>
          <p:nvPr>
            <p:ph idx="1"/>
          </p:nvPr>
        </p:nvSpPr>
        <p:spPr>
          <a:xfrm rot="10800000">
            <a:off x="8363861" y="1070662"/>
            <a:ext cx="714963" cy="5591976"/>
          </a:xfrm>
        </p:spPr>
        <p:txBody>
          <a:bodyPr vert="vert270">
            <a:normAutofit/>
          </a:bodyPr>
          <a:lstStyle/>
          <a:p>
            <a:pPr marL="0" indent="0" algn="ctr">
              <a:buNone/>
            </a:pPr>
            <a:r>
              <a:rPr lang="en-US" sz="2000" dirty="0" smtClean="0">
                <a:solidFill>
                  <a:schemeClr val="tx2"/>
                </a:solidFill>
              </a:rPr>
              <a:t>Lifecycle based on results of </a:t>
            </a:r>
            <a:r>
              <a:rPr lang="en-US" sz="2000" dirty="0" err="1" smtClean="0">
                <a:solidFill>
                  <a:schemeClr val="tx2"/>
                </a:solidFill>
              </a:rPr>
              <a:t>Ooyama</a:t>
            </a:r>
            <a:r>
              <a:rPr lang="en-US" sz="2000" dirty="0" smtClean="0">
                <a:solidFill>
                  <a:schemeClr val="tx2"/>
                </a:solidFill>
              </a:rPr>
              <a:t> 1969</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368" y="1003029"/>
            <a:ext cx="7329049" cy="5743141"/>
          </a:xfrm>
          <a:prstGeom prst="rect">
            <a:avLst/>
          </a:prstGeom>
        </p:spPr>
      </p:pic>
      <p:sp>
        <p:nvSpPr>
          <p:cNvPr id="5" name="Content Placeholder 2"/>
          <p:cNvSpPr txBox="1">
            <a:spLocks/>
          </p:cNvSpPr>
          <p:nvPr/>
        </p:nvSpPr>
        <p:spPr>
          <a:xfrm>
            <a:off x="99718" y="1070662"/>
            <a:ext cx="714963" cy="5591976"/>
          </a:xfrm>
          <a:prstGeom prst="rect">
            <a:avLst/>
          </a:prstGeom>
        </p:spPr>
        <p:txBody>
          <a:bodyPr vert="vert270"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rgbClr val="E8BC4A"/>
                </a:solidFill>
              </a:rPr>
              <a:t>KE</a:t>
            </a:r>
            <a:r>
              <a:rPr lang="en-US" sz="2400" baseline="-25000" dirty="0" smtClean="0">
                <a:solidFill>
                  <a:srgbClr val="E8BC4A"/>
                </a:solidFill>
              </a:rPr>
              <a:t>1000</a:t>
            </a:r>
            <a:r>
              <a:rPr lang="en-US" sz="2400" dirty="0" smtClean="0">
                <a:solidFill>
                  <a:srgbClr val="E8BC4A"/>
                </a:solidFill>
              </a:rPr>
              <a:t> vs. </a:t>
            </a:r>
            <a:r>
              <a:rPr lang="en-US" sz="2400" dirty="0" err="1" smtClean="0">
                <a:solidFill>
                  <a:srgbClr val="E8BC4A"/>
                </a:solidFill>
              </a:rPr>
              <a:t>V</a:t>
            </a:r>
            <a:r>
              <a:rPr lang="en-US" sz="2400" baseline="-25000" dirty="0" err="1" smtClean="0">
                <a:solidFill>
                  <a:srgbClr val="E8BC4A"/>
                </a:solidFill>
              </a:rPr>
              <a:t>max</a:t>
            </a:r>
            <a:endParaRPr lang="en-US" sz="2400" baseline="-25000" dirty="0" smtClean="0">
              <a:solidFill>
                <a:srgbClr val="E8BC4A"/>
              </a:solidFill>
            </a:endParaRPr>
          </a:p>
        </p:txBody>
      </p:sp>
    </p:spTree>
    <p:extLst>
      <p:ext uri="{BB962C8B-B14F-4D97-AF65-F5344CB8AC3E}">
        <p14:creationId xmlns:p14="http://schemas.microsoft.com/office/powerpoint/2010/main" val="141901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20"/>
            <a:ext cx="8229600" cy="1143000"/>
          </a:xfrm>
        </p:spPr>
        <p:txBody>
          <a:bodyPr/>
          <a:lstStyle/>
          <a:p>
            <a:r>
              <a:rPr lang="en-US" dirty="0" smtClean="0">
                <a:solidFill>
                  <a:schemeClr val="accent1"/>
                </a:solidFill>
              </a:rPr>
              <a:t>TC Lifecycle: Wilma 2005</a:t>
            </a:r>
            <a:endParaRPr lang="en-US" dirty="0">
              <a:solidFill>
                <a:schemeClr val="accent1"/>
              </a:solidFill>
            </a:endParaRPr>
          </a:p>
        </p:txBody>
      </p:sp>
      <p:pic>
        <p:nvPicPr>
          <p:cNvPr id="10061" name="Picture 100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55" y="1196293"/>
            <a:ext cx="7419830" cy="5592441"/>
          </a:xfrm>
          <a:prstGeom prst="rect">
            <a:avLst/>
          </a:prstGeom>
        </p:spPr>
      </p:pic>
      <p:pic>
        <p:nvPicPr>
          <p:cNvPr id="10062" name="Content Placeholder 7" descr="k_vs_vmax-wilma.tif"/>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683349" y="1014771"/>
            <a:ext cx="6346549" cy="5288791"/>
          </a:xfrm>
          <a:ln w="25400">
            <a:solidFill>
              <a:schemeClr val="accent3">
                <a:lumMod val="50000"/>
              </a:schemeClr>
            </a:solidFill>
          </a:ln>
          <a:effectLst>
            <a:outerShdw blurRad="50800" dist="101600" dir="8100000" algn="tr" rotWithShape="0">
              <a:prstClr val="black">
                <a:alpha val="40000"/>
              </a:prstClr>
            </a:outerShdw>
          </a:effectLst>
        </p:spPr>
      </p:pic>
      <p:cxnSp>
        <p:nvCxnSpPr>
          <p:cNvPr id="6" name="Straight Connector 5"/>
          <p:cNvCxnSpPr/>
          <p:nvPr/>
        </p:nvCxnSpPr>
        <p:spPr>
          <a:xfrm flipV="1">
            <a:off x="4324350" y="5035550"/>
            <a:ext cx="669703" cy="41275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994053" y="5010150"/>
            <a:ext cx="111347" cy="254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05400" y="4940300"/>
            <a:ext cx="358775" cy="678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64175" y="4416425"/>
            <a:ext cx="371475" cy="5238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35650" y="4308475"/>
            <a:ext cx="467924" cy="1079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303574" y="3790950"/>
            <a:ext cx="2319726" cy="5207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85125" y="3092450"/>
            <a:ext cx="638175" cy="698500"/>
          </a:xfrm>
          <a:prstGeom prst="line">
            <a:avLst/>
          </a:prstGeom>
          <a:ln w="254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08925" y="2051050"/>
            <a:ext cx="152400" cy="482600"/>
          </a:xfrm>
          <a:prstGeom prst="line">
            <a:avLst/>
          </a:prstGeom>
          <a:ln w="25400">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4575" y="2850176"/>
            <a:ext cx="590550" cy="235924"/>
          </a:xfrm>
          <a:prstGeom prst="line">
            <a:avLst/>
          </a:prstGeom>
          <a:ln w="44450">
            <a:solidFill>
              <a:srgbClr val="0099FF"/>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416800" y="2508250"/>
            <a:ext cx="431800" cy="340664"/>
          </a:xfrm>
          <a:prstGeom prst="line">
            <a:avLst/>
          </a:prstGeom>
          <a:ln w="44450">
            <a:solidFill>
              <a:srgbClr val="0099F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48600" y="2508250"/>
            <a:ext cx="206375" cy="22225"/>
          </a:xfrm>
          <a:prstGeom prst="line">
            <a:avLst/>
          </a:prstGeom>
          <a:ln w="44450">
            <a:solidFill>
              <a:srgbClr val="0099FF"/>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95700" y="4786411"/>
            <a:ext cx="713544" cy="307777"/>
          </a:xfrm>
          <a:prstGeom prst="rect">
            <a:avLst/>
          </a:prstGeom>
          <a:solidFill>
            <a:srgbClr val="00FF00"/>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10/17</a:t>
            </a:r>
            <a:endParaRPr lang="en-US" sz="1400" dirty="0">
              <a:solidFill>
                <a:schemeClr val="bg1"/>
              </a:solidFill>
              <a:latin typeface="Arial Black"/>
              <a:cs typeface="Arial Black"/>
            </a:endParaRPr>
          </a:p>
        </p:txBody>
      </p:sp>
      <p:sp>
        <p:nvSpPr>
          <p:cNvPr id="53" name="TextBox 52"/>
          <p:cNvSpPr txBox="1"/>
          <p:nvPr/>
        </p:nvSpPr>
        <p:spPr>
          <a:xfrm>
            <a:off x="4620456" y="4325837"/>
            <a:ext cx="713544" cy="307777"/>
          </a:xfrm>
          <a:prstGeom prst="rect">
            <a:avLst/>
          </a:prstGeom>
          <a:solidFill>
            <a:schemeClr val="accent6">
              <a:lumMod val="60000"/>
              <a:lumOff val="40000"/>
            </a:schemeClr>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10/18</a:t>
            </a:r>
            <a:endParaRPr lang="en-US" sz="1400" dirty="0">
              <a:solidFill>
                <a:schemeClr val="bg1"/>
              </a:solidFill>
              <a:latin typeface="Arial Black"/>
              <a:cs typeface="Arial Black"/>
            </a:endParaRPr>
          </a:p>
        </p:txBody>
      </p:sp>
      <p:cxnSp>
        <p:nvCxnSpPr>
          <p:cNvPr id="34" name="Straight Connector 33"/>
          <p:cNvCxnSpPr/>
          <p:nvPr/>
        </p:nvCxnSpPr>
        <p:spPr>
          <a:xfrm>
            <a:off x="4994053" y="4633614"/>
            <a:ext cx="198836" cy="262236"/>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016153" y="5094188"/>
            <a:ext cx="393091" cy="201712"/>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853876" y="4481763"/>
            <a:ext cx="713544" cy="307777"/>
          </a:xfrm>
          <a:prstGeom prst="rect">
            <a:avLst/>
          </a:prstGeom>
          <a:solidFill>
            <a:schemeClr val="accent6">
              <a:lumMod val="60000"/>
              <a:lumOff val="40000"/>
            </a:schemeClr>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10/19</a:t>
            </a:r>
            <a:endParaRPr lang="en-US" sz="1400" dirty="0">
              <a:solidFill>
                <a:schemeClr val="bg1"/>
              </a:solidFill>
              <a:latin typeface="Arial Black"/>
              <a:cs typeface="Arial Black"/>
            </a:endParaRPr>
          </a:p>
        </p:txBody>
      </p:sp>
      <p:cxnSp>
        <p:nvCxnSpPr>
          <p:cNvPr id="67" name="Straight Connector 66"/>
          <p:cNvCxnSpPr>
            <a:endCxn id="62" idx="0"/>
          </p:cNvCxnSpPr>
          <p:nvPr/>
        </p:nvCxnSpPr>
        <p:spPr>
          <a:xfrm>
            <a:off x="7060028" y="4233333"/>
            <a:ext cx="150620" cy="248430"/>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8061325" y="2676211"/>
            <a:ext cx="713544" cy="307777"/>
          </a:xfrm>
          <a:prstGeom prst="rect">
            <a:avLst/>
          </a:prstGeom>
          <a:solidFill>
            <a:srgbClr val="66CCFF"/>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10/20</a:t>
            </a:r>
            <a:endParaRPr lang="en-US" sz="1400" dirty="0">
              <a:solidFill>
                <a:schemeClr val="bg1"/>
              </a:solidFill>
              <a:latin typeface="Arial Black"/>
              <a:cs typeface="Arial Black"/>
            </a:endParaRPr>
          </a:p>
        </p:txBody>
      </p:sp>
      <p:cxnSp>
        <p:nvCxnSpPr>
          <p:cNvPr id="73" name="Straight Connector 72"/>
          <p:cNvCxnSpPr/>
          <p:nvPr/>
        </p:nvCxnSpPr>
        <p:spPr>
          <a:xfrm flipH="1" flipV="1">
            <a:off x="7704667" y="2746963"/>
            <a:ext cx="350310" cy="78590"/>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8183386" y="1897161"/>
            <a:ext cx="713544" cy="307777"/>
          </a:xfrm>
          <a:prstGeom prst="rect">
            <a:avLst/>
          </a:prstGeom>
          <a:solidFill>
            <a:srgbClr val="66CCFF"/>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10/21</a:t>
            </a:r>
            <a:endParaRPr lang="en-US" sz="1400" dirty="0">
              <a:solidFill>
                <a:schemeClr val="bg1"/>
              </a:solidFill>
              <a:latin typeface="Arial Black"/>
              <a:cs typeface="Arial Black"/>
            </a:endParaRPr>
          </a:p>
        </p:txBody>
      </p:sp>
      <p:cxnSp>
        <p:nvCxnSpPr>
          <p:cNvPr id="75" name="Straight Connector 74"/>
          <p:cNvCxnSpPr>
            <a:endCxn id="74" idx="2"/>
          </p:cNvCxnSpPr>
          <p:nvPr/>
        </p:nvCxnSpPr>
        <p:spPr>
          <a:xfrm flipV="1">
            <a:off x="8061325" y="2204938"/>
            <a:ext cx="478833" cy="87412"/>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513928" y="1778198"/>
            <a:ext cx="713544" cy="307777"/>
          </a:xfrm>
          <a:prstGeom prst="rect">
            <a:avLst/>
          </a:prstGeom>
          <a:solidFill>
            <a:srgbClr val="66CCFF"/>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10/22</a:t>
            </a:r>
            <a:endParaRPr lang="en-US" sz="1400" dirty="0">
              <a:solidFill>
                <a:schemeClr val="bg1"/>
              </a:solidFill>
              <a:latin typeface="Arial Black"/>
              <a:cs typeface="Arial Black"/>
            </a:endParaRPr>
          </a:p>
        </p:txBody>
      </p:sp>
      <p:cxnSp>
        <p:nvCxnSpPr>
          <p:cNvPr id="77" name="Straight Connector 76"/>
          <p:cNvCxnSpPr/>
          <p:nvPr/>
        </p:nvCxnSpPr>
        <p:spPr>
          <a:xfrm>
            <a:off x="6873874" y="2076450"/>
            <a:ext cx="256941" cy="215900"/>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796841" y="3260960"/>
            <a:ext cx="713544" cy="307777"/>
          </a:xfrm>
          <a:prstGeom prst="rect">
            <a:avLst/>
          </a:prstGeom>
          <a:solidFill>
            <a:srgbClr val="66CCFF"/>
          </a:solidFill>
          <a:ln w="25400">
            <a:solidFill>
              <a:schemeClr val="bg1">
                <a:lumMod val="50000"/>
                <a:lumOff val="50000"/>
              </a:schemeClr>
            </a:solidFill>
          </a:ln>
        </p:spPr>
        <p:txBody>
          <a:bodyPr wrap="none" rtlCol="0">
            <a:spAutoFit/>
          </a:bodyPr>
          <a:lstStyle/>
          <a:p>
            <a:r>
              <a:rPr lang="en-US" sz="1400" dirty="0" smtClean="0">
                <a:solidFill>
                  <a:schemeClr val="bg1"/>
                </a:solidFill>
                <a:latin typeface="Arial Black"/>
                <a:cs typeface="Arial Black"/>
              </a:rPr>
              <a:t>10/23</a:t>
            </a:r>
            <a:endParaRPr lang="en-US" sz="1400" dirty="0">
              <a:solidFill>
                <a:schemeClr val="bg1"/>
              </a:solidFill>
              <a:latin typeface="Arial Black"/>
              <a:cs typeface="Arial Black"/>
            </a:endParaRPr>
          </a:p>
        </p:txBody>
      </p:sp>
      <p:cxnSp>
        <p:nvCxnSpPr>
          <p:cNvPr id="79" name="Straight Connector 78"/>
          <p:cNvCxnSpPr>
            <a:endCxn id="78" idx="1"/>
          </p:cNvCxnSpPr>
          <p:nvPr/>
        </p:nvCxnSpPr>
        <p:spPr>
          <a:xfrm>
            <a:off x="6513928" y="3153010"/>
            <a:ext cx="282913" cy="261839"/>
          </a:xfrm>
          <a:prstGeom prst="line">
            <a:avLst/>
          </a:prstGeom>
          <a:ln>
            <a:solidFill>
              <a:schemeClr val="bg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324350" y="5448300"/>
            <a:ext cx="0" cy="412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4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705" y="236791"/>
            <a:ext cx="8899191" cy="1861328"/>
          </a:xfrm>
        </p:spPr>
        <p:txBody>
          <a:bodyPr>
            <a:normAutofit/>
          </a:bodyPr>
          <a:lstStyle/>
          <a:p>
            <a:r>
              <a:rPr lang="en-US" sz="4400" dirty="0" smtClean="0">
                <a:solidFill>
                  <a:srgbClr val="E8BC4A"/>
                </a:solidFill>
              </a:rPr>
              <a:t>Part I</a:t>
            </a:r>
            <a:br>
              <a:rPr lang="en-US" sz="4400" dirty="0" smtClean="0">
                <a:solidFill>
                  <a:srgbClr val="E8BC4A"/>
                </a:solidFill>
              </a:rPr>
            </a:br>
            <a:r>
              <a:rPr lang="en-US" sz="4400" dirty="0" smtClean="0">
                <a:solidFill>
                  <a:srgbClr val="E8BC4A"/>
                </a:solidFill>
              </a:rPr>
              <a:t>Accomplishments &amp; Future Work</a:t>
            </a:r>
            <a:endParaRPr lang="en-US" sz="4400" dirty="0">
              <a:solidFill>
                <a:srgbClr val="E8BC4A"/>
              </a:solidFill>
            </a:endParaRPr>
          </a:p>
        </p:txBody>
      </p:sp>
      <p:sp>
        <p:nvSpPr>
          <p:cNvPr id="7" name="TextBox 6"/>
          <p:cNvSpPr txBox="1"/>
          <p:nvPr/>
        </p:nvSpPr>
        <p:spPr>
          <a:xfrm>
            <a:off x="289965" y="2014749"/>
            <a:ext cx="8599812" cy="4462760"/>
          </a:xfrm>
          <a:prstGeom prst="rect">
            <a:avLst/>
          </a:prstGeom>
          <a:noFill/>
        </p:spPr>
        <p:txBody>
          <a:bodyPr wrap="square" rtlCol="0">
            <a:spAutoFit/>
          </a:bodyPr>
          <a:lstStyle/>
          <a:p>
            <a:pPr marL="530352" indent="-530352">
              <a:spcBef>
                <a:spcPts val="1800"/>
              </a:spcBef>
              <a:buClr>
                <a:srgbClr val="00FF00"/>
              </a:buClr>
              <a:buFont typeface="Wingdings" charset="2"/>
              <a:buChar char=""/>
            </a:pPr>
            <a:r>
              <a:rPr lang="en-US" sz="2800" dirty="0" err="1" smtClean="0">
                <a:solidFill>
                  <a:schemeClr val="tx2"/>
                </a:solidFill>
              </a:rPr>
              <a:t>Mathematica</a:t>
            </a:r>
            <a:r>
              <a:rPr lang="en-US" sz="2800" dirty="0" smtClean="0">
                <a:solidFill>
                  <a:schemeClr val="tx2"/>
                </a:solidFill>
              </a:rPr>
              <a:t> code for solving idealized problems</a:t>
            </a:r>
          </a:p>
          <a:p>
            <a:pPr marL="530352" indent="-530352">
              <a:spcBef>
                <a:spcPts val="1800"/>
              </a:spcBef>
              <a:buClr>
                <a:srgbClr val="00FF00"/>
              </a:buClr>
              <a:buFont typeface="Wingdings" charset="2"/>
              <a:buChar char=""/>
            </a:pPr>
            <a:r>
              <a:rPr lang="en-US" sz="2800" dirty="0" smtClean="0">
                <a:solidFill>
                  <a:schemeClr val="tx2"/>
                </a:solidFill>
              </a:rPr>
              <a:t>Analysis of </a:t>
            </a:r>
            <a:r>
              <a:rPr lang="en-US" sz="2800" dirty="0" err="1" smtClean="0">
                <a:solidFill>
                  <a:schemeClr val="tx2"/>
                </a:solidFill>
              </a:rPr>
              <a:t>Geopotential</a:t>
            </a:r>
            <a:r>
              <a:rPr lang="en-US" sz="2800" dirty="0" smtClean="0">
                <a:solidFill>
                  <a:schemeClr val="tx2"/>
                </a:solidFill>
              </a:rPr>
              <a:t> Tendency Equation for a range of idealized parameters</a:t>
            </a:r>
          </a:p>
          <a:p>
            <a:pPr marL="530352" indent="-530352">
              <a:spcBef>
                <a:spcPts val="1800"/>
              </a:spcBef>
              <a:buClr>
                <a:srgbClr val="00FF00"/>
              </a:buClr>
              <a:buFont typeface="Wingdings" charset="2"/>
              <a:buChar char=""/>
            </a:pPr>
            <a:r>
              <a:rPr lang="en-US" sz="2800" dirty="0" smtClean="0">
                <a:solidFill>
                  <a:schemeClr val="tx2"/>
                </a:solidFill>
              </a:rPr>
              <a:t>Fortran code for solving more realistic problems</a:t>
            </a:r>
          </a:p>
          <a:p>
            <a:pPr marL="530352" indent="-530352">
              <a:spcBef>
                <a:spcPts val="1800"/>
              </a:spcBef>
              <a:buClr>
                <a:srgbClr val="FFFF00"/>
              </a:buClr>
              <a:buFont typeface="Wingdings" charset="2"/>
              <a:buChar char=""/>
            </a:pPr>
            <a:r>
              <a:rPr lang="en-US" sz="2800" dirty="0" smtClean="0">
                <a:solidFill>
                  <a:schemeClr val="tx2"/>
                </a:solidFill>
              </a:rPr>
              <a:t>Apply to HWRF model output as a diagnostic tool (in coordination with HFIP diagnostic team)</a:t>
            </a:r>
          </a:p>
          <a:p>
            <a:pPr marL="530352" indent="-530352">
              <a:spcBef>
                <a:spcPts val="1800"/>
              </a:spcBef>
              <a:buClr>
                <a:srgbClr val="FF0000"/>
              </a:buClr>
              <a:buFont typeface="Wingdings" charset="2"/>
              <a:buChar char=""/>
            </a:pPr>
            <a:r>
              <a:rPr lang="en-US" sz="2800" dirty="0" smtClean="0">
                <a:solidFill>
                  <a:schemeClr val="tx2"/>
                </a:solidFill>
              </a:rPr>
              <a:t>Apply to real data derived from microwave imagery</a:t>
            </a:r>
          </a:p>
        </p:txBody>
      </p:sp>
    </p:spTree>
    <p:extLst>
      <p:ext uri="{BB962C8B-B14F-4D97-AF65-F5344CB8AC3E}">
        <p14:creationId xmlns:p14="http://schemas.microsoft.com/office/powerpoint/2010/main" val="79772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Line 2"/>
          <p:cNvSpPr>
            <a:spLocks noChangeShapeType="1"/>
          </p:cNvSpPr>
          <p:nvPr/>
        </p:nvSpPr>
        <p:spPr bwMode="auto">
          <a:xfrm>
            <a:off x="0" y="3875673"/>
            <a:ext cx="9144000" cy="0"/>
          </a:xfrm>
          <a:prstGeom prst="line">
            <a:avLst/>
          </a:prstGeom>
          <a:noFill/>
          <a:ln w="571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a:endParaRPr>
          </a:p>
        </p:txBody>
      </p:sp>
      <p:sp>
        <p:nvSpPr>
          <p:cNvPr id="145412" name="Text Box 4"/>
          <p:cNvSpPr txBox="1">
            <a:spLocks noChangeArrowheads="1"/>
          </p:cNvSpPr>
          <p:nvPr/>
        </p:nvSpPr>
        <p:spPr bwMode="auto">
          <a:xfrm>
            <a:off x="460133" y="399566"/>
            <a:ext cx="823638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Aft>
                <a:spcPct val="0"/>
              </a:spcAft>
            </a:pPr>
            <a:r>
              <a:rPr lang="en-US" sz="5000" b="1" dirty="0" smtClean="0">
                <a:solidFill>
                  <a:srgbClr val="0000FF"/>
                </a:solidFill>
                <a:latin typeface="Times New Roman"/>
              </a:rPr>
              <a:t>Part II:</a:t>
            </a:r>
          </a:p>
          <a:p>
            <a:pPr algn="ctr" eaLnBrk="0" fontAlgn="base" hangingPunct="0">
              <a:spcAft>
                <a:spcPct val="0"/>
              </a:spcAft>
            </a:pPr>
            <a:r>
              <a:rPr lang="en-US" sz="5000" b="1" dirty="0" smtClean="0">
                <a:solidFill>
                  <a:srgbClr val="0000FF"/>
                </a:solidFill>
                <a:latin typeface="Times New Roman"/>
              </a:rPr>
              <a:t>Observational Study of Upper Ocean Response to Tropical Cyclones</a:t>
            </a:r>
            <a:endParaRPr lang="en-US" sz="5000" b="1" dirty="0">
              <a:solidFill>
                <a:srgbClr val="0000FF"/>
              </a:solidFill>
              <a:latin typeface="Times New Roman"/>
            </a:endParaRPr>
          </a:p>
        </p:txBody>
      </p:sp>
      <p:sp>
        <p:nvSpPr>
          <p:cNvPr id="3" name="Rectangle 2"/>
          <p:cNvSpPr/>
          <p:nvPr/>
        </p:nvSpPr>
        <p:spPr>
          <a:xfrm>
            <a:off x="460133" y="4079566"/>
            <a:ext cx="8236387" cy="1938992"/>
          </a:xfrm>
          <a:prstGeom prst="rect">
            <a:avLst/>
          </a:prstGeom>
        </p:spPr>
        <p:txBody>
          <a:bodyPr wrap="square">
            <a:spAutoFit/>
          </a:bodyPr>
          <a:lstStyle/>
          <a:p>
            <a:pPr algn="ctr" eaLnBrk="0" fontAlgn="base" hangingPunct="0">
              <a:spcBef>
                <a:spcPct val="50000"/>
              </a:spcBef>
              <a:spcAft>
                <a:spcPct val="0"/>
              </a:spcAft>
            </a:pPr>
            <a:r>
              <a:rPr lang="en-US" sz="4000" dirty="0"/>
              <a:t>Assessing Upper Oceanic Response to </a:t>
            </a:r>
            <a:r>
              <a:rPr lang="en-US" sz="4000" dirty="0" smtClean="0"/>
              <a:t>Tropical Cyclone </a:t>
            </a:r>
            <a:r>
              <a:rPr lang="en-US" sz="4000" dirty="0"/>
              <a:t>Passage</a:t>
            </a:r>
          </a:p>
        </p:txBody>
      </p:sp>
      <p:pic>
        <p:nvPicPr>
          <p:cNvPr id="2" name="Picture 1" descr="no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2" y="48583"/>
            <a:ext cx="907074" cy="907074"/>
          </a:xfrm>
          <a:prstGeom prst="rect">
            <a:avLst/>
          </a:prstGeom>
        </p:spPr>
      </p:pic>
      <p:pic>
        <p:nvPicPr>
          <p:cNvPr id="4" name="Picture 3" descr="ON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39" y="83744"/>
            <a:ext cx="1929275" cy="868018"/>
          </a:xfrm>
          <a:prstGeom prst="rect">
            <a:avLst/>
          </a:prstGeom>
        </p:spPr>
      </p:pic>
      <p:grpSp>
        <p:nvGrpSpPr>
          <p:cNvPr id="8" name="Group 4"/>
          <p:cNvGrpSpPr>
            <a:grpSpLocks noChangeAspect="1"/>
          </p:cNvGrpSpPr>
          <p:nvPr/>
        </p:nvGrpSpPr>
        <p:grpSpPr bwMode="auto">
          <a:xfrm>
            <a:off x="64252" y="5940269"/>
            <a:ext cx="1972246" cy="838417"/>
            <a:chOff x="1152" y="1248"/>
            <a:chExt cx="3194" cy="1358"/>
          </a:xfrm>
        </p:grpSpPr>
        <p:sp>
          <p:nvSpPr>
            <p:cNvPr id="9" name="Freeform 5"/>
            <p:cNvSpPr>
              <a:spLocks noEditPoints="1"/>
            </p:cNvSpPr>
            <p:nvPr/>
          </p:nvSpPr>
          <p:spPr bwMode="auto">
            <a:xfrm>
              <a:off x="2926" y="1750"/>
              <a:ext cx="676" cy="546"/>
            </a:xfrm>
            <a:custGeom>
              <a:avLst/>
              <a:gdLst>
                <a:gd name="T0" fmla="*/ 642 w 676"/>
                <a:gd name="T1" fmla="*/ 434 h 546"/>
                <a:gd name="T2" fmla="*/ 580 w 676"/>
                <a:gd name="T3" fmla="*/ 482 h 546"/>
                <a:gd name="T4" fmla="*/ 524 w 676"/>
                <a:gd name="T5" fmla="*/ 492 h 546"/>
                <a:gd name="T6" fmla="*/ 480 w 676"/>
                <a:gd name="T7" fmla="*/ 488 h 546"/>
                <a:gd name="T8" fmla="*/ 460 w 676"/>
                <a:gd name="T9" fmla="*/ 478 h 546"/>
                <a:gd name="T10" fmla="*/ 416 w 676"/>
                <a:gd name="T11" fmla="*/ 438 h 546"/>
                <a:gd name="T12" fmla="*/ 388 w 676"/>
                <a:gd name="T13" fmla="*/ 376 h 546"/>
                <a:gd name="T14" fmla="*/ 460 w 676"/>
                <a:gd name="T15" fmla="*/ 330 h 546"/>
                <a:gd name="T16" fmla="*/ 654 w 676"/>
                <a:gd name="T17" fmla="*/ 294 h 546"/>
                <a:gd name="T18" fmla="*/ 638 w 676"/>
                <a:gd name="T19" fmla="*/ 248 h 546"/>
                <a:gd name="T20" fmla="*/ 612 w 676"/>
                <a:gd name="T21" fmla="*/ 210 h 546"/>
                <a:gd name="T22" fmla="*/ 572 w 676"/>
                <a:gd name="T23" fmla="*/ 182 h 546"/>
                <a:gd name="T24" fmla="*/ 522 w 676"/>
                <a:gd name="T25" fmla="*/ 166 h 546"/>
                <a:gd name="T26" fmla="*/ 480 w 676"/>
                <a:gd name="T27" fmla="*/ 164 h 546"/>
                <a:gd name="T28" fmla="*/ 460 w 676"/>
                <a:gd name="T29" fmla="*/ 166 h 546"/>
                <a:gd name="T30" fmla="*/ 396 w 676"/>
                <a:gd name="T31" fmla="*/ 178 h 546"/>
                <a:gd name="T32" fmla="*/ 342 w 676"/>
                <a:gd name="T33" fmla="*/ 200 h 546"/>
                <a:gd name="T34" fmla="*/ 298 w 676"/>
                <a:gd name="T35" fmla="*/ 236 h 546"/>
                <a:gd name="T36" fmla="*/ 268 w 676"/>
                <a:gd name="T37" fmla="*/ 284 h 546"/>
                <a:gd name="T38" fmla="*/ 256 w 676"/>
                <a:gd name="T39" fmla="*/ 344 h 546"/>
                <a:gd name="T40" fmla="*/ 258 w 676"/>
                <a:gd name="T41" fmla="*/ 392 h 546"/>
                <a:gd name="T42" fmla="*/ 282 w 676"/>
                <a:gd name="T43" fmla="*/ 456 h 546"/>
                <a:gd name="T44" fmla="*/ 248 w 676"/>
                <a:gd name="T45" fmla="*/ 478 h 546"/>
                <a:gd name="T46" fmla="*/ 222 w 676"/>
                <a:gd name="T47" fmla="*/ 480 h 546"/>
                <a:gd name="T48" fmla="*/ 202 w 676"/>
                <a:gd name="T49" fmla="*/ 470 h 546"/>
                <a:gd name="T50" fmla="*/ 186 w 676"/>
                <a:gd name="T51" fmla="*/ 448 h 546"/>
                <a:gd name="T52" fmla="*/ 182 w 676"/>
                <a:gd name="T53" fmla="*/ 412 h 546"/>
                <a:gd name="T54" fmla="*/ 296 w 676"/>
                <a:gd name="T55" fmla="*/ 170 h 546"/>
                <a:gd name="T56" fmla="*/ 166 w 676"/>
                <a:gd name="T57" fmla="*/ 0 h 546"/>
                <a:gd name="T58" fmla="*/ 156 w 676"/>
                <a:gd name="T59" fmla="*/ 36 h 546"/>
                <a:gd name="T60" fmla="*/ 136 w 676"/>
                <a:gd name="T61" fmla="*/ 84 h 546"/>
                <a:gd name="T62" fmla="*/ 106 w 676"/>
                <a:gd name="T63" fmla="*/ 120 h 546"/>
                <a:gd name="T64" fmla="*/ 32 w 676"/>
                <a:gd name="T65" fmla="*/ 170 h 546"/>
                <a:gd name="T66" fmla="*/ 52 w 676"/>
                <a:gd name="T67" fmla="*/ 206 h 546"/>
                <a:gd name="T68" fmla="*/ 54 w 676"/>
                <a:gd name="T69" fmla="*/ 448 h 546"/>
                <a:gd name="T70" fmla="*/ 74 w 676"/>
                <a:gd name="T71" fmla="*/ 496 h 546"/>
                <a:gd name="T72" fmla="*/ 112 w 676"/>
                <a:gd name="T73" fmla="*/ 528 h 546"/>
                <a:gd name="T74" fmla="*/ 152 w 676"/>
                <a:gd name="T75" fmla="*/ 542 h 546"/>
                <a:gd name="T76" fmla="*/ 224 w 676"/>
                <a:gd name="T77" fmla="*/ 536 h 546"/>
                <a:gd name="T78" fmla="*/ 282 w 676"/>
                <a:gd name="T79" fmla="*/ 496 h 546"/>
                <a:gd name="T80" fmla="*/ 314 w 676"/>
                <a:gd name="T81" fmla="*/ 492 h 546"/>
                <a:gd name="T82" fmla="*/ 374 w 676"/>
                <a:gd name="T83" fmla="*/ 528 h 546"/>
                <a:gd name="T84" fmla="*/ 440 w 676"/>
                <a:gd name="T85" fmla="*/ 544 h 546"/>
                <a:gd name="T86" fmla="*/ 474 w 676"/>
                <a:gd name="T87" fmla="*/ 546 h 546"/>
                <a:gd name="T88" fmla="*/ 516 w 676"/>
                <a:gd name="T89" fmla="*/ 544 h 546"/>
                <a:gd name="T90" fmla="*/ 570 w 676"/>
                <a:gd name="T91" fmla="*/ 530 h 546"/>
                <a:gd name="T92" fmla="*/ 612 w 676"/>
                <a:gd name="T93" fmla="*/ 508 h 546"/>
                <a:gd name="T94" fmla="*/ 652 w 676"/>
                <a:gd name="T95" fmla="*/ 466 h 546"/>
                <a:gd name="T96" fmla="*/ 664 w 676"/>
                <a:gd name="T97" fmla="*/ 406 h 546"/>
                <a:gd name="T98" fmla="*/ 466 w 676"/>
                <a:gd name="T99" fmla="*/ 198 h 546"/>
                <a:gd name="T100" fmla="*/ 492 w 676"/>
                <a:gd name="T101" fmla="*/ 206 h 546"/>
                <a:gd name="T102" fmla="*/ 522 w 676"/>
                <a:gd name="T103" fmla="*/ 240 h 546"/>
                <a:gd name="T104" fmla="*/ 532 w 676"/>
                <a:gd name="T105" fmla="*/ 292 h 546"/>
                <a:gd name="T106" fmla="*/ 388 w 676"/>
                <a:gd name="T107" fmla="*/ 292 h 546"/>
                <a:gd name="T108" fmla="*/ 404 w 676"/>
                <a:gd name="T109" fmla="*/ 240 h 546"/>
                <a:gd name="T110" fmla="*/ 434 w 676"/>
                <a:gd name="T111" fmla="*/ 206 h 546"/>
                <a:gd name="T112" fmla="*/ 460 w 676"/>
                <a:gd name="T113" fmla="*/ 198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6"/>
                <a:gd name="T172" fmla="*/ 0 h 546"/>
                <a:gd name="T173" fmla="*/ 676 w 676"/>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6" h="546">
                  <a:moveTo>
                    <a:pt x="664" y="406"/>
                  </a:moveTo>
                  <a:lnTo>
                    <a:pt x="664" y="406"/>
                  </a:lnTo>
                  <a:lnTo>
                    <a:pt x="642" y="434"/>
                  </a:lnTo>
                  <a:lnTo>
                    <a:pt x="620" y="456"/>
                  </a:lnTo>
                  <a:lnTo>
                    <a:pt x="600" y="472"/>
                  </a:lnTo>
                  <a:lnTo>
                    <a:pt x="580" y="482"/>
                  </a:lnTo>
                  <a:lnTo>
                    <a:pt x="562" y="488"/>
                  </a:lnTo>
                  <a:lnTo>
                    <a:pt x="542" y="492"/>
                  </a:lnTo>
                  <a:lnTo>
                    <a:pt x="524" y="492"/>
                  </a:lnTo>
                  <a:lnTo>
                    <a:pt x="504" y="492"/>
                  </a:lnTo>
                  <a:lnTo>
                    <a:pt x="480" y="488"/>
                  </a:lnTo>
                  <a:lnTo>
                    <a:pt x="470" y="484"/>
                  </a:lnTo>
                  <a:lnTo>
                    <a:pt x="460" y="478"/>
                  </a:lnTo>
                  <a:lnTo>
                    <a:pt x="444" y="468"/>
                  </a:lnTo>
                  <a:lnTo>
                    <a:pt x="430" y="454"/>
                  </a:lnTo>
                  <a:lnTo>
                    <a:pt x="416" y="438"/>
                  </a:lnTo>
                  <a:lnTo>
                    <a:pt x="404" y="418"/>
                  </a:lnTo>
                  <a:lnTo>
                    <a:pt x="396" y="398"/>
                  </a:lnTo>
                  <a:lnTo>
                    <a:pt x="388" y="376"/>
                  </a:lnTo>
                  <a:lnTo>
                    <a:pt x="384" y="354"/>
                  </a:lnTo>
                  <a:lnTo>
                    <a:pt x="384" y="330"/>
                  </a:lnTo>
                  <a:lnTo>
                    <a:pt x="460" y="330"/>
                  </a:lnTo>
                  <a:lnTo>
                    <a:pt x="660" y="330"/>
                  </a:lnTo>
                  <a:lnTo>
                    <a:pt x="654" y="294"/>
                  </a:lnTo>
                  <a:lnTo>
                    <a:pt x="650" y="278"/>
                  </a:lnTo>
                  <a:lnTo>
                    <a:pt x="644" y="264"/>
                  </a:lnTo>
                  <a:lnTo>
                    <a:pt x="638" y="248"/>
                  </a:lnTo>
                  <a:lnTo>
                    <a:pt x="630" y="234"/>
                  </a:lnTo>
                  <a:lnTo>
                    <a:pt x="622" y="222"/>
                  </a:lnTo>
                  <a:lnTo>
                    <a:pt x="612" y="210"/>
                  </a:lnTo>
                  <a:lnTo>
                    <a:pt x="600" y="200"/>
                  </a:lnTo>
                  <a:lnTo>
                    <a:pt x="586" y="190"/>
                  </a:lnTo>
                  <a:lnTo>
                    <a:pt x="572" y="182"/>
                  </a:lnTo>
                  <a:lnTo>
                    <a:pt x="556" y="176"/>
                  </a:lnTo>
                  <a:lnTo>
                    <a:pt x="540" y="170"/>
                  </a:lnTo>
                  <a:lnTo>
                    <a:pt x="522" y="166"/>
                  </a:lnTo>
                  <a:lnTo>
                    <a:pt x="502" y="164"/>
                  </a:lnTo>
                  <a:lnTo>
                    <a:pt x="480" y="164"/>
                  </a:lnTo>
                  <a:lnTo>
                    <a:pt x="470" y="164"/>
                  </a:lnTo>
                  <a:lnTo>
                    <a:pt x="460" y="166"/>
                  </a:lnTo>
                  <a:lnTo>
                    <a:pt x="438" y="168"/>
                  </a:lnTo>
                  <a:lnTo>
                    <a:pt x="416" y="172"/>
                  </a:lnTo>
                  <a:lnTo>
                    <a:pt x="396" y="178"/>
                  </a:lnTo>
                  <a:lnTo>
                    <a:pt x="376" y="184"/>
                  </a:lnTo>
                  <a:lnTo>
                    <a:pt x="358" y="192"/>
                  </a:lnTo>
                  <a:lnTo>
                    <a:pt x="342" y="200"/>
                  </a:lnTo>
                  <a:lnTo>
                    <a:pt x="326" y="212"/>
                  </a:lnTo>
                  <a:lnTo>
                    <a:pt x="310" y="224"/>
                  </a:lnTo>
                  <a:lnTo>
                    <a:pt x="298" y="236"/>
                  </a:lnTo>
                  <a:lnTo>
                    <a:pt x="286" y="252"/>
                  </a:lnTo>
                  <a:lnTo>
                    <a:pt x="276" y="268"/>
                  </a:lnTo>
                  <a:lnTo>
                    <a:pt x="268" y="284"/>
                  </a:lnTo>
                  <a:lnTo>
                    <a:pt x="262" y="304"/>
                  </a:lnTo>
                  <a:lnTo>
                    <a:pt x="258" y="324"/>
                  </a:lnTo>
                  <a:lnTo>
                    <a:pt x="256" y="344"/>
                  </a:lnTo>
                  <a:lnTo>
                    <a:pt x="254" y="368"/>
                  </a:lnTo>
                  <a:lnTo>
                    <a:pt x="258" y="392"/>
                  </a:lnTo>
                  <a:lnTo>
                    <a:pt x="262" y="416"/>
                  </a:lnTo>
                  <a:lnTo>
                    <a:pt x="272" y="438"/>
                  </a:lnTo>
                  <a:lnTo>
                    <a:pt x="282" y="456"/>
                  </a:lnTo>
                  <a:lnTo>
                    <a:pt x="264" y="470"/>
                  </a:lnTo>
                  <a:lnTo>
                    <a:pt x="248" y="478"/>
                  </a:lnTo>
                  <a:lnTo>
                    <a:pt x="238" y="480"/>
                  </a:lnTo>
                  <a:lnTo>
                    <a:pt x="230" y="480"/>
                  </a:lnTo>
                  <a:lnTo>
                    <a:pt x="222" y="480"/>
                  </a:lnTo>
                  <a:lnTo>
                    <a:pt x="214" y="478"/>
                  </a:lnTo>
                  <a:lnTo>
                    <a:pt x="208" y="474"/>
                  </a:lnTo>
                  <a:lnTo>
                    <a:pt x="202" y="470"/>
                  </a:lnTo>
                  <a:lnTo>
                    <a:pt x="196" y="464"/>
                  </a:lnTo>
                  <a:lnTo>
                    <a:pt x="190" y="456"/>
                  </a:lnTo>
                  <a:lnTo>
                    <a:pt x="186" y="448"/>
                  </a:lnTo>
                  <a:lnTo>
                    <a:pt x="184" y="438"/>
                  </a:lnTo>
                  <a:lnTo>
                    <a:pt x="182" y="426"/>
                  </a:lnTo>
                  <a:lnTo>
                    <a:pt x="182" y="412"/>
                  </a:lnTo>
                  <a:lnTo>
                    <a:pt x="180" y="206"/>
                  </a:lnTo>
                  <a:lnTo>
                    <a:pt x="296" y="206"/>
                  </a:lnTo>
                  <a:lnTo>
                    <a:pt x="296" y="170"/>
                  </a:lnTo>
                  <a:lnTo>
                    <a:pt x="180" y="170"/>
                  </a:lnTo>
                  <a:lnTo>
                    <a:pt x="180" y="6"/>
                  </a:lnTo>
                  <a:lnTo>
                    <a:pt x="166" y="0"/>
                  </a:lnTo>
                  <a:lnTo>
                    <a:pt x="162" y="18"/>
                  </a:lnTo>
                  <a:lnTo>
                    <a:pt x="156" y="36"/>
                  </a:lnTo>
                  <a:lnTo>
                    <a:pt x="150" y="54"/>
                  </a:lnTo>
                  <a:lnTo>
                    <a:pt x="144" y="68"/>
                  </a:lnTo>
                  <a:lnTo>
                    <a:pt x="136" y="84"/>
                  </a:lnTo>
                  <a:lnTo>
                    <a:pt x="126" y="96"/>
                  </a:lnTo>
                  <a:lnTo>
                    <a:pt x="118" y="110"/>
                  </a:lnTo>
                  <a:lnTo>
                    <a:pt x="106" y="120"/>
                  </a:lnTo>
                  <a:lnTo>
                    <a:pt x="84" y="140"/>
                  </a:lnTo>
                  <a:lnTo>
                    <a:pt x="58" y="156"/>
                  </a:lnTo>
                  <a:lnTo>
                    <a:pt x="32" y="170"/>
                  </a:lnTo>
                  <a:lnTo>
                    <a:pt x="2" y="178"/>
                  </a:lnTo>
                  <a:lnTo>
                    <a:pt x="0" y="206"/>
                  </a:lnTo>
                  <a:lnTo>
                    <a:pt x="52" y="206"/>
                  </a:lnTo>
                  <a:lnTo>
                    <a:pt x="52" y="426"/>
                  </a:lnTo>
                  <a:lnTo>
                    <a:pt x="54" y="448"/>
                  </a:lnTo>
                  <a:lnTo>
                    <a:pt x="58" y="466"/>
                  </a:lnTo>
                  <a:lnTo>
                    <a:pt x="66" y="482"/>
                  </a:lnTo>
                  <a:lnTo>
                    <a:pt x="74" y="496"/>
                  </a:lnTo>
                  <a:lnTo>
                    <a:pt x="86" y="508"/>
                  </a:lnTo>
                  <a:lnTo>
                    <a:pt x="98" y="518"/>
                  </a:lnTo>
                  <a:lnTo>
                    <a:pt x="112" y="528"/>
                  </a:lnTo>
                  <a:lnTo>
                    <a:pt x="126" y="534"/>
                  </a:lnTo>
                  <a:lnTo>
                    <a:pt x="152" y="542"/>
                  </a:lnTo>
                  <a:lnTo>
                    <a:pt x="176" y="544"/>
                  </a:lnTo>
                  <a:lnTo>
                    <a:pt x="200" y="542"/>
                  </a:lnTo>
                  <a:lnTo>
                    <a:pt x="224" y="536"/>
                  </a:lnTo>
                  <a:lnTo>
                    <a:pt x="244" y="526"/>
                  </a:lnTo>
                  <a:lnTo>
                    <a:pt x="264" y="514"/>
                  </a:lnTo>
                  <a:lnTo>
                    <a:pt x="282" y="496"/>
                  </a:lnTo>
                  <a:lnTo>
                    <a:pt x="298" y="476"/>
                  </a:lnTo>
                  <a:lnTo>
                    <a:pt x="314" y="492"/>
                  </a:lnTo>
                  <a:lnTo>
                    <a:pt x="334" y="506"/>
                  </a:lnTo>
                  <a:lnTo>
                    <a:pt x="354" y="518"/>
                  </a:lnTo>
                  <a:lnTo>
                    <a:pt x="374" y="528"/>
                  </a:lnTo>
                  <a:lnTo>
                    <a:pt x="396" y="534"/>
                  </a:lnTo>
                  <a:lnTo>
                    <a:pt x="418" y="540"/>
                  </a:lnTo>
                  <a:lnTo>
                    <a:pt x="440" y="544"/>
                  </a:lnTo>
                  <a:lnTo>
                    <a:pt x="460" y="546"/>
                  </a:lnTo>
                  <a:lnTo>
                    <a:pt x="474" y="546"/>
                  </a:lnTo>
                  <a:lnTo>
                    <a:pt x="496" y="546"/>
                  </a:lnTo>
                  <a:lnTo>
                    <a:pt x="516" y="544"/>
                  </a:lnTo>
                  <a:lnTo>
                    <a:pt x="534" y="540"/>
                  </a:lnTo>
                  <a:lnTo>
                    <a:pt x="552" y="536"/>
                  </a:lnTo>
                  <a:lnTo>
                    <a:pt x="570" y="530"/>
                  </a:lnTo>
                  <a:lnTo>
                    <a:pt x="584" y="524"/>
                  </a:lnTo>
                  <a:lnTo>
                    <a:pt x="598" y="516"/>
                  </a:lnTo>
                  <a:lnTo>
                    <a:pt x="612" y="508"/>
                  </a:lnTo>
                  <a:lnTo>
                    <a:pt x="624" y="498"/>
                  </a:lnTo>
                  <a:lnTo>
                    <a:pt x="634" y="488"/>
                  </a:lnTo>
                  <a:lnTo>
                    <a:pt x="652" y="466"/>
                  </a:lnTo>
                  <a:lnTo>
                    <a:pt x="666" y="444"/>
                  </a:lnTo>
                  <a:lnTo>
                    <a:pt x="676" y="418"/>
                  </a:lnTo>
                  <a:lnTo>
                    <a:pt x="664" y="406"/>
                  </a:lnTo>
                  <a:close/>
                  <a:moveTo>
                    <a:pt x="460" y="198"/>
                  </a:moveTo>
                  <a:lnTo>
                    <a:pt x="460" y="198"/>
                  </a:lnTo>
                  <a:lnTo>
                    <a:pt x="466" y="198"/>
                  </a:lnTo>
                  <a:lnTo>
                    <a:pt x="478" y="200"/>
                  </a:lnTo>
                  <a:lnTo>
                    <a:pt x="492" y="206"/>
                  </a:lnTo>
                  <a:lnTo>
                    <a:pt x="504" y="214"/>
                  </a:lnTo>
                  <a:lnTo>
                    <a:pt x="514" y="226"/>
                  </a:lnTo>
                  <a:lnTo>
                    <a:pt x="522" y="240"/>
                  </a:lnTo>
                  <a:lnTo>
                    <a:pt x="528" y="256"/>
                  </a:lnTo>
                  <a:lnTo>
                    <a:pt x="532" y="272"/>
                  </a:lnTo>
                  <a:lnTo>
                    <a:pt x="532" y="292"/>
                  </a:lnTo>
                  <a:lnTo>
                    <a:pt x="460" y="292"/>
                  </a:lnTo>
                  <a:lnTo>
                    <a:pt x="388" y="292"/>
                  </a:lnTo>
                  <a:lnTo>
                    <a:pt x="390" y="272"/>
                  </a:lnTo>
                  <a:lnTo>
                    <a:pt x="396" y="254"/>
                  </a:lnTo>
                  <a:lnTo>
                    <a:pt x="404" y="240"/>
                  </a:lnTo>
                  <a:lnTo>
                    <a:pt x="412" y="226"/>
                  </a:lnTo>
                  <a:lnTo>
                    <a:pt x="424" y="216"/>
                  </a:lnTo>
                  <a:lnTo>
                    <a:pt x="434" y="206"/>
                  </a:lnTo>
                  <a:lnTo>
                    <a:pt x="448" y="202"/>
                  </a:lnTo>
                  <a:lnTo>
                    <a:pt x="460" y="19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6"/>
            <p:cNvSpPr>
              <a:spLocks noEditPoints="1"/>
            </p:cNvSpPr>
            <p:nvPr/>
          </p:nvSpPr>
          <p:spPr bwMode="auto">
            <a:xfrm>
              <a:off x="1152" y="1254"/>
              <a:ext cx="958" cy="522"/>
            </a:xfrm>
            <a:custGeom>
              <a:avLst/>
              <a:gdLst>
                <a:gd name="T0" fmla="*/ 666 w 958"/>
                <a:gd name="T1" fmla="*/ 108 h 522"/>
                <a:gd name="T2" fmla="*/ 578 w 958"/>
                <a:gd name="T3" fmla="*/ 140 h 522"/>
                <a:gd name="T4" fmla="*/ 514 w 958"/>
                <a:gd name="T5" fmla="*/ 196 h 522"/>
                <a:gd name="T6" fmla="*/ 476 w 958"/>
                <a:gd name="T7" fmla="*/ 270 h 522"/>
                <a:gd name="T8" fmla="*/ 472 w 958"/>
                <a:gd name="T9" fmla="*/ 332 h 522"/>
                <a:gd name="T10" fmla="*/ 488 w 958"/>
                <a:gd name="T11" fmla="*/ 386 h 522"/>
                <a:gd name="T12" fmla="*/ 396 w 958"/>
                <a:gd name="T13" fmla="*/ 448 h 522"/>
                <a:gd name="T14" fmla="*/ 314 w 958"/>
                <a:gd name="T15" fmla="*/ 464 h 522"/>
                <a:gd name="T16" fmla="*/ 256 w 958"/>
                <a:gd name="T17" fmla="*/ 450 h 522"/>
                <a:gd name="T18" fmla="*/ 198 w 958"/>
                <a:gd name="T19" fmla="*/ 406 h 522"/>
                <a:gd name="T20" fmla="*/ 162 w 958"/>
                <a:gd name="T21" fmla="*/ 340 h 522"/>
                <a:gd name="T22" fmla="*/ 146 w 958"/>
                <a:gd name="T23" fmla="*/ 264 h 522"/>
                <a:gd name="T24" fmla="*/ 152 w 958"/>
                <a:gd name="T25" fmla="*/ 186 h 522"/>
                <a:gd name="T26" fmla="*/ 178 w 958"/>
                <a:gd name="T27" fmla="*/ 114 h 522"/>
                <a:gd name="T28" fmla="*/ 228 w 958"/>
                <a:gd name="T29" fmla="*/ 62 h 522"/>
                <a:gd name="T30" fmla="*/ 300 w 958"/>
                <a:gd name="T31" fmla="*/ 36 h 522"/>
                <a:gd name="T32" fmla="*/ 366 w 958"/>
                <a:gd name="T33" fmla="*/ 42 h 522"/>
                <a:gd name="T34" fmla="*/ 428 w 958"/>
                <a:gd name="T35" fmla="*/ 74 h 522"/>
                <a:gd name="T36" fmla="*/ 462 w 958"/>
                <a:gd name="T37" fmla="*/ 122 h 522"/>
                <a:gd name="T38" fmla="*/ 502 w 958"/>
                <a:gd name="T39" fmla="*/ 186 h 522"/>
                <a:gd name="T40" fmla="*/ 480 w 958"/>
                <a:gd name="T41" fmla="*/ 14 h 522"/>
                <a:gd name="T42" fmla="*/ 454 w 958"/>
                <a:gd name="T43" fmla="*/ 30 h 522"/>
                <a:gd name="T44" fmla="*/ 342 w 958"/>
                <a:gd name="T45" fmla="*/ 4 h 522"/>
                <a:gd name="T46" fmla="*/ 252 w 958"/>
                <a:gd name="T47" fmla="*/ 4 h 522"/>
                <a:gd name="T48" fmla="*/ 160 w 958"/>
                <a:gd name="T49" fmla="*/ 28 h 522"/>
                <a:gd name="T50" fmla="*/ 70 w 958"/>
                <a:gd name="T51" fmla="*/ 88 h 522"/>
                <a:gd name="T52" fmla="*/ 10 w 958"/>
                <a:gd name="T53" fmla="*/ 188 h 522"/>
                <a:gd name="T54" fmla="*/ 2 w 958"/>
                <a:gd name="T55" fmla="*/ 296 h 522"/>
                <a:gd name="T56" fmla="*/ 42 w 958"/>
                <a:gd name="T57" fmla="*/ 410 h 522"/>
                <a:gd name="T58" fmla="*/ 120 w 958"/>
                <a:gd name="T59" fmla="*/ 482 h 522"/>
                <a:gd name="T60" fmla="*/ 216 w 958"/>
                <a:gd name="T61" fmla="*/ 516 h 522"/>
                <a:gd name="T62" fmla="*/ 282 w 958"/>
                <a:gd name="T63" fmla="*/ 522 h 522"/>
                <a:gd name="T64" fmla="*/ 384 w 958"/>
                <a:gd name="T65" fmla="*/ 500 h 522"/>
                <a:gd name="T66" fmla="*/ 484 w 958"/>
                <a:gd name="T67" fmla="*/ 432 h 522"/>
                <a:gd name="T68" fmla="*/ 540 w 958"/>
                <a:gd name="T69" fmla="*/ 456 h 522"/>
                <a:gd name="T70" fmla="*/ 648 w 958"/>
                <a:gd name="T71" fmla="*/ 510 h 522"/>
                <a:gd name="T72" fmla="*/ 740 w 958"/>
                <a:gd name="T73" fmla="*/ 518 h 522"/>
                <a:gd name="T74" fmla="*/ 830 w 958"/>
                <a:gd name="T75" fmla="*/ 494 h 522"/>
                <a:gd name="T76" fmla="*/ 902 w 958"/>
                <a:gd name="T77" fmla="*/ 444 h 522"/>
                <a:gd name="T78" fmla="*/ 948 w 958"/>
                <a:gd name="T79" fmla="*/ 374 h 522"/>
                <a:gd name="T80" fmla="*/ 958 w 958"/>
                <a:gd name="T81" fmla="*/ 312 h 522"/>
                <a:gd name="T82" fmla="*/ 940 w 958"/>
                <a:gd name="T83" fmla="*/ 230 h 522"/>
                <a:gd name="T84" fmla="*/ 888 w 958"/>
                <a:gd name="T85" fmla="*/ 164 h 522"/>
                <a:gd name="T86" fmla="*/ 810 w 958"/>
                <a:gd name="T87" fmla="*/ 120 h 522"/>
                <a:gd name="T88" fmla="*/ 714 w 958"/>
                <a:gd name="T89" fmla="*/ 104 h 522"/>
                <a:gd name="T90" fmla="*/ 702 w 958"/>
                <a:gd name="T91" fmla="*/ 480 h 522"/>
                <a:gd name="T92" fmla="*/ 656 w 958"/>
                <a:gd name="T93" fmla="*/ 460 h 522"/>
                <a:gd name="T94" fmla="*/ 620 w 958"/>
                <a:gd name="T95" fmla="*/ 418 h 522"/>
                <a:gd name="T96" fmla="*/ 598 w 958"/>
                <a:gd name="T97" fmla="*/ 360 h 522"/>
                <a:gd name="T98" fmla="*/ 592 w 958"/>
                <a:gd name="T99" fmla="*/ 310 h 522"/>
                <a:gd name="T100" fmla="*/ 602 w 958"/>
                <a:gd name="T101" fmla="*/ 242 h 522"/>
                <a:gd name="T102" fmla="*/ 628 w 958"/>
                <a:gd name="T103" fmla="*/ 188 h 522"/>
                <a:gd name="T104" fmla="*/ 666 w 958"/>
                <a:gd name="T105" fmla="*/ 150 h 522"/>
                <a:gd name="T106" fmla="*/ 714 w 958"/>
                <a:gd name="T107" fmla="*/ 138 h 522"/>
                <a:gd name="T108" fmla="*/ 750 w 958"/>
                <a:gd name="T109" fmla="*/ 146 h 522"/>
                <a:gd name="T110" fmla="*/ 790 w 958"/>
                <a:gd name="T111" fmla="*/ 176 h 522"/>
                <a:gd name="T112" fmla="*/ 818 w 958"/>
                <a:gd name="T113" fmla="*/ 228 h 522"/>
                <a:gd name="T114" fmla="*/ 832 w 958"/>
                <a:gd name="T115" fmla="*/ 292 h 522"/>
                <a:gd name="T116" fmla="*/ 830 w 958"/>
                <a:gd name="T117" fmla="*/ 344 h 522"/>
                <a:gd name="T118" fmla="*/ 806 w 958"/>
                <a:gd name="T119" fmla="*/ 418 h 522"/>
                <a:gd name="T120" fmla="*/ 770 w 958"/>
                <a:gd name="T121" fmla="*/ 460 h 522"/>
                <a:gd name="T122" fmla="*/ 726 w 958"/>
                <a:gd name="T123" fmla="*/ 480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8"/>
                <a:gd name="T187" fmla="*/ 0 h 522"/>
                <a:gd name="T188" fmla="*/ 958 w 958"/>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8" h="522">
                  <a:moveTo>
                    <a:pt x="714" y="104"/>
                  </a:moveTo>
                  <a:lnTo>
                    <a:pt x="714" y="104"/>
                  </a:lnTo>
                  <a:lnTo>
                    <a:pt x="690" y="104"/>
                  </a:lnTo>
                  <a:lnTo>
                    <a:pt x="666" y="108"/>
                  </a:lnTo>
                  <a:lnTo>
                    <a:pt x="642" y="112"/>
                  </a:lnTo>
                  <a:lnTo>
                    <a:pt x="620" y="120"/>
                  </a:lnTo>
                  <a:lnTo>
                    <a:pt x="598" y="128"/>
                  </a:lnTo>
                  <a:lnTo>
                    <a:pt x="578" y="140"/>
                  </a:lnTo>
                  <a:lnTo>
                    <a:pt x="560" y="152"/>
                  </a:lnTo>
                  <a:lnTo>
                    <a:pt x="542" y="164"/>
                  </a:lnTo>
                  <a:lnTo>
                    <a:pt x="528" y="180"/>
                  </a:lnTo>
                  <a:lnTo>
                    <a:pt x="514" y="196"/>
                  </a:lnTo>
                  <a:lnTo>
                    <a:pt x="500" y="212"/>
                  </a:lnTo>
                  <a:lnTo>
                    <a:pt x="490" y="230"/>
                  </a:lnTo>
                  <a:lnTo>
                    <a:pt x="482" y="250"/>
                  </a:lnTo>
                  <a:lnTo>
                    <a:pt x="476" y="270"/>
                  </a:lnTo>
                  <a:lnTo>
                    <a:pt x="472" y="290"/>
                  </a:lnTo>
                  <a:lnTo>
                    <a:pt x="472" y="312"/>
                  </a:lnTo>
                  <a:lnTo>
                    <a:pt x="472" y="332"/>
                  </a:lnTo>
                  <a:lnTo>
                    <a:pt x="476" y="350"/>
                  </a:lnTo>
                  <a:lnTo>
                    <a:pt x="480" y="368"/>
                  </a:lnTo>
                  <a:lnTo>
                    <a:pt x="488" y="386"/>
                  </a:lnTo>
                  <a:lnTo>
                    <a:pt x="466" y="406"/>
                  </a:lnTo>
                  <a:lnTo>
                    <a:pt x="442" y="424"/>
                  </a:lnTo>
                  <a:lnTo>
                    <a:pt x="420" y="436"/>
                  </a:lnTo>
                  <a:lnTo>
                    <a:pt x="396" y="448"/>
                  </a:lnTo>
                  <a:lnTo>
                    <a:pt x="374" y="456"/>
                  </a:lnTo>
                  <a:lnTo>
                    <a:pt x="352" y="460"/>
                  </a:lnTo>
                  <a:lnTo>
                    <a:pt x="332" y="464"/>
                  </a:lnTo>
                  <a:lnTo>
                    <a:pt x="314" y="464"/>
                  </a:lnTo>
                  <a:lnTo>
                    <a:pt x="294" y="460"/>
                  </a:lnTo>
                  <a:lnTo>
                    <a:pt x="274" y="456"/>
                  </a:lnTo>
                  <a:lnTo>
                    <a:pt x="256" y="450"/>
                  </a:lnTo>
                  <a:lnTo>
                    <a:pt x="240" y="440"/>
                  </a:lnTo>
                  <a:lnTo>
                    <a:pt x="224" y="430"/>
                  </a:lnTo>
                  <a:lnTo>
                    <a:pt x="210" y="418"/>
                  </a:lnTo>
                  <a:lnTo>
                    <a:pt x="198" y="406"/>
                  </a:lnTo>
                  <a:lnTo>
                    <a:pt x="186" y="390"/>
                  </a:lnTo>
                  <a:lnTo>
                    <a:pt x="176" y="374"/>
                  </a:lnTo>
                  <a:lnTo>
                    <a:pt x="168" y="358"/>
                  </a:lnTo>
                  <a:lnTo>
                    <a:pt x="162" y="340"/>
                  </a:lnTo>
                  <a:lnTo>
                    <a:pt x="156" y="322"/>
                  </a:lnTo>
                  <a:lnTo>
                    <a:pt x="150" y="302"/>
                  </a:lnTo>
                  <a:lnTo>
                    <a:pt x="148" y="284"/>
                  </a:lnTo>
                  <a:lnTo>
                    <a:pt x="146" y="264"/>
                  </a:lnTo>
                  <a:lnTo>
                    <a:pt x="144" y="244"/>
                  </a:lnTo>
                  <a:lnTo>
                    <a:pt x="146" y="224"/>
                  </a:lnTo>
                  <a:lnTo>
                    <a:pt x="148" y="204"/>
                  </a:lnTo>
                  <a:lnTo>
                    <a:pt x="152" y="186"/>
                  </a:lnTo>
                  <a:lnTo>
                    <a:pt x="156" y="166"/>
                  </a:lnTo>
                  <a:lnTo>
                    <a:pt x="162" y="148"/>
                  </a:lnTo>
                  <a:lnTo>
                    <a:pt x="170" y="132"/>
                  </a:lnTo>
                  <a:lnTo>
                    <a:pt x="178" y="114"/>
                  </a:lnTo>
                  <a:lnTo>
                    <a:pt x="190" y="100"/>
                  </a:lnTo>
                  <a:lnTo>
                    <a:pt x="200" y="86"/>
                  </a:lnTo>
                  <a:lnTo>
                    <a:pt x="214" y="74"/>
                  </a:lnTo>
                  <a:lnTo>
                    <a:pt x="228" y="62"/>
                  </a:lnTo>
                  <a:lnTo>
                    <a:pt x="244" y="54"/>
                  </a:lnTo>
                  <a:lnTo>
                    <a:pt x="260" y="46"/>
                  </a:lnTo>
                  <a:lnTo>
                    <a:pt x="280" y="40"/>
                  </a:lnTo>
                  <a:lnTo>
                    <a:pt x="300" y="36"/>
                  </a:lnTo>
                  <a:lnTo>
                    <a:pt x="320" y="36"/>
                  </a:lnTo>
                  <a:lnTo>
                    <a:pt x="344" y="38"/>
                  </a:lnTo>
                  <a:lnTo>
                    <a:pt x="366" y="42"/>
                  </a:lnTo>
                  <a:lnTo>
                    <a:pt x="384" y="46"/>
                  </a:lnTo>
                  <a:lnTo>
                    <a:pt x="402" y="54"/>
                  </a:lnTo>
                  <a:lnTo>
                    <a:pt x="416" y="64"/>
                  </a:lnTo>
                  <a:lnTo>
                    <a:pt x="428" y="74"/>
                  </a:lnTo>
                  <a:lnTo>
                    <a:pt x="438" y="84"/>
                  </a:lnTo>
                  <a:lnTo>
                    <a:pt x="448" y="96"/>
                  </a:lnTo>
                  <a:lnTo>
                    <a:pt x="456" y="108"/>
                  </a:lnTo>
                  <a:lnTo>
                    <a:pt x="462" y="122"/>
                  </a:lnTo>
                  <a:lnTo>
                    <a:pt x="470" y="148"/>
                  </a:lnTo>
                  <a:lnTo>
                    <a:pt x="478" y="172"/>
                  </a:lnTo>
                  <a:lnTo>
                    <a:pt x="482" y="192"/>
                  </a:lnTo>
                  <a:lnTo>
                    <a:pt x="502" y="186"/>
                  </a:lnTo>
                  <a:lnTo>
                    <a:pt x="500" y="6"/>
                  </a:lnTo>
                  <a:lnTo>
                    <a:pt x="484" y="6"/>
                  </a:lnTo>
                  <a:lnTo>
                    <a:pt x="480" y="14"/>
                  </a:lnTo>
                  <a:lnTo>
                    <a:pt x="474" y="22"/>
                  </a:lnTo>
                  <a:lnTo>
                    <a:pt x="466" y="28"/>
                  </a:lnTo>
                  <a:lnTo>
                    <a:pt x="454" y="30"/>
                  </a:lnTo>
                  <a:lnTo>
                    <a:pt x="434" y="24"/>
                  </a:lnTo>
                  <a:lnTo>
                    <a:pt x="392" y="12"/>
                  </a:lnTo>
                  <a:lnTo>
                    <a:pt x="368" y="8"/>
                  </a:lnTo>
                  <a:lnTo>
                    <a:pt x="342" y="4"/>
                  </a:lnTo>
                  <a:lnTo>
                    <a:pt x="314" y="0"/>
                  </a:lnTo>
                  <a:lnTo>
                    <a:pt x="288" y="0"/>
                  </a:lnTo>
                  <a:lnTo>
                    <a:pt x="252" y="4"/>
                  </a:lnTo>
                  <a:lnTo>
                    <a:pt x="230" y="8"/>
                  </a:lnTo>
                  <a:lnTo>
                    <a:pt x="206" y="12"/>
                  </a:lnTo>
                  <a:lnTo>
                    <a:pt x="184" y="20"/>
                  </a:lnTo>
                  <a:lnTo>
                    <a:pt x="160" y="28"/>
                  </a:lnTo>
                  <a:lnTo>
                    <a:pt x="136" y="40"/>
                  </a:lnTo>
                  <a:lnTo>
                    <a:pt x="112" y="54"/>
                  </a:lnTo>
                  <a:lnTo>
                    <a:pt x="90" y="68"/>
                  </a:lnTo>
                  <a:lnTo>
                    <a:pt x="70" y="88"/>
                  </a:lnTo>
                  <a:lnTo>
                    <a:pt x="52" y="108"/>
                  </a:lnTo>
                  <a:lnTo>
                    <a:pt x="34" y="132"/>
                  </a:lnTo>
                  <a:lnTo>
                    <a:pt x="20" y="158"/>
                  </a:lnTo>
                  <a:lnTo>
                    <a:pt x="10" y="188"/>
                  </a:lnTo>
                  <a:lnTo>
                    <a:pt x="2" y="222"/>
                  </a:lnTo>
                  <a:lnTo>
                    <a:pt x="0" y="258"/>
                  </a:lnTo>
                  <a:lnTo>
                    <a:pt x="2" y="296"/>
                  </a:lnTo>
                  <a:lnTo>
                    <a:pt x="6" y="328"/>
                  </a:lnTo>
                  <a:lnTo>
                    <a:pt x="16" y="360"/>
                  </a:lnTo>
                  <a:lnTo>
                    <a:pt x="28" y="386"/>
                  </a:lnTo>
                  <a:lnTo>
                    <a:pt x="42" y="410"/>
                  </a:lnTo>
                  <a:lnTo>
                    <a:pt x="58" y="432"/>
                  </a:lnTo>
                  <a:lnTo>
                    <a:pt x="78" y="452"/>
                  </a:lnTo>
                  <a:lnTo>
                    <a:pt x="98" y="468"/>
                  </a:lnTo>
                  <a:lnTo>
                    <a:pt x="120" y="482"/>
                  </a:lnTo>
                  <a:lnTo>
                    <a:pt x="144" y="492"/>
                  </a:lnTo>
                  <a:lnTo>
                    <a:pt x="168" y="502"/>
                  </a:lnTo>
                  <a:lnTo>
                    <a:pt x="192" y="510"/>
                  </a:lnTo>
                  <a:lnTo>
                    <a:pt x="216" y="516"/>
                  </a:lnTo>
                  <a:lnTo>
                    <a:pt x="238" y="518"/>
                  </a:lnTo>
                  <a:lnTo>
                    <a:pt x="262" y="520"/>
                  </a:lnTo>
                  <a:lnTo>
                    <a:pt x="282" y="522"/>
                  </a:lnTo>
                  <a:lnTo>
                    <a:pt x="302" y="520"/>
                  </a:lnTo>
                  <a:lnTo>
                    <a:pt x="320" y="518"/>
                  </a:lnTo>
                  <a:lnTo>
                    <a:pt x="354" y="510"/>
                  </a:lnTo>
                  <a:lnTo>
                    <a:pt x="384" y="500"/>
                  </a:lnTo>
                  <a:lnTo>
                    <a:pt x="414" y="484"/>
                  </a:lnTo>
                  <a:lnTo>
                    <a:pt x="438" y="468"/>
                  </a:lnTo>
                  <a:lnTo>
                    <a:pt x="462" y="450"/>
                  </a:lnTo>
                  <a:lnTo>
                    <a:pt x="484" y="432"/>
                  </a:lnTo>
                  <a:lnTo>
                    <a:pt x="502" y="412"/>
                  </a:lnTo>
                  <a:lnTo>
                    <a:pt x="520" y="436"/>
                  </a:lnTo>
                  <a:lnTo>
                    <a:pt x="540" y="456"/>
                  </a:lnTo>
                  <a:lnTo>
                    <a:pt x="564" y="474"/>
                  </a:lnTo>
                  <a:lnTo>
                    <a:pt x="590" y="488"/>
                  </a:lnTo>
                  <a:lnTo>
                    <a:pt x="618" y="502"/>
                  </a:lnTo>
                  <a:lnTo>
                    <a:pt x="648" y="510"/>
                  </a:lnTo>
                  <a:lnTo>
                    <a:pt x="680" y="516"/>
                  </a:lnTo>
                  <a:lnTo>
                    <a:pt x="714" y="520"/>
                  </a:lnTo>
                  <a:lnTo>
                    <a:pt x="740" y="518"/>
                  </a:lnTo>
                  <a:lnTo>
                    <a:pt x="764" y="514"/>
                  </a:lnTo>
                  <a:lnTo>
                    <a:pt x="786" y="510"/>
                  </a:lnTo>
                  <a:lnTo>
                    <a:pt x="810" y="502"/>
                  </a:lnTo>
                  <a:lnTo>
                    <a:pt x="830" y="494"/>
                  </a:lnTo>
                  <a:lnTo>
                    <a:pt x="850" y="484"/>
                  </a:lnTo>
                  <a:lnTo>
                    <a:pt x="870" y="472"/>
                  </a:lnTo>
                  <a:lnTo>
                    <a:pt x="888" y="458"/>
                  </a:lnTo>
                  <a:lnTo>
                    <a:pt x="902" y="444"/>
                  </a:lnTo>
                  <a:lnTo>
                    <a:pt x="916" y="428"/>
                  </a:lnTo>
                  <a:lnTo>
                    <a:pt x="930" y="410"/>
                  </a:lnTo>
                  <a:lnTo>
                    <a:pt x="940" y="392"/>
                  </a:lnTo>
                  <a:lnTo>
                    <a:pt x="948" y="374"/>
                  </a:lnTo>
                  <a:lnTo>
                    <a:pt x="954" y="354"/>
                  </a:lnTo>
                  <a:lnTo>
                    <a:pt x="958" y="334"/>
                  </a:lnTo>
                  <a:lnTo>
                    <a:pt x="958" y="312"/>
                  </a:lnTo>
                  <a:lnTo>
                    <a:pt x="958" y="290"/>
                  </a:lnTo>
                  <a:lnTo>
                    <a:pt x="954" y="270"/>
                  </a:lnTo>
                  <a:lnTo>
                    <a:pt x="948" y="250"/>
                  </a:lnTo>
                  <a:lnTo>
                    <a:pt x="940" y="230"/>
                  </a:lnTo>
                  <a:lnTo>
                    <a:pt x="930" y="212"/>
                  </a:lnTo>
                  <a:lnTo>
                    <a:pt x="916" y="196"/>
                  </a:lnTo>
                  <a:lnTo>
                    <a:pt x="902" y="180"/>
                  </a:lnTo>
                  <a:lnTo>
                    <a:pt x="888" y="164"/>
                  </a:lnTo>
                  <a:lnTo>
                    <a:pt x="870" y="152"/>
                  </a:lnTo>
                  <a:lnTo>
                    <a:pt x="850" y="140"/>
                  </a:lnTo>
                  <a:lnTo>
                    <a:pt x="830" y="128"/>
                  </a:lnTo>
                  <a:lnTo>
                    <a:pt x="810" y="120"/>
                  </a:lnTo>
                  <a:lnTo>
                    <a:pt x="786" y="112"/>
                  </a:lnTo>
                  <a:lnTo>
                    <a:pt x="764" y="108"/>
                  </a:lnTo>
                  <a:lnTo>
                    <a:pt x="740" y="104"/>
                  </a:lnTo>
                  <a:lnTo>
                    <a:pt x="714" y="104"/>
                  </a:lnTo>
                  <a:close/>
                  <a:moveTo>
                    <a:pt x="714" y="482"/>
                  </a:moveTo>
                  <a:lnTo>
                    <a:pt x="714" y="482"/>
                  </a:lnTo>
                  <a:lnTo>
                    <a:pt x="702" y="480"/>
                  </a:lnTo>
                  <a:lnTo>
                    <a:pt x="690" y="478"/>
                  </a:lnTo>
                  <a:lnTo>
                    <a:pt x="678" y="474"/>
                  </a:lnTo>
                  <a:lnTo>
                    <a:pt x="666" y="468"/>
                  </a:lnTo>
                  <a:lnTo>
                    <a:pt x="656" y="460"/>
                  </a:lnTo>
                  <a:lnTo>
                    <a:pt x="646" y="452"/>
                  </a:lnTo>
                  <a:lnTo>
                    <a:pt x="636" y="442"/>
                  </a:lnTo>
                  <a:lnTo>
                    <a:pt x="628" y="430"/>
                  </a:lnTo>
                  <a:lnTo>
                    <a:pt x="620" y="418"/>
                  </a:lnTo>
                  <a:lnTo>
                    <a:pt x="614" y="406"/>
                  </a:lnTo>
                  <a:lnTo>
                    <a:pt x="608" y="392"/>
                  </a:lnTo>
                  <a:lnTo>
                    <a:pt x="602" y="376"/>
                  </a:lnTo>
                  <a:lnTo>
                    <a:pt x="598" y="360"/>
                  </a:lnTo>
                  <a:lnTo>
                    <a:pt x="596" y="344"/>
                  </a:lnTo>
                  <a:lnTo>
                    <a:pt x="594" y="328"/>
                  </a:lnTo>
                  <a:lnTo>
                    <a:pt x="592" y="310"/>
                  </a:lnTo>
                  <a:lnTo>
                    <a:pt x="594" y="292"/>
                  </a:lnTo>
                  <a:lnTo>
                    <a:pt x="596" y="276"/>
                  </a:lnTo>
                  <a:lnTo>
                    <a:pt x="598" y="258"/>
                  </a:lnTo>
                  <a:lnTo>
                    <a:pt x="602" y="242"/>
                  </a:lnTo>
                  <a:lnTo>
                    <a:pt x="608" y="228"/>
                  </a:lnTo>
                  <a:lnTo>
                    <a:pt x="614" y="214"/>
                  </a:lnTo>
                  <a:lnTo>
                    <a:pt x="620" y="200"/>
                  </a:lnTo>
                  <a:lnTo>
                    <a:pt x="628" y="188"/>
                  </a:lnTo>
                  <a:lnTo>
                    <a:pt x="636" y="176"/>
                  </a:lnTo>
                  <a:lnTo>
                    <a:pt x="646" y="166"/>
                  </a:lnTo>
                  <a:lnTo>
                    <a:pt x="656" y="158"/>
                  </a:lnTo>
                  <a:lnTo>
                    <a:pt x="666" y="150"/>
                  </a:lnTo>
                  <a:lnTo>
                    <a:pt x="678" y="146"/>
                  </a:lnTo>
                  <a:lnTo>
                    <a:pt x="690" y="140"/>
                  </a:lnTo>
                  <a:lnTo>
                    <a:pt x="702" y="138"/>
                  </a:lnTo>
                  <a:lnTo>
                    <a:pt x="714" y="138"/>
                  </a:lnTo>
                  <a:lnTo>
                    <a:pt x="726" y="138"/>
                  </a:lnTo>
                  <a:lnTo>
                    <a:pt x="738" y="140"/>
                  </a:lnTo>
                  <a:lnTo>
                    <a:pt x="750" y="146"/>
                  </a:lnTo>
                  <a:lnTo>
                    <a:pt x="760" y="150"/>
                  </a:lnTo>
                  <a:lnTo>
                    <a:pt x="770" y="158"/>
                  </a:lnTo>
                  <a:lnTo>
                    <a:pt x="780" y="166"/>
                  </a:lnTo>
                  <a:lnTo>
                    <a:pt x="790" y="176"/>
                  </a:lnTo>
                  <a:lnTo>
                    <a:pt x="798" y="188"/>
                  </a:lnTo>
                  <a:lnTo>
                    <a:pt x="806" y="200"/>
                  </a:lnTo>
                  <a:lnTo>
                    <a:pt x="812" y="214"/>
                  </a:lnTo>
                  <a:lnTo>
                    <a:pt x="818" y="228"/>
                  </a:lnTo>
                  <a:lnTo>
                    <a:pt x="824" y="242"/>
                  </a:lnTo>
                  <a:lnTo>
                    <a:pt x="828" y="258"/>
                  </a:lnTo>
                  <a:lnTo>
                    <a:pt x="830" y="276"/>
                  </a:lnTo>
                  <a:lnTo>
                    <a:pt x="832" y="292"/>
                  </a:lnTo>
                  <a:lnTo>
                    <a:pt x="834" y="310"/>
                  </a:lnTo>
                  <a:lnTo>
                    <a:pt x="832" y="328"/>
                  </a:lnTo>
                  <a:lnTo>
                    <a:pt x="830" y="344"/>
                  </a:lnTo>
                  <a:lnTo>
                    <a:pt x="828" y="360"/>
                  </a:lnTo>
                  <a:lnTo>
                    <a:pt x="824" y="376"/>
                  </a:lnTo>
                  <a:lnTo>
                    <a:pt x="812" y="406"/>
                  </a:lnTo>
                  <a:lnTo>
                    <a:pt x="806" y="418"/>
                  </a:lnTo>
                  <a:lnTo>
                    <a:pt x="798" y="430"/>
                  </a:lnTo>
                  <a:lnTo>
                    <a:pt x="790" y="442"/>
                  </a:lnTo>
                  <a:lnTo>
                    <a:pt x="780" y="452"/>
                  </a:lnTo>
                  <a:lnTo>
                    <a:pt x="770" y="460"/>
                  </a:lnTo>
                  <a:lnTo>
                    <a:pt x="760" y="468"/>
                  </a:lnTo>
                  <a:lnTo>
                    <a:pt x="750" y="474"/>
                  </a:lnTo>
                  <a:lnTo>
                    <a:pt x="738" y="478"/>
                  </a:lnTo>
                  <a:lnTo>
                    <a:pt x="726" y="480"/>
                  </a:lnTo>
                  <a:lnTo>
                    <a:pt x="714" y="48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
            <p:cNvSpPr>
              <a:spLocks noEditPoints="1"/>
            </p:cNvSpPr>
            <p:nvPr/>
          </p:nvSpPr>
          <p:spPr bwMode="auto">
            <a:xfrm>
              <a:off x="2266" y="1358"/>
              <a:ext cx="486" cy="416"/>
            </a:xfrm>
            <a:custGeom>
              <a:avLst/>
              <a:gdLst>
                <a:gd name="T0" fmla="*/ 218 w 486"/>
                <a:gd name="T1" fmla="*/ 0 h 416"/>
                <a:gd name="T2" fmla="*/ 148 w 486"/>
                <a:gd name="T3" fmla="*/ 16 h 416"/>
                <a:gd name="T4" fmla="*/ 88 w 486"/>
                <a:gd name="T5" fmla="*/ 48 h 416"/>
                <a:gd name="T6" fmla="*/ 42 w 486"/>
                <a:gd name="T7" fmla="*/ 92 h 416"/>
                <a:gd name="T8" fmla="*/ 10 w 486"/>
                <a:gd name="T9" fmla="*/ 146 h 416"/>
                <a:gd name="T10" fmla="*/ 0 w 486"/>
                <a:gd name="T11" fmla="*/ 208 h 416"/>
                <a:gd name="T12" fmla="*/ 4 w 486"/>
                <a:gd name="T13" fmla="*/ 250 h 416"/>
                <a:gd name="T14" fmla="*/ 30 w 486"/>
                <a:gd name="T15" fmla="*/ 306 h 416"/>
                <a:gd name="T16" fmla="*/ 72 w 486"/>
                <a:gd name="T17" fmla="*/ 354 h 416"/>
                <a:gd name="T18" fmla="*/ 128 w 486"/>
                <a:gd name="T19" fmla="*/ 390 h 416"/>
                <a:gd name="T20" fmla="*/ 194 w 486"/>
                <a:gd name="T21" fmla="*/ 410 h 416"/>
                <a:gd name="T22" fmla="*/ 242 w 486"/>
                <a:gd name="T23" fmla="*/ 416 h 416"/>
                <a:gd name="T24" fmla="*/ 316 w 486"/>
                <a:gd name="T25" fmla="*/ 406 h 416"/>
                <a:gd name="T26" fmla="*/ 378 w 486"/>
                <a:gd name="T27" fmla="*/ 380 h 416"/>
                <a:gd name="T28" fmla="*/ 430 w 486"/>
                <a:gd name="T29" fmla="*/ 340 h 416"/>
                <a:gd name="T30" fmla="*/ 466 w 486"/>
                <a:gd name="T31" fmla="*/ 288 h 416"/>
                <a:gd name="T32" fmla="*/ 484 w 486"/>
                <a:gd name="T33" fmla="*/ 230 h 416"/>
                <a:gd name="T34" fmla="*/ 484 w 486"/>
                <a:gd name="T35" fmla="*/ 186 h 416"/>
                <a:gd name="T36" fmla="*/ 466 w 486"/>
                <a:gd name="T37" fmla="*/ 126 h 416"/>
                <a:gd name="T38" fmla="*/ 430 w 486"/>
                <a:gd name="T39" fmla="*/ 76 h 416"/>
                <a:gd name="T40" fmla="*/ 378 w 486"/>
                <a:gd name="T41" fmla="*/ 36 h 416"/>
                <a:gd name="T42" fmla="*/ 316 w 486"/>
                <a:gd name="T43" fmla="*/ 8 h 416"/>
                <a:gd name="T44" fmla="*/ 242 w 486"/>
                <a:gd name="T45" fmla="*/ 0 h 416"/>
                <a:gd name="T46" fmla="*/ 242 w 486"/>
                <a:gd name="T47" fmla="*/ 378 h 416"/>
                <a:gd name="T48" fmla="*/ 206 w 486"/>
                <a:gd name="T49" fmla="*/ 370 h 416"/>
                <a:gd name="T50" fmla="*/ 174 w 486"/>
                <a:gd name="T51" fmla="*/ 348 h 416"/>
                <a:gd name="T52" fmla="*/ 148 w 486"/>
                <a:gd name="T53" fmla="*/ 314 h 416"/>
                <a:gd name="T54" fmla="*/ 130 w 486"/>
                <a:gd name="T55" fmla="*/ 272 h 416"/>
                <a:gd name="T56" fmla="*/ 122 w 486"/>
                <a:gd name="T57" fmla="*/ 224 h 416"/>
                <a:gd name="T58" fmla="*/ 122 w 486"/>
                <a:gd name="T59" fmla="*/ 188 h 416"/>
                <a:gd name="T60" fmla="*/ 130 w 486"/>
                <a:gd name="T61" fmla="*/ 138 h 416"/>
                <a:gd name="T62" fmla="*/ 148 w 486"/>
                <a:gd name="T63" fmla="*/ 96 h 416"/>
                <a:gd name="T64" fmla="*/ 174 w 486"/>
                <a:gd name="T65" fmla="*/ 62 h 416"/>
                <a:gd name="T66" fmla="*/ 206 w 486"/>
                <a:gd name="T67" fmla="*/ 42 h 416"/>
                <a:gd name="T68" fmla="*/ 242 w 486"/>
                <a:gd name="T69" fmla="*/ 34 h 416"/>
                <a:gd name="T70" fmla="*/ 266 w 486"/>
                <a:gd name="T71" fmla="*/ 36 h 416"/>
                <a:gd name="T72" fmla="*/ 300 w 486"/>
                <a:gd name="T73" fmla="*/ 54 h 416"/>
                <a:gd name="T74" fmla="*/ 326 w 486"/>
                <a:gd name="T75" fmla="*/ 84 h 416"/>
                <a:gd name="T76" fmla="*/ 348 w 486"/>
                <a:gd name="T77" fmla="*/ 124 h 416"/>
                <a:gd name="T78" fmla="*/ 360 w 486"/>
                <a:gd name="T79" fmla="*/ 172 h 416"/>
                <a:gd name="T80" fmla="*/ 362 w 486"/>
                <a:gd name="T81" fmla="*/ 206 h 416"/>
                <a:gd name="T82" fmla="*/ 356 w 486"/>
                <a:gd name="T83" fmla="*/ 256 h 416"/>
                <a:gd name="T84" fmla="*/ 334 w 486"/>
                <a:gd name="T85" fmla="*/ 314 h 416"/>
                <a:gd name="T86" fmla="*/ 310 w 486"/>
                <a:gd name="T87" fmla="*/ 348 h 416"/>
                <a:gd name="T88" fmla="*/ 278 w 486"/>
                <a:gd name="T89" fmla="*/ 370 h 416"/>
                <a:gd name="T90" fmla="*/ 242 w 486"/>
                <a:gd name="T91" fmla="*/ 378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416"/>
                <a:gd name="T140" fmla="*/ 486 w 486"/>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416">
                  <a:moveTo>
                    <a:pt x="242" y="0"/>
                  </a:moveTo>
                  <a:lnTo>
                    <a:pt x="242" y="0"/>
                  </a:lnTo>
                  <a:lnTo>
                    <a:pt x="218" y="0"/>
                  </a:lnTo>
                  <a:lnTo>
                    <a:pt x="194" y="4"/>
                  </a:lnTo>
                  <a:lnTo>
                    <a:pt x="170" y="8"/>
                  </a:lnTo>
                  <a:lnTo>
                    <a:pt x="148" y="16"/>
                  </a:lnTo>
                  <a:lnTo>
                    <a:pt x="128" y="24"/>
                  </a:lnTo>
                  <a:lnTo>
                    <a:pt x="108" y="36"/>
                  </a:lnTo>
                  <a:lnTo>
                    <a:pt x="88" y="48"/>
                  </a:lnTo>
                  <a:lnTo>
                    <a:pt x="72" y="60"/>
                  </a:lnTo>
                  <a:lnTo>
                    <a:pt x="56" y="76"/>
                  </a:lnTo>
                  <a:lnTo>
                    <a:pt x="42" y="92"/>
                  </a:lnTo>
                  <a:lnTo>
                    <a:pt x="30" y="108"/>
                  </a:lnTo>
                  <a:lnTo>
                    <a:pt x="20" y="126"/>
                  </a:lnTo>
                  <a:lnTo>
                    <a:pt x="10" y="146"/>
                  </a:lnTo>
                  <a:lnTo>
                    <a:pt x="4" y="166"/>
                  </a:lnTo>
                  <a:lnTo>
                    <a:pt x="2" y="186"/>
                  </a:lnTo>
                  <a:lnTo>
                    <a:pt x="0" y="208"/>
                  </a:lnTo>
                  <a:lnTo>
                    <a:pt x="2" y="230"/>
                  </a:lnTo>
                  <a:lnTo>
                    <a:pt x="4" y="250"/>
                  </a:lnTo>
                  <a:lnTo>
                    <a:pt x="10" y="270"/>
                  </a:lnTo>
                  <a:lnTo>
                    <a:pt x="20" y="288"/>
                  </a:lnTo>
                  <a:lnTo>
                    <a:pt x="30" y="306"/>
                  </a:lnTo>
                  <a:lnTo>
                    <a:pt x="42" y="324"/>
                  </a:lnTo>
                  <a:lnTo>
                    <a:pt x="56" y="338"/>
                  </a:lnTo>
                  <a:lnTo>
                    <a:pt x="72" y="354"/>
                  </a:lnTo>
                  <a:lnTo>
                    <a:pt x="88" y="366"/>
                  </a:lnTo>
                  <a:lnTo>
                    <a:pt x="108" y="378"/>
                  </a:lnTo>
                  <a:lnTo>
                    <a:pt x="128" y="390"/>
                  </a:lnTo>
                  <a:lnTo>
                    <a:pt x="148" y="398"/>
                  </a:lnTo>
                  <a:lnTo>
                    <a:pt x="170" y="406"/>
                  </a:lnTo>
                  <a:lnTo>
                    <a:pt x="194" y="410"/>
                  </a:lnTo>
                  <a:lnTo>
                    <a:pt x="218" y="414"/>
                  </a:lnTo>
                  <a:lnTo>
                    <a:pt x="242" y="416"/>
                  </a:lnTo>
                  <a:lnTo>
                    <a:pt x="268" y="414"/>
                  </a:lnTo>
                  <a:lnTo>
                    <a:pt x="292" y="410"/>
                  </a:lnTo>
                  <a:lnTo>
                    <a:pt x="316" y="406"/>
                  </a:lnTo>
                  <a:lnTo>
                    <a:pt x="338" y="398"/>
                  </a:lnTo>
                  <a:lnTo>
                    <a:pt x="358" y="390"/>
                  </a:lnTo>
                  <a:lnTo>
                    <a:pt x="378" y="380"/>
                  </a:lnTo>
                  <a:lnTo>
                    <a:pt x="398" y="368"/>
                  </a:lnTo>
                  <a:lnTo>
                    <a:pt x="414" y="354"/>
                  </a:lnTo>
                  <a:lnTo>
                    <a:pt x="430" y="340"/>
                  </a:lnTo>
                  <a:lnTo>
                    <a:pt x="444" y="324"/>
                  </a:lnTo>
                  <a:lnTo>
                    <a:pt x="456" y="306"/>
                  </a:lnTo>
                  <a:lnTo>
                    <a:pt x="466" y="288"/>
                  </a:lnTo>
                  <a:lnTo>
                    <a:pt x="474" y="270"/>
                  </a:lnTo>
                  <a:lnTo>
                    <a:pt x="480" y="250"/>
                  </a:lnTo>
                  <a:lnTo>
                    <a:pt x="484" y="230"/>
                  </a:lnTo>
                  <a:lnTo>
                    <a:pt x="486" y="208"/>
                  </a:lnTo>
                  <a:lnTo>
                    <a:pt x="484" y="186"/>
                  </a:lnTo>
                  <a:lnTo>
                    <a:pt x="480" y="166"/>
                  </a:lnTo>
                  <a:lnTo>
                    <a:pt x="474" y="146"/>
                  </a:lnTo>
                  <a:lnTo>
                    <a:pt x="466" y="126"/>
                  </a:lnTo>
                  <a:lnTo>
                    <a:pt x="456" y="108"/>
                  </a:lnTo>
                  <a:lnTo>
                    <a:pt x="444" y="92"/>
                  </a:lnTo>
                  <a:lnTo>
                    <a:pt x="430" y="76"/>
                  </a:lnTo>
                  <a:lnTo>
                    <a:pt x="414" y="60"/>
                  </a:lnTo>
                  <a:lnTo>
                    <a:pt x="398" y="48"/>
                  </a:lnTo>
                  <a:lnTo>
                    <a:pt x="378" y="36"/>
                  </a:lnTo>
                  <a:lnTo>
                    <a:pt x="358" y="24"/>
                  </a:lnTo>
                  <a:lnTo>
                    <a:pt x="338" y="16"/>
                  </a:lnTo>
                  <a:lnTo>
                    <a:pt x="316" y="8"/>
                  </a:lnTo>
                  <a:lnTo>
                    <a:pt x="292" y="4"/>
                  </a:lnTo>
                  <a:lnTo>
                    <a:pt x="268" y="0"/>
                  </a:lnTo>
                  <a:lnTo>
                    <a:pt x="242" y="0"/>
                  </a:lnTo>
                  <a:close/>
                  <a:moveTo>
                    <a:pt x="242" y="378"/>
                  </a:moveTo>
                  <a:lnTo>
                    <a:pt x="242" y="378"/>
                  </a:lnTo>
                  <a:lnTo>
                    <a:pt x="230" y="376"/>
                  </a:lnTo>
                  <a:lnTo>
                    <a:pt x="218" y="374"/>
                  </a:lnTo>
                  <a:lnTo>
                    <a:pt x="206" y="370"/>
                  </a:lnTo>
                  <a:lnTo>
                    <a:pt x="196" y="364"/>
                  </a:lnTo>
                  <a:lnTo>
                    <a:pt x="184" y="356"/>
                  </a:lnTo>
                  <a:lnTo>
                    <a:pt x="174" y="348"/>
                  </a:lnTo>
                  <a:lnTo>
                    <a:pt x="166" y="338"/>
                  </a:lnTo>
                  <a:lnTo>
                    <a:pt x="156" y="326"/>
                  </a:lnTo>
                  <a:lnTo>
                    <a:pt x="148" y="314"/>
                  </a:lnTo>
                  <a:lnTo>
                    <a:pt x="142" y="302"/>
                  </a:lnTo>
                  <a:lnTo>
                    <a:pt x="136" y="288"/>
                  </a:lnTo>
                  <a:lnTo>
                    <a:pt x="130" y="272"/>
                  </a:lnTo>
                  <a:lnTo>
                    <a:pt x="126" y="256"/>
                  </a:lnTo>
                  <a:lnTo>
                    <a:pt x="124" y="240"/>
                  </a:lnTo>
                  <a:lnTo>
                    <a:pt x="122" y="224"/>
                  </a:lnTo>
                  <a:lnTo>
                    <a:pt x="122" y="206"/>
                  </a:lnTo>
                  <a:lnTo>
                    <a:pt x="122" y="188"/>
                  </a:lnTo>
                  <a:lnTo>
                    <a:pt x="124" y="172"/>
                  </a:lnTo>
                  <a:lnTo>
                    <a:pt x="126" y="154"/>
                  </a:lnTo>
                  <a:lnTo>
                    <a:pt x="130" y="138"/>
                  </a:lnTo>
                  <a:lnTo>
                    <a:pt x="136" y="124"/>
                  </a:lnTo>
                  <a:lnTo>
                    <a:pt x="142" y="110"/>
                  </a:lnTo>
                  <a:lnTo>
                    <a:pt x="148" y="96"/>
                  </a:lnTo>
                  <a:lnTo>
                    <a:pt x="156" y="84"/>
                  </a:lnTo>
                  <a:lnTo>
                    <a:pt x="166" y="72"/>
                  </a:lnTo>
                  <a:lnTo>
                    <a:pt x="174" y="62"/>
                  </a:lnTo>
                  <a:lnTo>
                    <a:pt x="184" y="54"/>
                  </a:lnTo>
                  <a:lnTo>
                    <a:pt x="196" y="46"/>
                  </a:lnTo>
                  <a:lnTo>
                    <a:pt x="206" y="42"/>
                  </a:lnTo>
                  <a:lnTo>
                    <a:pt x="218" y="36"/>
                  </a:lnTo>
                  <a:lnTo>
                    <a:pt x="230" y="34"/>
                  </a:lnTo>
                  <a:lnTo>
                    <a:pt x="242" y="34"/>
                  </a:lnTo>
                  <a:lnTo>
                    <a:pt x="254" y="34"/>
                  </a:lnTo>
                  <a:lnTo>
                    <a:pt x="266" y="36"/>
                  </a:lnTo>
                  <a:lnTo>
                    <a:pt x="278" y="42"/>
                  </a:lnTo>
                  <a:lnTo>
                    <a:pt x="288" y="46"/>
                  </a:lnTo>
                  <a:lnTo>
                    <a:pt x="300" y="54"/>
                  </a:lnTo>
                  <a:lnTo>
                    <a:pt x="310" y="62"/>
                  </a:lnTo>
                  <a:lnTo>
                    <a:pt x="318" y="72"/>
                  </a:lnTo>
                  <a:lnTo>
                    <a:pt x="326" y="84"/>
                  </a:lnTo>
                  <a:lnTo>
                    <a:pt x="334" y="96"/>
                  </a:lnTo>
                  <a:lnTo>
                    <a:pt x="342" y="110"/>
                  </a:lnTo>
                  <a:lnTo>
                    <a:pt x="348" y="124"/>
                  </a:lnTo>
                  <a:lnTo>
                    <a:pt x="352" y="138"/>
                  </a:lnTo>
                  <a:lnTo>
                    <a:pt x="356" y="154"/>
                  </a:lnTo>
                  <a:lnTo>
                    <a:pt x="360" y="172"/>
                  </a:lnTo>
                  <a:lnTo>
                    <a:pt x="362" y="188"/>
                  </a:lnTo>
                  <a:lnTo>
                    <a:pt x="362" y="206"/>
                  </a:lnTo>
                  <a:lnTo>
                    <a:pt x="362" y="224"/>
                  </a:lnTo>
                  <a:lnTo>
                    <a:pt x="360" y="240"/>
                  </a:lnTo>
                  <a:lnTo>
                    <a:pt x="356" y="256"/>
                  </a:lnTo>
                  <a:lnTo>
                    <a:pt x="352" y="272"/>
                  </a:lnTo>
                  <a:lnTo>
                    <a:pt x="342" y="302"/>
                  </a:lnTo>
                  <a:lnTo>
                    <a:pt x="334" y="314"/>
                  </a:lnTo>
                  <a:lnTo>
                    <a:pt x="326" y="326"/>
                  </a:lnTo>
                  <a:lnTo>
                    <a:pt x="318" y="338"/>
                  </a:lnTo>
                  <a:lnTo>
                    <a:pt x="310" y="348"/>
                  </a:lnTo>
                  <a:lnTo>
                    <a:pt x="300" y="356"/>
                  </a:lnTo>
                  <a:lnTo>
                    <a:pt x="288" y="364"/>
                  </a:lnTo>
                  <a:lnTo>
                    <a:pt x="278" y="370"/>
                  </a:lnTo>
                  <a:lnTo>
                    <a:pt x="266" y="374"/>
                  </a:lnTo>
                  <a:lnTo>
                    <a:pt x="254" y="376"/>
                  </a:lnTo>
                  <a:lnTo>
                    <a:pt x="242" y="37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noEditPoints="1"/>
            </p:cNvSpPr>
            <p:nvPr/>
          </p:nvSpPr>
          <p:spPr bwMode="auto">
            <a:xfrm>
              <a:off x="3860" y="1358"/>
              <a:ext cx="486" cy="416"/>
            </a:xfrm>
            <a:custGeom>
              <a:avLst/>
              <a:gdLst>
                <a:gd name="T0" fmla="*/ 218 w 486"/>
                <a:gd name="T1" fmla="*/ 0 h 416"/>
                <a:gd name="T2" fmla="*/ 148 w 486"/>
                <a:gd name="T3" fmla="*/ 16 h 416"/>
                <a:gd name="T4" fmla="*/ 88 w 486"/>
                <a:gd name="T5" fmla="*/ 48 h 416"/>
                <a:gd name="T6" fmla="*/ 40 w 486"/>
                <a:gd name="T7" fmla="*/ 92 h 416"/>
                <a:gd name="T8" fmla="*/ 10 w 486"/>
                <a:gd name="T9" fmla="*/ 146 h 416"/>
                <a:gd name="T10" fmla="*/ 0 w 486"/>
                <a:gd name="T11" fmla="*/ 208 h 416"/>
                <a:gd name="T12" fmla="*/ 4 w 486"/>
                <a:gd name="T13" fmla="*/ 250 h 416"/>
                <a:gd name="T14" fmla="*/ 28 w 486"/>
                <a:gd name="T15" fmla="*/ 306 h 416"/>
                <a:gd name="T16" fmla="*/ 70 w 486"/>
                <a:gd name="T17" fmla="*/ 354 h 416"/>
                <a:gd name="T18" fmla="*/ 126 w 486"/>
                <a:gd name="T19" fmla="*/ 390 h 416"/>
                <a:gd name="T20" fmla="*/ 194 w 486"/>
                <a:gd name="T21" fmla="*/ 410 h 416"/>
                <a:gd name="T22" fmla="*/ 242 w 486"/>
                <a:gd name="T23" fmla="*/ 416 h 416"/>
                <a:gd name="T24" fmla="*/ 268 w 486"/>
                <a:gd name="T25" fmla="*/ 414 h 416"/>
                <a:gd name="T26" fmla="*/ 338 w 486"/>
                <a:gd name="T27" fmla="*/ 398 h 416"/>
                <a:gd name="T28" fmla="*/ 398 w 486"/>
                <a:gd name="T29" fmla="*/ 368 h 416"/>
                <a:gd name="T30" fmla="*/ 444 w 486"/>
                <a:gd name="T31" fmla="*/ 324 h 416"/>
                <a:gd name="T32" fmla="*/ 476 w 486"/>
                <a:gd name="T33" fmla="*/ 270 h 416"/>
                <a:gd name="T34" fmla="*/ 486 w 486"/>
                <a:gd name="T35" fmla="*/ 208 h 416"/>
                <a:gd name="T36" fmla="*/ 482 w 486"/>
                <a:gd name="T37" fmla="*/ 166 h 416"/>
                <a:gd name="T38" fmla="*/ 456 w 486"/>
                <a:gd name="T39" fmla="*/ 108 h 416"/>
                <a:gd name="T40" fmla="*/ 414 w 486"/>
                <a:gd name="T41" fmla="*/ 60 h 416"/>
                <a:gd name="T42" fmla="*/ 358 w 486"/>
                <a:gd name="T43" fmla="*/ 24 h 416"/>
                <a:gd name="T44" fmla="*/ 290 w 486"/>
                <a:gd name="T45" fmla="*/ 4 h 416"/>
                <a:gd name="T46" fmla="*/ 242 w 486"/>
                <a:gd name="T47" fmla="*/ 0 h 416"/>
                <a:gd name="T48" fmla="*/ 230 w 486"/>
                <a:gd name="T49" fmla="*/ 376 h 416"/>
                <a:gd name="T50" fmla="*/ 194 w 486"/>
                <a:gd name="T51" fmla="*/ 364 h 416"/>
                <a:gd name="T52" fmla="*/ 164 w 486"/>
                <a:gd name="T53" fmla="*/ 338 h 416"/>
                <a:gd name="T54" fmla="*/ 140 w 486"/>
                <a:gd name="T55" fmla="*/ 302 h 416"/>
                <a:gd name="T56" fmla="*/ 126 w 486"/>
                <a:gd name="T57" fmla="*/ 256 h 416"/>
                <a:gd name="T58" fmla="*/ 120 w 486"/>
                <a:gd name="T59" fmla="*/ 206 h 416"/>
                <a:gd name="T60" fmla="*/ 122 w 486"/>
                <a:gd name="T61" fmla="*/ 172 h 416"/>
                <a:gd name="T62" fmla="*/ 134 w 486"/>
                <a:gd name="T63" fmla="*/ 124 h 416"/>
                <a:gd name="T64" fmla="*/ 156 w 486"/>
                <a:gd name="T65" fmla="*/ 84 h 416"/>
                <a:gd name="T66" fmla="*/ 184 w 486"/>
                <a:gd name="T67" fmla="*/ 54 h 416"/>
                <a:gd name="T68" fmla="*/ 218 w 486"/>
                <a:gd name="T69" fmla="*/ 36 h 416"/>
                <a:gd name="T70" fmla="*/ 242 w 486"/>
                <a:gd name="T71" fmla="*/ 34 h 416"/>
                <a:gd name="T72" fmla="*/ 278 w 486"/>
                <a:gd name="T73" fmla="*/ 42 h 416"/>
                <a:gd name="T74" fmla="*/ 308 w 486"/>
                <a:gd name="T75" fmla="*/ 62 h 416"/>
                <a:gd name="T76" fmla="*/ 334 w 486"/>
                <a:gd name="T77" fmla="*/ 96 h 416"/>
                <a:gd name="T78" fmla="*/ 352 w 486"/>
                <a:gd name="T79" fmla="*/ 138 h 416"/>
                <a:gd name="T80" fmla="*/ 360 w 486"/>
                <a:gd name="T81" fmla="*/ 188 h 416"/>
                <a:gd name="T82" fmla="*/ 360 w 486"/>
                <a:gd name="T83" fmla="*/ 224 h 416"/>
                <a:gd name="T84" fmla="*/ 352 w 486"/>
                <a:gd name="T85" fmla="*/ 272 h 416"/>
                <a:gd name="T86" fmla="*/ 326 w 486"/>
                <a:gd name="T87" fmla="*/ 326 h 416"/>
                <a:gd name="T88" fmla="*/ 298 w 486"/>
                <a:gd name="T89" fmla="*/ 356 h 416"/>
                <a:gd name="T90" fmla="*/ 266 w 486"/>
                <a:gd name="T91" fmla="*/ 374 h 416"/>
                <a:gd name="T92" fmla="*/ 242 w 486"/>
                <a:gd name="T93" fmla="*/ 378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6"/>
                <a:gd name="T142" fmla="*/ 0 h 416"/>
                <a:gd name="T143" fmla="*/ 486 w 486"/>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6" h="416">
                  <a:moveTo>
                    <a:pt x="242" y="0"/>
                  </a:moveTo>
                  <a:lnTo>
                    <a:pt x="242" y="0"/>
                  </a:lnTo>
                  <a:lnTo>
                    <a:pt x="218" y="0"/>
                  </a:lnTo>
                  <a:lnTo>
                    <a:pt x="194" y="4"/>
                  </a:lnTo>
                  <a:lnTo>
                    <a:pt x="170" y="10"/>
                  </a:lnTo>
                  <a:lnTo>
                    <a:pt x="148" y="16"/>
                  </a:lnTo>
                  <a:lnTo>
                    <a:pt x="126" y="24"/>
                  </a:lnTo>
                  <a:lnTo>
                    <a:pt x="106" y="36"/>
                  </a:lnTo>
                  <a:lnTo>
                    <a:pt x="88" y="48"/>
                  </a:lnTo>
                  <a:lnTo>
                    <a:pt x="70" y="60"/>
                  </a:lnTo>
                  <a:lnTo>
                    <a:pt x="54" y="76"/>
                  </a:lnTo>
                  <a:lnTo>
                    <a:pt x="40" y="92"/>
                  </a:lnTo>
                  <a:lnTo>
                    <a:pt x="28" y="108"/>
                  </a:lnTo>
                  <a:lnTo>
                    <a:pt x="18" y="126"/>
                  </a:lnTo>
                  <a:lnTo>
                    <a:pt x="10" y="146"/>
                  </a:lnTo>
                  <a:lnTo>
                    <a:pt x="4" y="166"/>
                  </a:lnTo>
                  <a:lnTo>
                    <a:pt x="0" y="186"/>
                  </a:lnTo>
                  <a:lnTo>
                    <a:pt x="0" y="208"/>
                  </a:lnTo>
                  <a:lnTo>
                    <a:pt x="0" y="230"/>
                  </a:lnTo>
                  <a:lnTo>
                    <a:pt x="4" y="250"/>
                  </a:lnTo>
                  <a:lnTo>
                    <a:pt x="10" y="270"/>
                  </a:lnTo>
                  <a:lnTo>
                    <a:pt x="18" y="288"/>
                  </a:lnTo>
                  <a:lnTo>
                    <a:pt x="28" y="306"/>
                  </a:lnTo>
                  <a:lnTo>
                    <a:pt x="40" y="324"/>
                  </a:lnTo>
                  <a:lnTo>
                    <a:pt x="54" y="338"/>
                  </a:lnTo>
                  <a:lnTo>
                    <a:pt x="70" y="354"/>
                  </a:lnTo>
                  <a:lnTo>
                    <a:pt x="88" y="366"/>
                  </a:lnTo>
                  <a:lnTo>
                    <a:pt x="106" y="378"/>
                  </a:lnTo>
                  <a:lnTo>
                    <a:pt x="126" y="390"/>
                  </a:lnTo>
                  <a:lnTo>
                    <a:pt x="148" y="398"/>
                  </a:lnTo>
                  <a:lnTo>
                    <a:pt x="170" y="406"/>
                  </a:lnTo>
                  <a:lnTo>
                    <a:pt x="194" y="410"/>
                  </a:lnTo>
                  <a:lnTo>
                    <a:pt x="218" y="414"/>
                  </a:lnTo>
                  <a:lnTo>
                    <a:pt x="242" y="416"/>
                  </a:lnTo>
                  <a:lnTo>
                    <a:pt x="244" y="416"/>
                  </a:lnTo>
                  <a:lnTo>
                    <a:pt x="268" y="414"/>
                  </a:lnTo>
                  <a:lnTo>
                    <a:pt x="292" y="410"/>
                  </a:lnTo>
                  <a:lnTo>
                    <a:pt x="316" y="406"/>
                  </a:lnTo>
                  <a:lnTo>
                    <a:pt x="338" y="398"/>
                  </a:lnTo>
                  <a:lnTo>
                    <a:pt x="360" y="390"/>
                  </a:lnTo>
                  <a:lnTo>
                    <a:pt x="380" y="380"/>
                  </a:lnTo>
                  <a:lnTo>
                    <a:pt x="398" y="368"/>
                  </a:lnTo>
                  <a:lnTo>
                    <a:pt x="414" y="354"/>
                  </a:lnTo>
                  <a:lnTo>
                    <a:pt x="430" y="340"/>
                  </a:lnTo>
                  <a:lnTo>
                    <a:pt x="444" y="324"/>
                  </a:lnTo>
                  <a:lnTo>
                    <a:pt x="456" y="306"/>
                  </a:lnTo>
                  <a:lnTo>
                    <a:pt x="468" y="288"/>
                  </a:lnTo>
                  <a:lnTo>
                    <a:pt x="476" y="270"/>
                  </a:lnTo>
                  <a:lnTo>
                    <a:pt x="482" y="250"/>
                  </a:lnTo>
                  <a:lnTo>
                    <a:pt x="486" y="230"/>
                  </a:lnTo>
                  <a:lnTo>
                    <a:pt x="486" y="208"/>
                  </a:lnTo>
                  <a:lnTo>
                    <a:pt x="486" y="186"/>
                  </a:lnTo>
                  <a:lnTo>
                    <a:pt x="482" y="166"/>
                  </a:lnTo>
                  <a:lnTo>
                    <a:pt x="476" y="146"/>
                  </a:lnTo>
                  <a:lnTo>
                    <a:pt x="466" y="126"/>
                  </a:lnTo>
                  <a:lnTo>
                    <a:pt x="456" y="108"/>
                  </a:lnTo>
                  <a:lnTo>
                    <a:pt x="444" y="92"/>
                  </a:lnTo>
                  <a:lnTo>
                    <a:pt x="430" y="76"/>
                  </a:lnTo>
                  <a:lnTo>
                    <a:pt x="414" y="60"/>
                  </a:lnTo>
                  <a:lnTo>
                    <a:pt x="396" y="48"/>
                  </a:lnTo>
                  <a:lnTo>
                    <a:pt x="378" y="36"/>
                  </a:lnTo>
                  <a:lnTo>
                    <a:pt x="358" y="24"/>
                  </a:lnTo>
                  <a:lnTo>
                    <a:pt x="336" y="16"/>
                  </a:lnTo>
                  <a:lnTo>
                    <a:pt x="314" y="10"/>
                  </a:lnTo>
                  <a:lnTo>
                    <a:pt x="290" y="4"/>
                  </a:lnTo>
                  <a:lnTo>
                    <a:pt x="266" y="0"/>
                  </a:lnTo>
                  <a:lnTo>
                    <a:pt x="242" y="0"/>
                  </a:lnTo>
                  <a:close/>
                  <a:moveTo>
                    <a:pt x="242" y="378"/>
                  </a:moveTo>
                  <a:lnTo>
                    <a:pt x="242" y="378"/>
                  </a:lnTo>
                  <a:lnTo>
                    <a:pt x="230" y="376"/>
                  </a:lnTo>
                  <a:lnTo>
                    <a:pt x="218" y="374"/>
                  </a:lnTo>
                  <a:lnTo>
                    <a:pt x="206" y="370"/>
                  </a:lnTo>
                  <a:lnTo>
                    <a:pt x="194" y="364"/>
                  </a:lnTo>
                  <a:lnTo>
                    <a:pt x="184" y="356"/>
                  </a:lnTo>
                  <a:lnTo>
                    <a:pt x="174" y="348"/>
                  </a:lnTo>
                  <a:lnTo>
                    <a:pt x="164" y="338"/>
                  </a:lnTo>
                  <a:lnTo>
                    <a:pt x="156" y="326"/>
                  </a:lnTo>
                  <a:lnTo>
                    <a:pt x="148" y="314"/>
                  </a:lnTo>
                  <a:lnTo>
                    <a:pt x="140" y="302"/>
                  </a:lnTo>
                  <a:lnTo>
                    <a:pt x="134" y="288"/>
                  </a:lnTo>
                  <a:lnTo>
                    <a:pt x="130" y="272"/>
                  </a:lnTo>
                  <a:lnTo>
                    <a:pt x="126" y="256"/>
                  </a:lnTo>
                  <a:lnTo>
                    <a:pt x="122" y="240"/>
                  </a:lnTo>
                  <a:lnTo>
                    <a:pt x="120" y="224"/>
                  </a:lnTo>
                  <a:lnTo>
                    <a:pt x="120" y="206"/>
                  </a:lnTo>
                  <a:lnTo>
                    <a:pt x="120" y="188"/>
                  </a:lnTo>
                  <a:lnTo>
                    <a:pt x="122" y="172"/>
                  </a:lnTo>
                  <a:lnTo>
                    <a:pt x="126" y="154"/>
                  </a:lnTo>
                  <a:lnTo>
                    <a:pt x="130" y="138"/>
                  </a:lnTo>
                  <a:lnTo>
                    <a:pt x="134" y="124"/>
                  </a:lnTo>
                  <a:lnTo>
                    <a:pt x="140" y="110"/>
                  </a:lnTo>
                  <a:lnTo>
                    <a:pt x="148" y="96"/>
                  </a:lnTo>
                  <a:lnTo>
                    <a:pt x="156" y="84"/>
                  </a:lnTo>
                  <a:lnTo>
                    <a:pt x="164" y="72"/>
                  </a:lnTo>
                  <a:lnTo>
                    <a:pt x="174" y="62"/>
                  </a:lnTo>
                  <a:lnTo>
                    <a:pt x="184" y="54"/>
                  </a:lnTo>
                  <a:lnTo>
                    <a:pt x="194" y="46"/>
                  </a:lnTo>
                  <a:lnTo>
                    <a:pt x="206" y="42"/>
                  </a:lnTo>
                  <a:lnTo>
                    <a:pt x="218" y="36"/>
                  </a:lnTo>
                  <a:lnTo>
                    <a:pt x="230" y="34"/>
                  </a:lnTo>
                  <a:lnTo>
                    <a:pt x="242" y="34"/>
                  </a:lnTo>
                  <a:lnTo>
                    <a:pt x="254" y="34"/>
                  </a:lnTo>
                  <a:lnTo>
                    <a:pt x="266" y="36"/>
                  </a:lnTo>
                  <a:lnTo>
                    <a:pt x="278" y="42"/>
                  </a:lnTo>
                  <a:lnTo>
                    <a:pt x="288" y="46"/>
                  </a:lnTo>
                  <a:lnTo>
                    <a:pt x="298" y="54"/>
                  </a:lnTo>
                  <a:lnTo>
                    <a:pt x="308" y="62"/>
                  </a:lnTo>
                  <a:lnTo>
                    <a:pt x="318" y="72"/>
                  </a:lnTo>
                  <a:lnTo>
                    <a:pt x="326" y="84"/>
                  </a:lnTo>
                  <a:lnTo>
                    <a:pt x="334" y="96"/>
                  </a:lnTo>
                  <a:lnTo>
                    <a:pt x="340" y="110"/>
                  </a:lnTo>
                  <a:lnTo>
                    <a:pt x="346" y="124"/>
                  </a:lnTo>
                  <a:lnTo>
                    <a:pt x="352" y="138"/>
                  </a:lnTo>
                  <a:lnTo>
                    <a:pt x="356" y="154"/>
                  </a:lnTo>
                  <a:lnTo>
                    <a:pt x="358" y="172"/>
                  </a:lnTo>
                  <a:lnTo>
                    <a:pt x="360" y="188"/>
                  </a:lnTo>
                  <a:lnTo>
                    <a:pt x="362" y="206"/>
                  </a:lnTo>
                  <a:lnTo>
                    <a:pt x="360" y="224"/>
                  </a:lnTo>
                  <a:lnTo>
                    <a:pt x="358" y="240"/>
                  </a:lnTo>
                  <a:lnTo>
                    <a:pt x="356" y="256"/>
                  </a:lnTo>
                  <a:lnTo>
                    <a:pt x="352" y="272"/>
                  </a:lnTo>
                  <a:lnTo>
                    <a:pt x="340" y="302"/>
                  </a:lnTo>
                  <a:lnTo>
                    <a:pt x="334" y="314"/>
                  </a:lnTo>
                  <a:lnTo>
                    <a:pt x="326" y="326"/>
                  </a:lnTo>
                  <a:lnTo>
                    <a:pt x="318" y="338"/>
                  </a:lnTo>
                  <a:lnTo>
                    <a:pt x="308" y="348"/>
                  </a:lnTo>
                  <a:lnTo>
                    <a:pt x="298" y="356"/>
                  </a:lnTo>
                  <a:lnTo>
                    <a:pt x="288" y="364"/>
                  </a:lnTo>
                  <a:lnTo>
                    <a:pt x="278" y="370"/>
                  </a:lnTo>
                  <a:lnTo>
                    <a:pt x="266" y="374"/>
                  </a:lnTo>
                  <a:lnTo>
                    <a:pt x="254" y="376"/>
                  </a:lnTo>
                  <a:lnTo>
                    <a:pt x="242" y="37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9"/>
            <p:cNvSpPr>
              <a:spLocks noEditPoints="1"/>
            </p:cNvSpPr>
            <p:nvPr/>
          </p:nvSpPr>
          <p:spPr bwMode="auto">
            <a:xfrm>
              <a:off x="3044" y="1370"/>
              <a:ext cx="410" cy="402"/>
            </a:xfrm>
            <a:custGeom>
              <a:avLst/>
              <a:gdLst>
                <a:gd name="T0" fmla="*/ 362 w 410"/>
                <a:gd name="T1" fmla="*/ 108 h 402"/>
                <a:gd name="T2" fmla="*/ 354 w 410"/>
                <a:gd name="T3" fmla="*/ 76 h 402"/>
                <a:gd name="T4" fmla="*/ 330 w 410"/>
                <a:gd name="T5" fmla="*/ 46 h 402"/>
                <a:gd name="T6" fmla="*/ 260 w 410"/>
                <a:gd name="T7" fmla="*/ 8 h 402"/>
                <a:gd name="T8" fmla="*/ 204 w 410"/>
                <a:gd name="T9" fmla="*/ 0 h 402"/>
                <a:gd name="T10" fmla="*/ 150 w 410"/>
                <a:gd name="T11" fmla="*/ 6 h 402"/>
                <a:gd name="T12" fmla="*/ 86 w 410"/>
                <a:gd name="T13" fmla="*/ 34 h 402"/>
                <a:gd name="T14" fmla="*/ 56 w 410"/>
                <a:gd name="T15" fmla="*/ 62 h 402"/>
                <a:gd name="T16" fmla="*/ 34 w 410"/>
                <a:gd name="T17" fmla="*/ 98 h 402"/>
                <a:gd name="T18" fmla="*/ 24 w 410"/>
                <a:gd name="T19" fmla="*/ 144 h 402"/>
                <a:gd name="T20" fmla="*/ 56 w 410"/>
                <a:gd name="T21" fmla="*/ 110 h 402"/>
                <a:gd name="T22" fmla="*/ 114 w 410"/>
                <a:gd name="T23" fmla="*/ 80 h 402"/>
                <a:gd name="T24" fmla="*/ 178 w 410"/>
                <a:gd name="T25" fmla="*/ 78 h 402"/>
                <a:gd name="T26" fmla="*/ 198 w 410"/>
                <a:gd name="T27" fmla="*/ 84 h 402"/>
                <a:gd name="T28" fmla="*/ 224 w 410"/>
                <a:gd name="T29" fmla="*/ 104 h 402"/>
                <a:gd name="T30" fmla="*/ 238 w 410"/>
                <a:gd name="T31" fmla="*/ 140 h 402"/>
                <a:gd name="T32" fmla="*/ 224 w 410"/>
                <a:gd name="T33" fmla="*/ 162 h 402"/>
                <a:gd name="T34" fmla="*/ 84 w 410"/>
                <a:gd name="T35" fmla="*/ 202 h 402"/>
                <a:gd name="T36" fmla="*/ 46 w 410"/>
                <a:gd name="T37" fmla="*/ 218 h 402"/>
                <a:gd name="T38" fmla="*/ 10 w 410"/>
                <a:gd name="T39" fmla="*/ 256 h 402"/>
                <a:gd name="T40" fmla="*/ 0 w 410"/>
                <a:gd name="T41" fmla="*/ 304 h 402"/>
                <a:gd name="T42" fmla="*/ 8 w 410"/>
                <a:gd name="T43" fmla="*/ 338 h 402"/>
                <a:gd name="T44" fmla="*/ 42 w 410"/>
                <a:gd name="T45" fmla="*/ 384 h 402"/>
                <a:gd name="T46" fmla="*/ 84 w 410"/>
                <a:gd name="T47" fmla="*/ 400 h 402"/>
                <a:gd name="T48" fmla="*/ 110 w 410"/>
                <a:gd name="T49" fmla="*/ 402 h 402"/>
                <a:gd name="T50" fmla="*/ 178 w 410"/>
                <a:gd name="T51" fmla="*/ 386 h 402"/>
                <a:gd name="T52" fmla="*/ 212 w 410"/>
                <a:gd name="T53" fmla="*/ 368 h 402"/>
                <a:gd name="T54" fmla="*/ 242 w 410"/>
                <a:gd name="T55" fmla="*/ 342 h 402"/>
                <a:gd name="T56" fmla="*/ 268 w 410"/>
                <a:gd name="T57" fmla="*/ 380 h 402"/>
                <a:gd name="T58" fmla="*/ 302 w 410"/>
                <a:gd name="T59" fmla="*/ 398 h 402"/>
                <a:gd name="T60" fmla="*/ 328 w 410"/>
                <a:gd name="T61" fmla="*/ 402 h 402"/>
                <a:gd name="T62" fmla="*/ 364 w 410"/>
                <a:gd name="T63" fmla="*/ 390 h 402"/>
                <a:gd name="T64" fmla="*/ 396 w 410"/>
                <a:gd name="T65" fmla="*/ 362 h 402"/>
                <a:gd name="T66" fmla="*/ 410 w 410"/>
                <a:gd name="T67" fmla="*/ 338 h 402"/>
                <a:gd name="T68" fmla="*/ 380 w 410"/>
                <a:gd name="T69" fmla="*/ 342 h 402"/>
                <a:gd name="T70" fmla="*/ 364 w 410"/>
                <a:gd name="T71" fmla="*/ 326 h 402"/>
                <a:gd name="T72" fmla="*/ 362 w 410"/>
                <a:gd name="T73" fmla="*/ 306 h 402"/>
                <a:gd name="T74" fmla="*/ 240 w 410"/>
                <a:gd name="T75" fmla="*/ 296 h 402"/>
                <a:gd name="T76" fmla="*/ 224 w 410"/>
                <a:gd name="T77" fmla="*/ 328 h 402"/>
                <a:gd name="T78" fmla="*/ 192 w 410"/>
                <a:gd name="T79" fmla="*/ 344 h 402"/>
                <a:gd name="T80" fmla="*/ 164 w 410"/>
                <a:gd name="T81" fmla="*/ 344 h 402"/>
                <a:gd name="T82" fmla="*/ 130 w 410"/>
                <a:gd name="T83" fmla="*/ 324 h 402"/>
                <a:gd name="T84" fmla="*/ 118 w 410"/>
                <a:gd name="T85" fmla="*/ 290 h 402"/>
                <a:gd name="T86" fmla="*/ 120 w 410"/>
                <a:gd name="T87" fmla="*/ 262 h 402"/>
                <a:gd name="T88" fmla="*/ 140 w 410"/>
                <a:gd name="T89" fmla="*/ 232 h 402"/>
                <a:gd name="T90" fmla="*/ 240 w 410"/>
                <a:gd name="T91" fmla="*/ 188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0"/>
                <a:gd name="T139" fmla="*/ 0 h 402"/>
                <a:gd name="T140" fmla="*/ 410 w 410"/>
                <a:gd name="T141" fmla="*/ 402 h 4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0" h="402">
                  <a:moveTo>
                    <a:pt x="362" y="306"/>
                  </a:moveTo>
                  <a:lnTo>
                    <a:pt x="362" y="108"/>
                  </a:lnTo>
                  <a:lnTo>
                    <a:pt x="360" y="98"/>
                  </a:lnTo>
                  <a:lnTo>
                    <a:pt x="358" y="86"/>
                  </a:lnTo>
                  <a:lnTo>
                    <a:pt x="354" y="76"/>
                  </a:lnTo>
                  <a:lnTo>
                    <a:pt x="348" y="64"/>
                  </a:lnTo>
                  <a:lnTo>
                    <a:pt x="340" y="56"/>
                  </a:lnTo>
                  <a:lnTo>
                    <a:pt x="330" y="46"/>
                  </a:lnTo>
                  <a:lnTo>
                    <a:pt x="310" y="30"/>
                  </a:lnTo>
                  <a:lnTo>
                    <a:pt x="286" y="18"/>
                  </a:lnTo>
                  <a:lnTo>
                    <a:pt x="260" y="8"/>
                  </a:lnTo>
                  <a:lnTo>
                    <a:pt x="232" y="2"/>
                  </a:lnTo>
                  <a:lnTo>
                    <a:pt x="204" y="0"/>
                  </a:lnTo>
                  <a:lnTo>
                    <a:pt x="178" y="2"/>
                  </a:lnTo>
                  <a:lnTo>
                    <a:pt x="150" y="6"/>
                  </a:lnTo>
                  <a:lnTo>
                    <a:pt x="124" y="14"/>
                  </a:lnTo>
                  <a:lnTo>
                    <a:pt x="98" y="26"/>
                  </a:lnTo>
                  <a:lnTo>
                    <a:pt x="86" y="34"/>
                  </a:lnTo>
                  <a:lnTo>
                    <a:pt x="76" y="42"/>
                  </a:lnTo>
                  <a:lnTo>
                    <a:pt x="66" y="50"/>
                  </a:lnTo>
                  <a:lnTo>
                    <a:pt x="56" y="62"/>
                  </a:lnTo>
                  <a:lnTo>
                    <a:pt x="48" y="72"/>
                  </a:lnTo>
                  <a:lnTo>
                    <a:pt x="40" y="84"/>
                  </a:lnTo>
                  <a:lnTo>
                    <a:pt x="34" y="98"/>
                  </a:lnTo>
                  <a:lnTo>
                    <a:pt x="28" y="112"/>
                  </a:lnTo>
                  <a:lnTo>
                    <a:pt x="26" y="128"/>
                  </a:lnTo>
                  <a:lnTo>
                    <a:pt x="24" y="144"/>
                  </a:lnTo>
                  <a:lnTo>
                    <a:pt x="40" y="126"/>
                  </a:lnTo>
                  <a:lnTo>
                    <a:pt x="56" y="110"/>
                  </a:lnTo>
                  <a:lnTo>
                    <a:pt x="74" y="96"/>
                  </a:lnTo>
                  <a:lnTo>
                    <a:pt x="94" y="86"/>
                  </a:lnTo>
                  <a:lnTo>
                    <a:pt x="114" y="80"/>
                  </a:lnTo>
                  <a:lnTo>
                    <a:pt x="134" y="76"/>
                  </a:lnTo>
                  <a:lnTo>
                    <a:pt x="156" y="76"/>
                  </a:lnTo>
                  <a:lnTo>
                    <a:pt x="178" y="78"/>
                  </a:lnTo>
                  <a:lnTo>
                    <a:pt x="192" y="82"/>
                  </a:lnTo>
                  <a:lnTo>
                    <a:pt x="198" y="84"/>
                  </a:lnTo>
                  <a:lnTo>
                    <a:pt x="214" y="94"/>
                  </a:lnTo>
                  <a:lnTo>
                    <a:pt x="224" y="104"/>
                  </a:lnTo>
                  <a:lnTo>
                    <a:pt x="232" y="116"/>
                  </a:lnTo>
                  <a:lnTo>
                    <a:pt x="238" y="128"/>
                  </a:lnTo>
                  <a:lnTo>
                    <a:pt x="238" y="140"/>
                  </a:lnTo>
                  <a:lnTo>
                    <a:pt x="236" y="150"/>
                  </a:lnTo>
                  <a:lnTo>
                    <a:pt x="228" y="158"/>
                  </a:lnTo>
                  <a:lnTo>
                    <a:pt x="224" y="162"/>
                  </a:lnTo>
                  <a:lnTo>
                    <a:pt x="218" y="164"/>
                  </a:lnTo>
                  <a:lnTo>
                    <a:pt x="178" y="176"/>
                  </a:lnTo>
                  <a:lnTo>
                    <a:pt x="84" y="202"/>
                  </a:lnTo>
                  <a:lnTo>
                    <a:pt x="64" y="210"/>
                  </a:lnTo>
                  <a:lnTo>
                    <a:pt x="46" y="218"/>
                  </a:lnTo>
                  <a:lnTo>
                    <a:pt x="32" y="230"/>
                  </a:lnTo>
                  <a:lnTo>
                    <a:pt x="20" y="242"/>
                  </a:lnTo>
                  <a:lnTo>
                    <a:pt x="10" y="256"/>
                  </a:lnTo>
                  <a:lnTo>
                    <a:pt x="4" y="270"/>
                  </a:lnTo>
                  <a:lnTo>
                    <a:pt x="0" y="286"/>
                  </a:lnTo>
                  <a:lnTo>
                    <a:pt x="0" y="304"/>
                  </a:lnTo>
                  <a:lnTo>
                    <a:pt x="2" y="322"/>
                  </a:lnTo>
                  <a:lnTo>
                    <a:pt x="8" y="338"/>
                  </a:lnTo>
                  <a:lnTo>
                    <a:pt x="16" y="356"/>
                  </a:lnTo>
                  <a:lnTo>
                    <a:pt x="28" y="370"/>
                  </a:lnTo>
                  <a:lnTo>
                    <a:pt x="42" y="384"/>
                  </a:lnTo>
                  <a:lnTo>
                    <a:pt x="62" y="394"/>
                  </a:lnTo>
                  <a:lnTo>
                    <a:pt x="72" y="396"/>
                  </a:lnTo>
                  <a:lnTo>
                    <a:pt x="84" y="400"/>
                  </a:lnTo>
                  <a:lnTo>
                    <a:pt x="98" y="400"/>
                  </a:lnTo>
                  <a:lnTo>
                    <a:pt x="110" y="402"/>
                  </a:lnTo>
                  <a:lnTo>
                    <a:pt x="144" y="396"/>
                  </a:lnTo>
                  <a:lnTo>
                    <a:pt x="162" y="392"/>
                  </a:lnTo>
                  <a:lnTo>
                    <a:pt x="178" y="386"/>
                  </a:lnTo>
                  <a:lnTo>
                    <a:pt x="194" y="376"/>
                  </a:lnTo>
                  <a:lnTo>
                    <a:pt x="212" y="368"/>
                  </a:lnTo>
                  <a:lnTo>
                    <a:pt x="226" y="356"/>
                  </a:lnTo>
                  <a:lnTo>
                    <a:pt x="242" y="342"/>
                  </a:lnTo>
                  <a:lnTo>
                    <a:pt x="250" y="356"/>
                  </a:lnTo>
                  <a:lnTo>
                    <a:pt x="258" y="368"/>
                  </a:lnTo>
                  <a:lnTo>
                    <a:pt x="268" y="380"/>
                  </a:lnTo>
                  <a:lnTo>
                    <a:pt x="278" y="388"/>
                  </a:lnTo>
                  <a:lnTo>
                    <a:pt x="290" y="394"/>
                  </a:lnTo>
                  <a:lnTo>
                    <a:pt x="302" y="398"/>
                  </a:lnTo>
                  <a:lnTo>
                    <a:pt x="314" y="400"/>
                  </a:lnTo>
                  <a:lnTo>
                    <a:pt x="328" y="402"/>
                  </a:lnTo>
                  <a:lnTo>
                    <a:pt x="340" y="400"/>
                  </a:lnTo>
                  <a:lnTo>
                    <a:pt x="352" y="396"/>
                  </a:lnTo>
                  <a:lnTo>
                    <a:pt x="364" y="390"/>
                  </a:lnTo>
                  <a:lnTo>
                    <a:pt x="376" y="382"/>
                  </a:lnTo>
                  <a:lnTo>
                    <a:pt x="388" y="374"/>
                  </a:lnTo>
                  <a:lnTo>
                    <a:pt x="396" y="362"/>
                  </a:lnTo>
                  <a:lnTo>
                    <a:pt x="404" y="350"/>
                  </a:lnTo>
                  <a:lnTo>
                    <a:pt x="410" y="338"/>
                  </a:lnTo>
                  <a:lnTo>
                    <a:pt x="398" y="342"/>
                  </a:lnTo>
                  <a:lnTo>
                    <a:pt x="388" y="342"/>
                  </a:lnTo>
                  <a:lnTo>
                    <a:pt x="380" y="342"/>
                  </a:lnTo>
                  <a:lnTo>
                    <a:pt x="374" y="338"/>
                  </a:lnTo>
                  <a:lnTo>
                    <a:pt x="368" y="334"/>
                  </a:lnTo>
                  <a:lnTo>
                    <a:pt x="364" y="326"/>
                  </a:lnTo>
                  <a:lnTo>
                    <a:pt x="362" y="316"/>
                  </a:lnTo>
                  <a:lnTo>
                    <a:pt x="362" y="306"/>
                  </a:lnTo>
                  <a:close/>
                  <a:moveTo>
                    <a:pt x="240" y="282"/>
                  </a:moveTo>
                  <a:lnTo>
                    <a:pt x="240" y="282"/>
                  </a:lnTo>
                  <a:lnTo>
                    <a:pt x="240" y="296"/>
                  </a:lnTo>
                  <a:lnTo>
                    <a:pt x="236" y="308"/>
                  </a:lnTo>
                  <a:lnTo>
                    <a:pt x="232" y="320"/>
                  </a:lnTo>
                  <a:lnTo>
                    <a:pt x="224" y="328"/>
                  </a:lnTo>
                  <a:lnTo>
                    <a:pt x="216" y="336"/>
                  </a:lnTo>
                  <a:lnTo>
                    <a:pt x="204" y="342"/>
                  </a:lnTo>
                  <a:lnTo>
                    <a:pt x="192" y="344"/>
                  </a:lnTo>
                  <a:lnTo>
                    <a:pt x="178" y="346"/>
                  </a:lnTo>
                  <a:lnTo>
                    <a:pt x="164" y="344"/>
                  </a:lnTo>
                  <a:lnTo>
                    <a:pt x="150" y="340"/>
                  </a:lnTo>
                  <a:lnTo>
                    <a:pt x="140" y="332"/>
                  </a:lnTo>
                  <a:lnTo>
                    <a:pt x="130" y="324"/>
                  </a:lnTo>
                  <a:lnTo>
                    <a:pt x="124" y="314"/>
                  </a:lnTo>
                  <a:lnTo>
                    <a:pt x="120" y="302"/>
                  </a:lnTo>
                  <a:lnTo>
                    <a:pt x="118" y="290"/>
                  </a:lnTo>
                  <a:lnTo>
                    <a:pt x="116" y="278"/>
                  </a:lnTo>
                  <a:lnTo>
                    <a:pt x="120" y="262"/>
                  </a:lnTo>
                  <a:lnTo>
                    <a:pt x="126" y="248"/>
                  </a:lnTo>
                  <a:lnTo>
                    <a:pt x="134" y="236"/>
                  </a:lnTo>
                  <a:lnTo>
                    <a:pt x="140" y="232"/>
                  </a:lnTo>
                  <a:lnTo>
                    <a:pt x="146" y="228"/>
                  </a:lnTo>
                  <a:lnTo>
                    <a:pt x="178" y="216"/>
                  </a:lnTo>
                  <a:lnTo>
                    <a:pt x="240" y="188"/>
                  </a:lnTo>
                  <a:lnTo>
                    <a:pt x="240" y="28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
            <p:cNvSpPr>
              <a:spLocks noEditPoints="1"/>
            </p:cNvSpPr>
            <p:nvPr/>
          </p:nvSpPr>
          <p:spPr bwMode="auto">
            <a:xfrm>
              <a:off x="1908" y="1248"/>
              <a:ext cx="1070" cy="1142"/>
            </a:xfrm>
            <a:custGeom>
              <a:avLst/>
              <a:gdLst>
                <a:gd name="T0" fmla="*/ 1014 w 1070"/>
                <a:gd name="T1" fmla="*/ 718 h 1142"/>
                <a:gd name="T2" fmla="*/ 920 w 1070"/>
                <a:gd name="T3" fmla="*/ 650 h 1142"/>
                <a:gd name="T4" fmla="*/ 840 w 1070"/>
                <a:gd name="T5" fmla="*/ 644 h 1142"/>
                <a:gd name="T6" fmla="*/ 718 w 1070"/>
                <a:gd name="T7" fmla="*/ 704 h 1142"/>
                <a:gd name="T8" fmla="*/ 686 w 1070"/>
                <a:gd name="T9" fmla="*/ 788 h 1142"/>
                <a:gd name="T10" fmla="*/ 774 w 1070"/>
                <a:gd name="T11" fmla="*/ 722 h 1142"/>
                <a:gd name="T12" fmla="*/ 860 w 1070"/>
                <a:gd name="T13" fmla="*/ 728 h 1142"/>
                <a:gd name="T14" fmla="*/ 896 w 1070"/>
                <a:gd name="T15" fmla="*/ 794 h 1142"/>
                <a:gd name="T16" fmla="*/ 746 w 1070"/>
                <a:gd name="T17" fmla="*/ 846 h 1142"/>
                <a:gd name="T18" fmla="*/ 666 w 1070"/>
                <a:gd name="T19" fmla="*/ 914 h 1142"/>
                <a:gd name="T20" fmla="*/ 640 w 1070"/>
                <a:gd name="T21" fmla="*/ 974 h 1142"/>
                <a:gd name="T22" fmla="*/ 590 w 1070"/>
                <a:gd name="T23" fmla="*/ 968 h 1142"/>
                <a:gd name="T24" fmla="*/ 566 w 1070"/>
                <a:gd name="T25" fmla="*/ 708 h 1142"/>
                <a:gd name="T26" fmla="*/ 554 w 1070"/>
                <a:gd name="T27" fmla="*/ 516 h 1142"/>
                <a:gd name="T28" fmla="*/ 472 w 1070"/>
                <a:gd name="T29" fmla="*/ 642 h 1142"/>
                <a:gd name="T30" fmla="*/ 386 w 1070"/>
                <a:gd name="T31" fmla="*/ 502 h 1142"/>
                <a:gd name="T32" fmla="*/ 346 w 1070"/>
                <a:gd name="T33" fmla="*/ 442 h 1142"/>
                <a:gd name="T34" fmla="*/ 180 w 1070"/>
                <a:gd name="T35" fmla="*/ 20 h 1142"/>
                <a:gd name="T36" fmla="*/ 214 w 1070"/>
                <a:gd name="T37" fmla="*/ 70 h 1142"/>
                <a:gd name="T38" fmla="*/ 204 w 1070"/>
                <a:gd name="T39" fmla="*/ 464 h 1142"/>
                <a:gd name="T40" fmla="*/ 116 w 1070"/>
                <a:gd name="T41" fmla="*/ 522 h 1142"/>
                <a:gd name="T42" fmla="*/ 48 w 1070"/>
                <a:gd name="T43" fmla="*/ 586 h 1142"/>
                <a:gd name="T44" fmla="*/ 30 w 1070"/>
                <a:gd name="T45" fmla="*/ 678 h 1142"/>
                <a:gd name="T46" fmla="*/ 84 w 1070"/>
                <a:gd name="T47" fmla="*/ 764 h 1142"/>
                <a:gd name="T48" fmla="*/ 280 w 1070"/>
                <a:gd name="T49" fmla="*/ 940 h 1142"/>
                <a:gd name="T50" fmla="*/ 274 w 1070"/>
                <a:gd name="T51" fmla="*/ 1032 h 1142"/>
                <a:gd name="T52" fmla="*/ 202 w 1070"/>
                <a:gd name="T53" fmla="*/ 1086 h 1142"/>
                <a:gd name="T54" fmla="*/ 120 w 1070"/>
                <a:gd name="T55" fmla="*/ 1082 h 1142"/>
                <a:gd name="T56" fmla="*/ 0 w 1070"/>
                <a:gd name="T57" fmla="*/ 1020 h 1142"/>
                <a:gd name="T58" fmla="*/ 122 w 1070"/>
                <a:gd name="T59" fmla="*/ 1124 h 1142"/>
                <a:gd name="T60" fmla="*/ 278 w 1070"/>
                <a:gd name="T61" fmla="*/ 1132 h 1142"/>
                <a:gd name="T62" fmla="*/ 402 w 1070"/>
                <a:gd name="T63" fmla="*/ 1058 h 1142"/>
                <a:gd name="T64" fmla="*/ 432 w 1070"/>
                <a:gd name="T65" fmla="*/ 984 h 1142"/>
                <a:gd name="T66" fmla="*/ 408 w 1070"/>
                <a:gd name="T67" fmla="*/ 860 h 1142"/>
                <a:gd name="T68" fmla="*/ 170 w 1070"/>
                <a:gd name="T69" fmla="*/ 662 h 1142"/>
                <a:gd name="T70" fmla="*/ 144 w 1070"/>
                <a:gd name="T71" fmla="*/ 604 h 1142"/>
                <a:gd name="T72" fmla="*/ 166 w 1070"/>
                <a:gd name="T73" fmla="*/ 548 h 1142"/>
                <a:gd name="T74" fmla="*/ 248 w 1070"/>
                <a:gd name="T75" fmla="*/ 516 h 1142"/>
                <a:gd name="T76" fmla="*/ 328 w 1070"/>
                <a:gd name="T77" fmla="*/ 548 h 1142"/>
                <a:gd name="T78" fmla="*/ 376 w 1070"/>
                <a:gd name="T79" fmla="*/ 632 h 1142"/>
                <a:gd name="T80" fmla="*/ 444 w 1070"/>
                <a:gd name="T81" fmla="*/ 914 h 1142"/>
                <a:gd name="T82" fmla="*/ 484 w 1070"/>
                <a:gd name="T83" fmla="*/ 1020 h 1142"/>
                <a:gd name="T84" fmla="*/ 546 w 1070"/>
                <a:gd name="T85" fmla="*/ 1042 h 1142"/>
                <a:gd name="T86" fmla="*/ 632 w 1070"/>
                <a:gd name="T87" fmla="*/ 1028 h 1142"/>
                <a:gd name="T88" fmla="*/ 690 w 1070"/>
                <a:gd name="T89" fmla="*/ 1014 h 1142"/>
                <a:gd name="T90" fmla="*/ 772 w 1070"/>
                <a:gd name="T91" fmla="*/ 1044 h 1142"/>
                <a:gd name="T92" fmla="*/ 856 w 1070"/>
                <a:gd name="T93" fmla="*/ 1020 h 1142"/>
                <a:gd name="T94" fmla="*/ 918 w 1070"/>
                <a:gd name="T95" fmla="*/ 1012 h 1142"/>
                <a:gd name="T96" fmla="*/ 988 w 1070"/>
                <a:gd name="T97" fmla="*/ 1044 h 1142"/>
                <a:gd name="T98" fmla="*/ 1048 w 1070"/>
                <a:gd name="T99" fmla="*/ 1016 h 1142"/>
                <a:gd name="T100" fmla="*/ 1050 w 1070"/>
                <a:gd name="T101" fmla="*/ 986 h 1142"/>
                <a:gd name="T102" fmla="*/ 1022 w 1070"/>
                <a:gd name="T103" fmla="*/ 948 h 1142"/>
                <a:gd name="T104" fmla="*/ 892 w 1070"/>
                <a:gd name="T105" fmla="*/ 962 h 1142"/>
                <a:gd name="T106" fmla="*/ 840 w 1070"/>
                <a:gd name="T107" fmla="*/ 988 h 1142"/>
                <a:gd name="T108" fmla="*/ 780 w 1070"/>
                <a:gd name="T109" fmla="*/ 946 h 1142"/>
                <a:gd name="T110" fmla="*/ 796 w 1070"/>
                <a:gd name="T111" fmla="*/ 880 h 1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1142"/>
                <a:gd name="T170" fmla="*/ 1070 w 1070"/>
                <a:gd name="T171" fmla="*/ 1142 h 1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1142">
                  <a:moveTo>
                    <a:pt x="1022" y="948"/>
                  </a:moveTo>
                  <a:lnTo>
                    <a:pt x="1022" y="752"/>
                  </a:lnTo>
                  <a:lnTo>
                    <a:pt x="1022" y="740"/>
                  </a:lnTo>
                  <a:lnTo>
                    <a:pt x="1018" y="728"/>
                  </a:lnTo>
                  <a:lnTo>
                    <a:pt x="1014" y="718"/>
                  </a:lnTo>
                  <a:lnTo>
                    <a:pt x="1008" y="708"/>
                  </a:lnTo>
                  <a:lnTo>
                    <a:pt x="1000" y="698"/>
                  </a:lnTo>
                  <a:lnTo>
                    <a:pt x="992" y="690"/>
                  </a:lnTo>
                  <a:lnTo>
                    <a:pt x="970" y="674"/>
                  </a:lnTo>
                  <a:lnTo>
                    <a:pt x="946" y="660"/>
                  </a:lnTo>
                  <a:lnTo>
                    <a:pt x="920" y="650"/>
                  </a:lnTo>
                  <a:lnTo>
                    <a:pt x="892" y="644"/>
                  </a:lnTo>
                  <a:lnTo>
                    <a:pt x="866" y="642"/>
                  </a:lnTo>
                  <a:lnTo>
                    <a:pt x="852" y="642"/>
                  </a:lnTo>
                  <a:lnTo>
                    <a:pt x="840" y="644"/>
                  </a:lnTo>
                  <a:lnTo>
                    <a:pt x="812" y="650"/>
                  </a:lnTo>
                  <a:lnTo>
                    <a:pt x="786" y="658"/>
                  </a:lnTo>
                  <a:lnTo>
                    <a:pt x="760" y="670"/>
                  </a:lnTo>
                  <a:lnTo>
                    <a:pt x="738" y="684"/>
                  </a:lnTo>
                  <a:lnTo>
                    <a:pt x="728" y="694"/>
                  </a:lnTo>
                  <a:lnTo>
                    <a:pt x="718" y="704"/>
                  </a:lnTo>
                  <a:lnTo>
                    <a:pt x="710" y="716"/>
                  </a:lnTo>
                  <a:lnTo>
                    <a:pt x="702" y="728"/>
                  </a:lnTo>
                  <a:lnTo>
                    <a:pt x="696" y="742"/>
                  </a:lnTo>
                  <a:lnTo>
                    <a:pt x="692" y="756"/>
                  </a:lnTo>
                  <a:lnTo>
                    <a:pt x="688" y="772"/>
                  </a:lnTo>
                  <a:lnTo>
                    <a:pt x="686" y="788"/>
                  </a:lnTo>
                  <a:lnTo>
                    <a:pt x="702" y="768"/>
                  </a:lnTo>
                  <a:lnTo>
                    <a:pt x="718" y="752"/>
                  </a:lnTo>
                  <a:lnTo>
                    <a:pt x="736" y="740"/>
                  </a:lnTo>
                  <a:lnTo>
                    <a:pt x="756" y="730"/>
                  </a:lnTo>
                  <a:lnTo>
                    <a:pt x="774" y="722"/>
                  </a:lnTo>
                  <a:lnTo>
                    <a:pt x="796" y="718"/>
                  </a:lnTo>
                  <a:lnTo>
                    <a:pt x="818" y="718"/>
                  </a:lnTo>
                  <a:lnTo>
                    <a:pt x="840" y="722"/>
                  </a:lnTo>
                  <a:lnTo>
                    <a:pt x="860" y="728"/>
                  </a:lnTo>
                  <a:lnTo>
                    <a:pt x="874" y="736"/>
                  </a:lnTo>
                  <a:lnTo>
                    <a:pt x="886" y="746"/>
                  </a:lnTo>
                  <a:lnTo>
                    <a:pt x="894" y="758"/>
                  </a:lnTo>
                  <a:lnTo>
                    <a:pt x="898" y="770"/>
                  </a:lnTo>
                  <a:lnTo>
                    <a:pt x="900" y="782"/>
                  </a:lnTo>
                  <a:lnTo>
                    <a:pt x="896" y="794"/>
                  </a:lnTo>
                  <a:lnTo>
                    <a:pt x="890" y="802"/>
                  </a:lnTo>
                  <a:lnTo>
                    <a:pt x="884" y="806"/>
                  </a:lnTo>
                  <a:lnTo>
                    <a:pt x="878" y="808"/>
                  </a:lnTo>
                  <a:lnTo>
                    <a:pt x="840" y="820"/>
                  </a:lnTo>
                  <a:lnTo>
                    <a:pt x="746" y="846"/>
                  </a:lnTo>
                  <a:lnTo>
                    <a:pt x="726" y="852"/>
                  </a:lnTo>
                  <a:lnTo>
                    <a:pt x="708" y="862"/>
                  </a:lnTo>
                  <a:lnTo>
                    <a:pt x="694" y="872"/>
                  </a:lnTo>
                  <a:lnTo>
                    <a:pt x="682" y="884"/>
                  </a:lnTo>
                  <a:lnTo>
                    <a:pt x="674" y="898"/>
                  </a:lnTo>
                  <a:lnTo>
                    <a:pt x="666" y="914"/>
                  </a:lnTo>
                  <a:lnTo>
                    <a:pt x="662" y="930"/>
                  </a:lnTo>
                  <a:lnTo>
                    <a:pt x="662" y="946"/>
                  </a:lnTo>
                  <a:lnTo>
                    <a:pt x="664" y="966"/>
                  </a:lnTo>
                  <a:lnTo>
                    <a:pt x="640" y="974"/>
                  </a:lnTo>
                  <a:lnTo>
                    <a:pt x="630" y="976"/>
                  </a:lnTo>
                  <a:lnTo>
                    <a:pt x="620" y="976"/>
                  </a:lnTo>
                  <a:lnTo>
                    <a:pt x="612" y="976"/>
                  </a:lnTo>
                  <a:lnTo>
                    <a:pt x="604" y="974"/>
                  </a:lnTo>
                  <a:lnTo>
                    <a:pt x="596" y="972"/>
                  </a:lnTo>
                  <a:lnTo>
                    <a:pt x="590" y="968"/>
                  </a:lnTo>
                  <a:lnTo>
                    <a:pt x="584" y="962"/>
                  </a:lnTo>
                  <a:lnTo>
                    <a:pt x="580" y="956"/>
                  </a:lnTo>
                  <a:lnTo>
                    <a:pt x="572" y="942"/>
                  </a:lnTo>
                  <a:lnTo>
                    <a:pt x="568" y="924"/>
                  </a:lnTo>
                  <a:lnTo>
                    <a:pt x="566" y="904"/>
                  </a:lnTo>
                  <a:lnTo>
                    <a:pt x="566" y="708"/>
                  </a:lnTo>
                  <a:lnTo>
                    <a:pt x="684" y="708"/>
                  </a:lnTo>
                  <a:lnTo>
                    <a:pt x="684" y="672"/>
                  </a:lnTo>
                  <a:lnTo>
                    <a:pt x="566" y="672"/>
                  </a:lnTo>
                  <a:lnTo>
                    <a:pt x="566" y="520"/>
                  </a:lnTo>
                  <a:lnTo>
                    <a:pt x="554" y="516"/>
                  </a:lnTo>
                  <a:lnTo>
                    <a:pt x="546" y="542"/>
                  </a:lnTo>
                  <a:lnTo>
                    <a:pt x="536" y="568"/>
                  </a:lnTo>
                  <a:lnTo>
                    <a:pt x="524" y="588"/>
                  </a:lnTo>
                  <a:lnTo>
                    <a:pt x="510" y="608"/>
                  </a:lnTo>
                  <a:lnTo>
                    <a:pt x="492" y="626"/>
                  </a:lnTo>
                  <a:lnTo>
                    <a:pt x="472" y="642"/>
                  </a:lnTo>
                  <a:lnTo>
                    <a:pt x="446" y="656"/>
                  </a:lnTo>
                  <a:lnTo>
                    <a:pt x="416" y="668"/>
                  </a:lnTo>
                  <a:lnTo>
                    <a:pt x="416" y="508"/>
                  </a:lnTo>
                  <a:lnTo>
                    <a:pt x="400" y="506"/>
                  </a:lnTo>
                  <a:lnTo>
                    <a:pt x="386" y="502"/>
                  </a:lnTo>
                  <a:lnTo>
                    <a:pt x="374" y="498"/>
                  </a:lnTo>
                  <a:lnTo>
                    <a:pt x="366" y="490"/>
                  </a:lnTo>
                  <a:lnTo>
                    <a:pt x="358" y="482"/>
                  </a:lnTo>
                  <a:lnTo>
                    <a:pt x="352" y="470"/>
                  </a:lnTo>
                  <a:lnTo>
                    <a:pt x="348" y="456"/>
                  </a:lnTo>
                  <a:lnTo>
                    <a:pt x="346" y="442"/>
                  </a:lnTo>
                  <a:lnTo>
                    <a:pt x="346" y="0"/>
                  </a:lnTo>
                  <a:lnTo>
                    <a:pt x="148" y="0"/>
                  </a:lnTo>
                  <a:lnTo>
                    <a:pt x="148" y="16"/>
                  </a:lnTo>
                  <a:lnTo>
                    <a:pt x="166" y="18"/>
                  </a:lnTo>
                  <a:lnTo>
                    <a:pt x="180" y="20"/>
                  </a:lnTo>
                  <a:lnTo>
                    <a:pt x="192" y="24"/>
                  </a:lnTo>
                  <a:lnTo>
                    <a:pt x="200" y="28"/>
                  </a:lnTo>
                  <a:lnTo>
                    <a:pt x="206" y="36"/>
                  </a:lnTo>
                  <a:lnTo>
                    <a:pt x="210" y="44"/>
                  </a:lnTo>
                  <a:lnTo>
                    <a:pt x="214" y="56"/>
                  </a:lnTo>
                  <a:lnTo>
                    <a:pt x="214" y="70"/>
                  </a:lnTo>
                  <a:lnTo>
                    <a:pt x="214" y="430"/>
                  </a:lnTo>
                  <a:lnTo>
                    <a:pt x="214" y="440"/>
                  </a:lnTo>
                  <a:lnTo>
                    <a:pt x="212" y="450"/>
                  </a:lnTo>
                  <a:lnTo>
                    <a:pt x="208" y="458"/>
                  </a:lnTo>
                  <a:lnTo>
                    <a:pt x="204" y="464"/>
                  </a:lnTo>
                  <a:lnTo>
                    <a:pt x="192" y="476"/>
                  </a:lnTo>
                  <a:lnTo>
                    <a:pt x="180" y="486"/>
                  </a:lnTo>
                  <a:lnTo>
                    <a:pt x="162" y="498"/>
                  </a:lnTo>
                  <a:lnTo>
                    <a:pt x="140" y="508"/>
                  </a:lnTo>
                  <a:lnTo>
                    <a:pt x="116" y="522"/>
                  </a:lnTo>
                  <a:lnTo>
                    <a:pt x="92" y="538"/>
                  </a:lnTo>
                  <a:lnTo>
                    <a:pt x="78" y="548"/>
                  </a:lnTo>
                  <a:lnTo>
                    <a:pt x="66" y="560"/>
                  </a:lnTo>
                  <a:lnTo>
                    <a:pt x="56" y="572"/>
                  </a:lnTo>
                  <a:lnTo>
                    <a:pt x="48" y="586"/>
                  </a:lnTo>
                  <a:lnTo>
                    <a:pt x="40" y="600"/>
                  </a:lnTo>
                  <a:lnTo>
                    <a:pt x="36" y="614"/>
                  </a:lnTo>
                  <a:lnTo>
                    <a:pt x="32" y="630"/>
                  </a:lnTo>
                  <a:lnTo>
                    <a:pt x="30" y="646"/>
                  </a:lnTo>
                  <a:lnTo>
                    <a:pt x="28" y="662"/>
                  </a:lnTo>
                  <a:lnTo>
                    <a:pt x="30" y="678"/>
                  </a:lnTo>
                  <a:lnTo>
                    <a:pt x="34" y="694"/>
                  </a:lnTo>
                  <a:lnTo>
                    <a:pt x="40" y="708"/>
                  </a:lnTo>
                  <a:lnTo>
                    <a:pt x="46" y="724"/>
                  </a:lnTo>
                  <a:lnTo>
                    <a:pt x="56" y="738"/>
                  </a:lnTo>
                  <a:lnTo>
                    <a:pt x="68" y="752"/>
                  </a:lnTo>
                  <a:lnTo>
                    <a:pt x="84" y="764"/>
                  </a:lnTo>
                  <a:lnTo>
                    <a:pt x="238" y="884"/>
                  </a:lnTo>
                  <a:lnTo>
                    <a:pt x="254" y="896"/>
                  </a:lnTo>
                  <a:lnTo>
                    <a:pt x="264" y="910"/>
                  </a:lnTo>
                  <a:lnTo>
                    <a:pt x="274" y="924"/>
                  </a:lnTo>
                  <a:lnTo>
                    <a:pt x="280" y="940"/>
                  </a:lnTo>
                  <a:lnTo>
                    <a:pt x="284" y="956"/>
                  </a:lnTo>
                  <a:lnTo>
                    <a:pt x="286" y="972"/>
                  </a:lnTo>
                  <a:lnTo>
                    <a:pt x="286" y="988"/>
                  </a:lnTo>
                  <a:lnTo>
                    <a:pt x="284" y="1002"/>
                  </a:lnTo>
                  <a:lnTo>
                    <a:pt x="280" y="1018"/>
                  </a:lnTo>
                  <a:lnTo>
                    <a:pt x="274" y="1032"/>
                  </a:lnTo>
                  <a:lnTo>
                    <a:pt x="266" y="1044"/>
                  </a:lnTo>
                  <a:lnTo>
                    <a:pt x="256" y="1056"/>
                  </a:lnTo>
                  <a:lnTo>
                    <a:pt x="244" y="1066"/>
                  </a:lnTo>
                  <a:lnTo>
                    <a:pt x="232" y="1074"/>
                  </a:lnTo>
                  <a:lnTo>
                    <a:pt x="218" y="1082"/>
                  </a:lnTo>
                  <a:lnTo>
                    <a:pt x="202" y="1086"/>
                  </a:lnTo>
                  <a:lnTo>
                    <a:pt x="188" y="1088"/>
                  </a:lnTo>
                  <a:lnTo>
                    <a:pt x="174" y="1090"/>
                  </a:lnTo>
                  <a:lnTo>
                    <a:pt x="160" y="1090"/>
                  </a:lnTo>
                  <a:lnTo>
                    <a:pt x="148" y="1088"/>
                  </a:lnTo>
                  <a:lnTo>
                    <a:pt x="120" y="1082"/>
                  </a:lnTo>
                  <a:lnTo>
                    <a:pt x="96" y="1072"/>
                  </a:lnTo>
                  <a:lnTo>
                    <a:pt x="74" y="1060"/>
                  </a:lnTo>
                  <a:lnTo>
                    <a:pt x="52" y="1044"/>
                  </a:lnTo>
                  <a:lnTo>
                    <a:pt x="36" y="1026"/>
                  </a:lnTo>
                  <a:lnTo>
                    <a:pt x="22" y="1008"/>
                  </a:lnTo>
                  <a:lnTo>
                    <a:pt x="0" y="1020"/>
                  </a:lnTo>
                  <a:lnTo>
                    <a:pt x="18" y="1048"/>
                  </a:lnTo>
                  <a:lnTo>
                    <a:pt x="40" y="1072"/>
                  </a:lnTo>
                  <a:lnTo>
                    <a:pt x="66" y="1092"/>
                  </a:lnTo>
                  <a:lnTo>
                    <a:pt x="92" y="1110"/>
                  </a:lnTo>
                  <a:lnTo>
                    <a:pt x="122" y="1124"/>
                  </a:lnTo>
                  <a:lnTo>
                    <a:pt x="152" y="1134"/>
                  </a:lnTo>
                  <a:lnTo>
                    <a:pt x="182" y="1140"/>
                  </a:lnTo>
                  <a:lnTo>
                    <a:pt x="214" y="1142"/>
                  </a:lnTo>
                  <a:lnTo>
                    <a:pt x="246" y="1138"/>
                  </a:lnTo>
                  <a:lnTo>
                    <a:pt x="278" y="1132"/>
                  </a:lnTo>
                  <a:lnTo>
                    <a:pt x="310" y="1120"/>
                  </a:lnTo>
                  <a:lnTo>
                    <a:pt x="340" y="1106"/>
                  </a:lnTo>
                  <a:lnTo>
                    <a:pt x="368" y="1090"/>
                  </a:lnTo>
                  <a:lnTo>
                    <a:pt x="380" y="1080"/>
                  </a:lnTo>
                  <a:lnTo>
                    <a:pt x="392" y="1068"/>
                  </a:lnTo>
                  <a:lnTo>
                    <a:pt x="402" y="1058"/>
                  </a:lnTo>
                  <a:lnTo>
                    <a:pt x="410" y="1046"/>
                  </a:lnTo>
                  <a:lnTo>
                    <a:pt x="418" y="1032"/>
                  </a:lnTo>
                  <a:lnTo>
                    <a:pt x="424" y="1018"/>
                  </a:lnTo>
                  <a:lnTo>
                    <a:pt x="428" y="1000"/>
                  </a:lnTo>
                  <a:lnTo>
                    <a:pt x="432" y="984"/>
                  </a:lnTo>
                  <a:lnTo>
                    <a:pt x="432" y="966"/>
                  </a:lnTo>
                  <a:lnTo>
                    <a:pt x="432" y="950"/>
                  </a:lnTo>
                  <a:lnTo>
                    <a:pt x="430" y="934"/>
                  </a:lnTo>
                  <a:lnTo>
                    <a:pt x="428" y="918"/>
                  </a:lnTo>
                  <a:lnTo>
                    <a:pt x="420" y="888"/>
                  </a:lnTo>
                  <a:lnTo>
                    <a:pt x="408" y="860"/>
                  </a:lnTo>
                  <a:lnTo>
                    <a:pt x="392" y="838"/>
                  </a:lnTo>
                  <a:lnTo>
                    <a:pt x="376" y="818"/>
                  </a:lnTo>
                  <a:lnTo>
                    <a:pt x="360" y="804"/>
                  </a:lnTo>
                  <a:lnTo>
                    <a:pt x="180" y="670"/>
                  </a:lnTo>
                  <a:lnTo>
                    <a:pt x="170" y="662"/>
                  </a:lnTo>
                  <a:lnTo>
                    <a:pt x="162" y="654"/>
                  </a:lnTo>
                  <a:lnTo>
                    <a:pt x="156" y="646"/>
                  </a:lnTo>
                  <a:lnTo>
                    <a:pt x="150" y="638"/>
                  </a:lnTo>
                  <a:lnTo>
                    <a:pt x="148" y="630"/>
                  </a:lnTo>
                  <a:lnTo>
                    <a:pt x="144" y="622"/>
                  </a:lnTo>
                  <a:lnTo>
                    <a:pt x="144" y="604"/>
                  </a:lnTo>
                  <a:lnTo>
                    <a:pt x="144" y="594"/>
                  </a:lnTo>
                  <a:lnTo>
                    <a:pt x="146" y="582"/>
                  </a:lnTo>
                  <a:lnTo>
                    <a:pt x="150" y="572"/>
                  </a:lnTo>
                  <a:lnTo>
                    <a:pt x="154" y="564"/>
                  </a:lnTo>
                  <a:lnTo>
                    <a:pt x="166" y="548"/>
                  </a:lnTo>
                  <a:lnTo>
                    <a:pt x="180" y="536"/>
                  </a:lnTo>
                  <a:lnTo>
                    <a:pt x="198" y="528"/>
                  </a:lnTo>
                  <a:lnTo>
                    <a:pt x="214" y="522"/>
                  </a:lnTo>
                  <a:lnTo>
                    <a:pt x="232" y="516"/>
                  </a:lnTo>
                  <a:lnTo>
                    <a:pt x="248" y="516"/>
                  </a:lnTo>
                  <a:lnTo>
                    <a:pt x="264" y="516"/>
                  </a:lnTo>
                  <a:lnTo>
                    <a:pt x="278" y="520"/>
                  </a:lnTo>
                  <a:lnTo>
                    <a:pt x="292" y="524"/>
                  </a:lnTo>
                  <a:lnTo>
                    <a:pt x="304" y="530"/>
                  </a:lnTo>
                  <a:lnTo>
                    <a:pt x="316" y="538"/>
                  </a:lnTo>
                  <a:lnTo>
                    <a:pt x="328" y="548"/>
                  </a:lnTo>
                  <a:lnTo>
                    <a:pt x="338" y="558"/>
                  </a:lnTo>
                  <a:lnTo>
                    <a:pt x="348" y="572"/>
                  </a:lnTo>
                  <a:lnTo>
                    <a:pt x="356" y="586"/>
                  </a:lnTo>
                  <a:lnTo>
                    <a:pt x="364" y="600"/>
                  </a:lnTo>
                  <a:lnTo>
                    <a:pt x="370" y="616"/>
                  </a:lnTo>
                  <a:lnTo>
                    <a:pt x="376" y="632"/>
                  </a:lnTo>
                  <a:lnTo>
                    <a:pt x="380" y="650"/>
                  </a:lnTo>
                  <a:lnTo>
                    <a:pt x="382" y="668"/>
                  </a:lnTo>
                  <a:lnTo>
                    <a:pt x="386" y="708"/>
                  </a:lnTo>
                  <a:lnTo>
                    <a:pt x="444" y="708"/>
                  </a:lnTo>
                  <a:lnTo>
                    <a:pt x="444" y="914"/>
                  </a:lnTo>
                  <a:lnTo>
                    <a:pt x="444" y="942"/>
                  </a:lnTo>
                  <a:lnTo>
                    <a:pt x="450" y="966"/>
                  </a:lnTo>
                  <a:lnTo>
                    <a:pt x="458" y="988"/>
                  </a:lnTo>
                  <a:lnTo>
                    <a:pt x="468" y="1006"/>
                  </a:lnTo>
                  <a:lnTo>
                    <a:pt x="476" y="1014"/>
                  </a:lnTo>
                  <a:lnTo>
                    <a:pt x="484" y="1020"/>
                  </a:lnTo>
                  <a:lnTo>
                    <a:pt x="492" y="1026"/>
                  </a:lnTo>
                  <a:lnTo>
                    <a:pt x="502" y="1032"/>
                  </a:lnTo>
                  <a:lnTo>
                    <a:pt x="512" y="1036"/>
                  </a:lnTo>
                  <a:lnTo>
                    <a:pt x="522" y="1040"/>
                  </a:lnTo>
                  <a:lnTo>
                    <a:pt x="534" y="1042"/>
                  </a:lnTo>
                  <a:lnTo>
                    <a:pt x="546" y="1042"/>
                  </a:lnTo>
                  <a:lnTo>
                    <a:pt x="562" y="1042"/>
                  </a:lnTo>
                  <a:lnTo>
                    <a:pt x="580" y="1042"/>
                  </a:lnTo>
                  <a:lnTo>
                    <a:pt x="596" y="1040"/>
                  </a:lnTo>
                  <a:lnTo>
                    <a:pt x="614" y="1034"/>
                  </a:lnTo>
                  <a:lnTo>
                    <a:pt x="632" y="1028"/>
                  </a:lnTo>
                  <a:lnTo>
                    <a:pt x="648" y="1018"/>
                  </a:lnTo>
                  <a:lnTo>
                    <a:pt x="664" y="1008"/>
                  </a:lnTo>
                  <a:lnTo>
                    <a:pt x="676" y="994"/>
                  </a:lnTo>
                  <a:lnTo>
                    <a:pt x="682" y="1004"/>
                  </a:lnTo>
                  <a:lnTo>
                    <a:pt x="690" y="1014"/>
                  </a:lnTo>
                  <a:lnTo>
                    <a:pt x="700" y="1022"/>
                  </a:lnTo>
                  <a:lnTo>
                    <a:pt x="712" y="1030"/>
                  </a:lnTo>
                  <a:lnTo>
                    <a:pt x="724" y="1036"/>
                  </a:lnTo>
                  <a:lnTo>
                    <a:pt x="738" y="1040"/>
                  </a:lnTo>
                  <a:lnTo>
                    <a:pt x="754" y="1044"/>
                  </a:lnTo>
                  <a:lnTo>
                    <a:pt x="772" y="1044"/>
                  </a:lnTo>
                  <a:lnTo>
                    <a:pt x="806" y="1040"/>
                  </a:lnTo>
                  <a:lnTo>
                    <a:pt x="822" y="1034"/>
                  </a:lnTo>
                  <a:lnTo>
                    <a:pt x="840" y="1028"/>
                  </a:lnTo>
                  <a:lnTo>
                    <a:pt x="856" y="1020"/>
                  </a:lnTo>
                  <a:lnTo>
                    <a:pt x="872" y="1010"/>
                  </a:lnTo>
                  <a:lnTo>
                    <a:pt x="888" y="998"/>
                  </a:lnTo>
                  <a:lnTo>
                    <a:pt x="902" y="984"/>
                  </a:lnTo>
                  <a:lnTo>
                    <a:pt x="910" y="1000"/>
                  </a:lnTo>
                  <a:lnTo>
                    <a:pt x="918" y="1012"/>
                  </a:lnTo>
                  <a:lnTo>
                    <a:pt x="928" y="1022"/>
                  </a:lnTo>
                  <a:lnTo>
                    <a:pt x="938" y="1030"/>
                  </a:lnTo>
                  <a:lnTo>
                    <a:pt x="950" y="1038"/>
                  </a:lnTo>
                  <a:lnTo>
                    <a:pt x="962" y="1042"/>
                  </a:lnTo>
                  <a:lnTo>
                    <a:pt x="976" y="1044"/>
                  </a:lnTo>
                  <a:lnTo>
                    <a:pt x="988" y="1044"/>
                  </a:lnTo>
                  <a:lnTo>
                    <a:pt x="1000" y="1042"/>
                  </a:lnTo>
                  <a:lnTo>
                    <a:pt x="1014" y="1040"/>
                  </a:lnTo>
                  <a:lnTo>
                    <a:pt x="1026" y="1034"/>
                  </a:lnTo>
                  <a:lnTo>
                    <a:pt x="1038" y="1026"/>
                  </a:lnTo>
                  <a:lnTo>
                    <a:pt x="1048" y="1016"/>
                  </a:lnTo>
                  <a:lnTo>
                    <a:pt x="1058" y="1006"/>
                  </a:lnTo>
                  <a:lnTo>
                    <a:pt x="1064" y="994"/>
                  </a:lnTo>
                  <a:lnTo>
                    <a:pt x="1070" y="980"/>
                  </a:lnTo>
                  <a:lnTo>
                    <a:pt x="1058" y="984"/>
                  </a:lnTo>
                  <a:lnTo>
                    <a:pt x="1050" y="986"/>
                  </a:lnTo>
                  <a:lnTo>
                    <a:pt x="1040" y="986"/>
                  </a:lnTo>
                  <a:lnTo>
                    <a:pt x="1034" y="982"/>
                  </a:lnTo>
                  <a:lnTo>
                    <a:pt x="1028" y="976"/>
                  </a:lnTo>
                  <a:lnTo>
                    <a:pt x="1026" y="970"/>
                  </a:lnTo>
                  <a:lnTo>
                    <a:pt x="1022" y="960"/>
                  </a:lnTo>
                  <a:lnTo>
                    <a:pt x="1022" y="948"/>
                  </a:lnTo>
                  <a:close/>
                  <a:moveTo>
                    <a:pt x="900" y="924"/>
                  </a:moveTo>
                  <a:lnTo>
                    <a:pt x="900" y="924"/>
                  </a:lnTo>
                  <a:lnTo>
                    <a:pt x="900" y="940"/>
                  </a:lnTo>
                  <a:lnTo>
                    <a:pt x="896" y="952"/>
                  </a:lnTo>
                  <a:lnTo>
                    <a:pt x="892" y="962"/>
                  </a:lnTo>
                  <a:lnTo>
                    <a:pt x="884" y="972"/>
                  </a:lnTo>
                  <a:lnTo>
                    <a:pt x="876" y="978"/>
                  </a:lnTo>
                  <a:lnTo>
                    <a:pt x="866" y="984"/>
                  </a:lnTo>
                  <a:lnTo>
                    <a:pt x="854" y="988"/>
                  </a:lnTo>
                  <a:lnTo>
                    <a:pt x="840" y="988"/>
                  </a:lnTo>
                  <a:lnTo>
                    <a:pt x="824" y="988"/>
                  </a:lnTo>
                  <a:lnTo>
                    <a:pt x="810" y="982"/>
                  </a:lnTo>
                  <a:lnTo>
                    <a:pt x="800" y="976"/>
                  </a:lnTo>
                  <a:lnTo>
                    <a:pt x="792" y="968"/>
                  </a:lnTo>
                  <a:lnTo>
                    <a:pt x="784" y="958"/>
                  </a:lnTo>
                  <a:lnTo>
                    <a:pt x="780" y="946"/>
                  </a:lnTo>
                  <a:lnTo>
                    <a:pt x="778" y="934"/>
                  </a:lnTo>
                  <a:lnTo>
                    <a:pt x="778" y="920"/>
                  </a:lnTo>
                  <a:lnTo>
                    <a:pt x="780" y="906"/>
                  </a:lnTo>
                  <a:lnTo>
                    <a:pt x="786" y="890"/>
                  </a:lnTo>
                  <a:lnTo>
                    <a:pt x="796" y="880"/>
                  </a:lnTo>
                  <a:lnTo>
                    <a:pt x="800" y="874"/>
                  </a:lnTo>
                  <a:lnTo>
                    <a:pt x="808" y="872"/>
                  </a:lnTo>
                  <a:lnTo>
                    <a:pt x="840" y="860"/>
                  </a:lnTo>
                  <a:lnTo>
                    <a:pt x="900" y="832"/>
                  </a:lnTo>
                  <a:lnTo>
                    <a:pt x="900" y="924"/>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
            <p:cNvSpPr>
              <a:spLocks/>
            </p:cNvSpPr>
            <p:nvPr/>
          </p:nvSpPr>
          <p:spPr bwMode="auto">
            <a:xfrm>
              <a:off x="2702" y="1368"/>
              <a:ext cx="378" cy="396"/>
            </a:xfrm>
            <a:custGeom>
              <a:avLst/>
              <a:gdLst>
                <a:gd name="T0" fmla="*/ 184 w 378"/>
                <a:gd name="T1" fmla="*/ 8 h 396"/>
                <a:gd name="T2" fmla="*/ 260 w 378"/>
                <a:gd name="T3" fmla="*/ 18 h 396"/>
                <a:gd name="T4" fmla="*/ 268 w 378"/>
                <a:gd name="T5" fmla="*/ 10 h 396"/>
                <a:gd name="T6" fmla="*/ 292 w 378"/>
                <a:gd name="T7" fmla="*/ 0 h 396"/>
                <a:gd name="T8" fmla="*/ 324 w 378"/>
                <a:gd name="T9" fmla="*/ 2 h 396"/>
                <a:gd name="T10" fmla="*/ 358 w 378"/>
                <a:gd name="T11" fmla="*/ 14 h 396"/>
                <a:gd name="T12" fmla="*/ 350 w 378"/>
                <a:gd name="T13" fmla="*/ 172 h 396"/>
                <a:gd name="T14" fmla="*/ 338 w 378"/>
                <a:gd name="T15" fmla="*/ 158 h 396"/>
                <a:gd name="T16" fmla="*/ 314 w 378"/>
                <a:gd name="T17" fmla="*/ 136 h 396"/>
                <a:gd name="T18" fmla="*/ 290 w 378"/>
                <a:gd name="T19" fmla="*/ 120 h 396"/>
                <a:gd name="T20" fmla="*/ 262 w 378"/>
                <a:gd name="T21" fmla="*/ 112 h 396"/>
                <a:gd name="T22" fmla="*/ 250 w 378"/>
                <a:gd name="T23" fmla="*/ 110 h 396"/>
                <a:gd name="T24" fmla="*/ 226 w 378"/>
                <a:gd name="T25" fmla="*/ 114 h 396"/>
                <a:gd name="T26" fmla="*/ 204 w 378"/>
                <a:gd name="T27" fmla="*/ 128 h 396"/>
                <a:gd name="T28" fmla="*/ 190 w 378"/>
                <a:gd name="T29" fmla="*/ 150 h 396"/>
                <a:gd name="T30" fmla="*/ 184 w 378"/>
                <a:gd name="T31" fmla="*/ 182 h 396"/>
                <a:gd name="T32" fmla="*/ 184 w 378"/>
                <a:gd name="T33" fmla="*/ 314 h 396"/>
                <a:gd name="T34" fmla="*/ 188 w 378"/>
                <a:gd name="T35" fmla="*/ 342 h 396"/>
                <a:gd name="T36" fmla="*/ 198 w 378"/>
                <a:gd name="T37" fmla="*/ 362 h 396"/>
                <a:gd name="T38" fmla="*/ 216 w 378"/>
                <a:gd name="T39" fmla="*/ 372 h 396"/>
                <a:gd name="T40" fmla="*/ 246 w 378"/>
                <a:gd name="T41" fmla="*/ 378 h 396"/>
                <a:gd name="T42" fmla="*/ 2 w 378"/>
                <a:gd name="T43" fmla="*/ 396 h 396"/>
                <a:gd name="T44" fmla="*/ 2 w 378"/>
                <a:gd name="T45" fmla="*/ 378 h 396"/>
                <a:gd name="T46" fmla="*/ 32 w 378"/>
                <a:gd name="T47" fmla="*/ 374 h 396"/>
                <a:gd name="T48" fmla="*/ 50 w 378"/>
                <a:gd name="T49" fmla="*/ 362 h 396"/>
                <a:gd name="T50" fmla="*/ 60 w 378"/>
                <a:gd name="T51" fmla="*/ 344 h 396"/>
                <a:gd name="T52" fmla="*/ 64 w 378"/>
                <a:gd name="T53" fmla="*/ 314 h 396"/>
                <a:gd name="T54" fmla="*/ 64 w 378"/>
                <a:gd name="T55" fmla="*/ 80 h 396"/>
                <a:gd name="T56" fmla="*/ 60 w 378"/>
                <a:gd name="T57" fmla="*/ 52 h 396"/>
                <a:gd name="T58" fmla="*/ 48 w 378"/>
                <a:gd name="T59" fmla="*/ 36 h 396"/>
                <a:gd name="T60" fmla="*/ 28 w 378"/>
                <a:gd name="T61" fmla="*/ 26 h 396"/>
                <a:gd name="T62" fmla="*/ 0 w 378"/>
                <a:gd name="T63" fmla="*/ 2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396"/>
                <a:gd name="T98" fmla="*/ 378 w 378"/>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396">
                  <a:moveTo>
                    <a:pt x="0" y="8"/>
                  </a:moveTo>
                  <a:lnTo>
                    <a:pt x="184" y="8"/>
                  </a:lnTo>
                  <a:lnTo>
                    <a:pt x="184" y="108"/>
                  </a:lnTo>
                  <a:lnTo>
                    <a:pt x="260" y="18"/>
                  </a:lnTo>
                  <a:lnTo>
                    <a:pt x="268" y="10"/>
                  </a:lnTo>
                  <a:lnTo>
                    <a:pt x="280" y="4"/>
                  </a:lnTo>
                  <a:lnTo>
                    <a:pt x="292" y="0"/>
                  </a:lnTo>
                  <a:lnTo>
                    <a:pt x="308" y="0"/>
                  </a:lnTo>
                  <a:lnTo>
                    <a:pt x="324" y="2"/>
                  </a:lnTo>
                  <a:lnTo>
                    <a:pt x="340" y="6"/>
                  </a:lnTo>
                  <a:lnTo>
                    <a:pt x="358" y="14"/>
                  </a:lnTo>
                  <a:lnTo>
                    <a:pt x="378" y="28"/>
                  </a:lnTo>
                  <a:lnTo>
                    <a:pt x="350" y="172"/>
                  </a:lnTo>
                  <a:lnTo>
                    <a:pt x="338" y="158"/>
                  </a:lnTo>
                  <a:lnTo>
                    <a:pt x="326" y="146"/>
                  </a:lnTo>
                  <a:lnTo>
                    <a:pt x="314" y="136"/>
                  </a:lnTo>
                  <a:lnTo>
                    <a:pt x="302" y="126"/>
                  </a:lnTo>
                  <a:lnTo>
                    <a:pt x="290" y="120"/>
                  </a:lnTo>
                  <a:lnTo>
                    <a:pt x="276" y="114"/>
                  </a:lnTo>
                  <a:lnTo>
                    <a:pt x="262" y="112"/>
                  </a:lnTo>
                  <a:lnTo>
                    <a:pt x="250" y="110"/>
                  </a:lnTo>
                  <a:lnTo>
                    <a:pt x="238" y="112"/>
                  </a:lnTo>
                  <a:lnTo>
                    <a:pt x="226" y="114"/>
                  </a:lnTo>
                  <a:lnTo>
                    <a:pt x="214" y="120"/>
                  </a:lnTo>
                  <a:lnTo>
                    <a:pt x="204" y="128"/>
                  </a:lnTo>
                  <a:lnTo>
                    <a:pt x="196" y="138"/>
                  </a:lnTo>
                  <a:lnTo>
                    <a:pt x="190" y="150"/>
                  </a:lnTo>
                  <a:lnTo>
                    <a:pt x="186" y="164"/>
                  </a:lnTo>
                  <a:lnTo>
                    <a:pt x="184" y="182"/>
                  </a:lnTo>
                  <a:lnTo>
                    <a:pt x="184" y="314"/>
                  </a:lnTo>
                  <a:lnTo>
                    <a:pt x="186" y="330"/>
                  </a:lnTo>
                  <a:lnTo>
                    <a:pt x="188" y="342"/>
                  </a:lnTo>
                  <a:lnTo>
                    <a:pt x="192" y="354"/>
                  </a:lnTo>
                  <a:lnTo>
                    <a:pt x="198" y="362"/>
                  </a:lnTo>
                  <a:lnTo>
                    <a:pt x="206" y="368"/>
                  </a:lnTo>
                  <a:lnTo>
                    <a:pt x="216" y="372"/>
                  </a:lnTo>
                  <a:lnTo>
                    <a:pt x="230" y="376"/>
                  </a:lnTo>
                  <a:lnTo>
                    <a:pt x="246" y="378"/>
                  </a:lnTo>
                  <a:lnTo>
                    <a:pt x="246" y="396"/>
                  </a:lnTo>
                  <a:lnTo>
                    <a:pt x="2" y="396"/>
                  </a:lnTo>
                  <a:lnTo>
                    <a:pt x="2" y="378"/>
                  </a:lnTo>
                  <a:lnTo>
                    <a:pt x="18" y="376"/>
                  </a:lnTo>
                  <a:lnTo>
                    <a:pt x="32" y="374"/>
                  </a:lnTo>
                  <a:lnTo>
                    <a:pt x="42" y="368"/>
                  </a:lnTo>
                  <a:lnTo>
                    <a:pt x="50" y="362"/>
                  </a:lnTo>
                  <a:lnTo>
                    <a:pt x="56" y="354"/>
                  </a:lnTo>
                  <a:lnTo>
                    <a:pt x="60" y="344"/>
                  </a:lnTo>
                  <a:lnTo>
                    <a:pt x="62" y="330"/>
                  </a:lnTo>
                  <a:lnTo>
                    <a:pt x="64" y="314"/>
                  </a:lnTo>
                  <a:lnTo>
                    <a:pt x="64" y="80"/>
                  </a:lnTo>
                  <a:lnTo>
                    <a:pt x="62" y="66"/>
                  </a:lnTo>
                  <a:lnTo>
                    <a:pt x="60" y="52"/>
                  </a:lnTo>
                  <a:lnTo>
                    <a:pt x="56" y="44"/>
                  </a:lnTo>
                  <a:lnTo>
                    <a:pt x="48" y="36"/>
                  </a:lnTo>
                  <a:lnTo>
                    <a:pt x="40" y="30"/>
                  </a:lnTo>
                  <a:lnTo>
                    <a:pt x="28" y="26"/>
                  </a:lnTo>
                  <a:lnTo>
                    <a:pt x="16" y="24"/>
                  </a:lnTo>
                  <a:lnTo>
                    <a:pt x="0" y="24"/>
                  </a:lnTo>
                  <a:lnTo>
                    <a:pt x="0" y="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2"/>
            <p:cNvSpPr>
              <a:spLocks/>
            </p:cNvSpPr>
            <p:nvPr/>
          </p:nvSpPr>
          <p:spPr bwMode="auto">
            <a:xfrm>
              <a:off x="3430" y="2408"/>
              <a:ext cx="168" cy="198"/>
            </a:xfrm>
            <a:custGeom>
              <a:avLst/>
              <a:gdLst>
                <a:gd name="T0" fmla="*/ 94 w 168"/>
                <a:gd name="T1" fmla="*/ 116 h 198"/>
                <a:gd name="T2" fmla="*/ 128 w 168"/>
                <a:gd name="T3" fmla="*/ 32 h 198"/>
                <a:gd name="T4" fmla="*/ 128 w 168"/>
                <a:gd name="T5" fmla="*/ 32 h 198"/>
                <a:gd name="T6" fmla="*/ 132 w 168"/>
                <a:gd name="T7" fmla="*/ 22 h 198"/>
                <a:gd name="T8" fmla="*/ 132 w 168"/>
                <a:gd name="T9" fmla="*/ 16 h 198"/>
                <a:gd name="T10" fmla="*/ 130 w 168"/>
                <a:gd name="T11" fmla="*/ 12 h 198"/>
                <a:gd name="T12" fmla="*/ 126 w 168"/>
                <a:gd name="T13" fmla="*/ 8 h 198"/>
                <a:gd name="T14" fmla="*/ 122 w 168"/>
                <a:gd name="T15" fmla="*/ 6 h 198"/>
                <a:gd name="T16" fmla="*/ 116 w 168"/>
                <a:gd name="T17" fmla="*/ 4 h 198"/>
                <a:gd name="T18" fmla="*/ 104 w 168"/>
                <a:gd name="T19" fmla="*/ 4 h 198"/>
                <a:gd name="T20" fmla="*/ 104 w 168"/>
                <a:gd name="T21" fmla="*/ 0 h 198"/>
                <a:gd name="T22" fmla="*/ 168 w 168"/>
                <a:gd name="T23" fmla="*/ 0 h 198"/>
                <a:gd name="T24" fmla="*/ 168 w 168"/>
                <a:gd name="T25" fmla="*/ 4 h 198"/>
                <a:gd name="T26" fmla="*/ 168 w 168"/>
                <a:gd name="T27" fmla="*/ 4 h 198"/>
                <a:gd name="T28" fmla="*/ 162 w 168"/>
                <a:gd name="T29" fmla="*/ 6 h 198"/>
                <a:gd name="T30" fmla="*/ 154 w 168"/>
                <a:gd name="T31" fmla="*/ 10 h 198"/>
                <a:gd name="T32" fmla="*/ 146 w 168"/>
                <a:gd name="T33" fmla="*/ 16 h 198"/>
                <a:gd name="T34" fmla="*/ 138 w 168"/>
                <a:gd name="T35" fmla="*/ 30 h 198"/>
                <a:gd name="T36" fmla="*/ 84 w 168"/>
                <a:gd name="T37" fmla="*/ 158 h 198"/>
                <a:gd name="T38" fmla="*/ 84 w 168"/>
                <a:gd name="T39" fmla="*/ 158 h 198"/>
                <a:gd name="T40" fmla="*/ 76 w 168"/>
                <a:gd name="T41" fmla="*/ 178 h 198"/>
                <a:gd name="T42" fmla="*/ 66 w 168"/>
                <a:gd name="T43" fmla="*/ 190 h 198"/>
                <a:gd name="T44" fmla="*/ 56 w 168"/>
                <a:gd name="T45" fmla="*/ 196 h 198"/>
                <a:gd name="T46" fmla="*/ 46 w 168"/>
                <a:gd name="T47" fmla="*/ 198 h 198"/>
                <a:gd name="T48" fmla="*/ 38 w 168"/>
                <a:gd name="T49" fmla="*/ 194 h 198"/>
                <a:gd name="T50" fmla="*/ 32 w 168"/>
                <a:gd name="T51" fmla="*/ 188 h 198"/>
                <a:gd name="T52" fmla="*/ 28 w 168"/>
                <a:gd name="T53" fmla="*/ 182 h 198"/>
                <a:gd name="T54" fmla="*/ 28 w 168"/>
                <a:gd name="T55" fmla="*/ 172 h 198"/>
                <a:gd name="T56" fmla="*/ 28 w 168"/>
                <a:gd name="T57" fmla="*/ 172 h 198"/>
                <a:gd name="T58" fmla="*/ 28 w 168"/>
                <a:gd name="T59" fmla="*/ 168 h 198"/>
                <a:gd name="T60" fmla="*/ 30 w 168"/>
                <a:gd name="T61" fmla="*/ 162 h 198"/>
                <a:gd name="T62" fmla="*/ 32 w 168"/>
                <a:gd name="T63" fmla="*/ 160 h 198"/>
                <a:gd name="T64" fmla="*/ 36 w 168"/>
                <a:gd name="T65" fmla="*/ 156 h 198"/>
                <a:gd name="T66" fmla="*/ 44 w 168"/>
                <a:gd name="T67" fmla="*/ 154 h 198"/>
                <a:gd name="T68" fmla="*/ 52 w 168"/>
                <a:gd name="T69" fmla="*/ 156 h 198"/>
                <a:gd name="T70" fmla="*/ 52 w 168"/>
                <a:gd name="T71" fmla="*/ 156 h 198"/>
                <a:gd name="T72" fmla="*/ 56 w 168"/>
                <a:gd name="T73" fmla="*/ 160 h 198"/>
                <a:gd name="T74" fmla="*/ 58 w 168"/>
                <a:gd name="T75" fmla="*/ 166 h 198"/>
                <a:gd name="T76" fmla="*/ 64 w 168"/>
                <a:gd name="T77" fmla="*/ 172 h 198"/>
                <a:gd name="T78" fmla="*/ 66 w 168"/>
                <a:gd name="T79" fmla="*/ 174 h 198"/>
                <a:gd name="T80" fmla="*/ 70 w 168"/>
                <a:gd name="T81" fmla="*/ 172 h 198"/>
                <a:gd name="T82" fmla="*/ 74 w 168"/>
                <a:gd name="T83" fmla="*/ 166 h 198"/>
                <a:gd name="T84" fmla="*/ 78 w 168"/>
                <a:gd name="T85" fmla="*/ 154 h 198"/>
                <a:gd name="T86" fmla="*/ 22 w 168"/>
                <a:gd name="T87" fmla="*/ 30 h 198"/>
                <a:gd name="T88" fmla="*/ 22 w 168"/>
                <a:gd name="T89" fmla="*/ 30 h 198"/>
                <a:gd name="T90" fmla="*/ 18 w 168"/>
                <a:gd name="T91" fmla="*/ 22 h 198"/>
                <a:gd name="T92" fmla="*/ 14 w 168"/>
                <a:gd name="T93" fmla="*/ 14 h 198"/>
                <a:gd name="T94" fmla="*/ 8 w 168"/>
                <a:gd name="T95" fmla="*/ 8 h 198"/>
                <a:gd name="T96" fmla="*/ 4 w 168"/>
                <a:gd name="T97" fmla="*/ 4 h 198"/>
                <a:gd name="T98" fmla="*/ 0 w 168"/>
                <a:gd name="T99" fmla="*/ 4 h 198"/>
                <a:gd name="T100" fmla="*/ 0 w 168"/>
                <a:gd name="T101" fmla="*/ 0 h 198"/>
                <a:gd name="T102" fmla="*/ 76 w 168"/>
                <a:gd name="T103" fmla="*/ 0 h 198"/>
                <a:gd name="T104" fmla="*/ 76 w 168"/>
                <a:gd name="T105" fmla="*/ 4 h 198"/>
                <a:gd name="T106" fmla="*/ 76 w 168"/>
                <a:gd name="T107" fmla="*/ 4 h 198"/>
                <a:gd name="T108" fmla="*/ 70 w 168"/>
                <a:gd name="T109" fmla="*/ 4 h 198"/>
                <a:gd name="T110" fmla="*/ 62 w 168"/>
                <a:gd name="T111" fmla="*/ 6 h 198"/>
                <a:gd name="T112" fmla="*/ 58 w 168"/>
                <a:gd name="T113" fmla="*/ 8 h 198"/>
                <a:gd name="T114" fmla="*/ 56 w 168"/>
                <a:gd name="T115" fmla="*/ 12 h 198"/>
                <a:gd name="T116" fmla="*/ 56 w 168"/>
                <a:gd name="T117" fmla="*/ 18 h 198"/>
                <a:gd name="T118" fmla="*/ 58 w 168"/>
                <a:gd name="T119" fmla="*/ 26 h 198"/>
                <a:gd name="T120" fmla="*/ 94 w 168"/>
                <a:gd name="T121" fmla="*/ 11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198"/>
                <a:gd name="T185" fmla="*/ 168 w 168"/>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198">
                  <a:moveTo>
                    <a:pt x="94" y="116"/>
                  </a:moveTo>
                  <a:lnTo>
                    <a:pt x="128" y="32"/>
                  </a:lnTo>
                  <a:lnTo>
                    <a:pt x="132" y="22"/>
                  </a:lnTo>
                  <a:lnTo>
                    <a:pt x="132" y="16"/>
                  </a:lnTo>
                  <a:lnTo>
                    <a:pt x="130" y="12"/>
                  </a:lnTo>
                  <a:lnTo>
                    <a:pt x="126" y="8"/>
                  </a:lnTo>
                  <a:lnTo>
                    <a:pt x="122" y="6"/>
                  </a:lnTo>
                  <a:lnTo>
                    <a:pt x="116" y="4"/>
                  </a:lnTo>
                  <a:lnTo>
                    <a:pt x="104" y="4"/>
                  </a:lnTo>
                  <a:lnTo>
                    <a:pt x="104" y="0"/>
                  </a:lnTo>
                  <a:lnTo>
                    <a:pt x="168" y="0"/>
                  </a:lnTo>
                  <a:lnTo>
                    <a:pt x="168" y="4"/>
                  </a:lnTo>
                  <a:lnTo>
                    <a:pt x="162" y="6"/>
                  </a:lnTo>
                  <a:lnTo>
                    <a:pt x="154" y="10"/>
                  </a:lnTo>
                  <a:lnTo>
                    <a:pt x="146" y="16"/>
                  </a:lnTo>
                  <a:lnTo>
                    <a:pt x="138" y="30"/>
                  </a:lnTo>
                  <a:lnTo>
                    <a:pt x="84" y="158"/>
                  </a:lnTo>
                  <a:lnTo>
                    <a:pt x="76" y="178"/>
                  </a:lnTo>
                  <a:lnTo>
                    <a:pt x="66" y="190"/>
                  </a:lnTo>
                  <a:lnTo>
                    <a:pt x="56" y="196"/>
                  </a:lnTo>
                  <a:lnTo>
                    <a:pt x="46" y="198"/>
                  </a:lnTo>
                  <a:lnTo>
                    <a:pt x="38" y="194"/>
                  </a:lnTo>
                  <a:lnTo>
                    <a:pt x="32" y="188"/>
                  </a:lnTo>
                  <a:lnTo>
                    <a:pt x="28" y="182"/>
                  </a:lnTo>
                  <a:lnTo>
                    <a:pt x="28" y="172"/>
                  </a:lnTo>
                  <a:lnTo>
                    <a:pt x="28" y="168"/>
                  </a:lnTo>
                  <a:lnTo>
                    <a:pt x="30" y="162"/>
                  </a:lnTo>
                  <a:lnTo>
                    <a:pt x="32" y="160"/>
                  </a:lnTo>
                  <a:lnTo>
                    <a:pt x="36" y="156"/>
                  </a:lnTo>
                  <a:lnTo>
                    <a:pt x="44" y="154"/>
                  </a:lnTo>
                  <a:lnTo>
                    <a:pt x="52" y="156"/>
                  </a:lnTo>
                  <a:lnTo>
                    <a:pt x="56" y="160"/>
                  </a:lnTo>
                  <a:lnTo>
                    <a:pt x="58" y="166"/>
                  </a:lnTo>
                  <a:lnTo>
                    <a:pt x="64" y="172"/>
                  </a:lnTo>
                  <a:lnTo>
                    <a:pt x="66" y="174"/>
                  </a:lnTo>
                  <a:lnTo>
                    <a:pt x="70" y="172"/>
                  </a:lnTo>
                  <a:lnTo>
                    <a:pt x="74" y="166"/>
                  </a:lnTo>
                  <a:lnTo>
                    <a:pt x="78" y="154"/>
                  </a:lnTo>
                  <a:lnTo>
                    <a:pt x="22" y="30"/>
                  </a:lnTo>
                  <a:lnTo>
                    <a:pt x="18" y="22"/>
                  </a:lnTo>
                  <a:lnTo>
                    <a:pt x="14" y="14"/>
                  </a:lnTo>
                  <a:lnTo>
                    <a:pt x="8" y="8"/>
                  </a:lnTo>
                  <a:lnTo>
                    <a:pt x="4" y="4"/>
                  </a:lnTo>
                  <a:lnTo>
                    <a:pt x="0" y="4"/>
                  </a:lnTo>
                  <a:lnTo>
                    <a:pt x="0" y="0"/>
                  </a:lnTo>
                  <a:lnTo>
                    <a:pt x="76" y="0"/>
                  </a:lnTo>
                  <a:lnTo>
                    <a:pt x="76" y="4"/>
                  </a:lnTo>
                  <a:lnTo>
                    <a:pt x="70" y="4"/>
                  </a:lnTo>
                  <a:lnTo>
                    <a:pt x="62" y="6"/>
                  </a:lnTo>
                  <a:lnTo>
                    <a:pt x="58" y="8"/>
                  </a:lnTo>
                  <a:lnTo>
                    <a:pt x="56" y="12"/>
                  </a:lnTo>
                  <a:lnTo>
                    <a:pt x="56" y="18"/>
                  </a:lnTo>
                  <a:lnTo>
                    <a:pt x="58" y="26"/>
                  </a:lnTo>
                  <a:lnTo>
                    <a:pt x="94" y="11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3"/>
            <p:cNvSpPr>
              <a:spLocks/>
            </p:cNvSpPr>
            <p:nvPr/>
          </p:nvSpPr>
          <p:spPr bwMode="auto">
            <a:xfrm>
              <a:off x="3334" y="2372"/>
              <a:ext cx="104" cy="186"/>
            </a:xfrm>
            <a:custGeom>
              <a:avLst/>
              <a:gdLst>
                <a:gd name="T0" fmla="*/ 0 w 104"/>
                <a:gd name="T1" fmla="*/ 50 h 186"/>
                <a:gd name="T2" fmla="*/ 50 w 104"/>
                <a:gd name="T3" fmla="*/ 0 h 186"/>
                <a:gd name="T4" fmla="*/ 50 w 104"/>
                <a:gd name="T5" fmla="*/ 34 h 186"/>
                <a:gd name="T6" fmla="*/ 96 w 104"/>
                <a:gd name="T7" fmla="*/ 34 h 186"/>
                <a:gd name="T8" fmla="*/ 94 w 104"/>
                <a:gd name="T9" fmla="*/ 50 h 186"/>
                <a:gd name="T10" fmla="*/ 50 w 104"/>
                <a:gd name="T11" fmla="*/ 50 h 186"/>
                <a:gd name="T12" fmla="*/ 50 w 104"/>
                <a:gd name="T13" fmla="*/ 142 h 186"/>
                <a:gd name="T14" fmla="*/ 50 w 104"/>
                <a:gd name="T15" fmla="*/ 142 h 186"/>
                <a:gd name="T16" fmla="*/ 50 w 104"/>
                <a:gd name="T17" fmla="*/ 152 h 186"/>
                <a:gd name="T18" fmla="*/ 54 w 104"/>
                <a:gd name="T19" fmla="*/ 158 h 186"/>
                <a:gd name="T20" fmla="*/ 58 w 104"/>
                <a:gd name="T21" fmla="*/ 164 h 186"/>
                <a:gd name="T22" fmla="*/ 66 w 104"/>
                <a:gd name="T23" fmla="*/ 168 h 186"/>
                <a:gd name="T24" fmla="*/ 72 w 104"/>
                <a:gd name="T25" fmla="*/ 168 h 186"/>
                <a:gd name="T26" fmla="*/ 82 w 104"/>
                <a:gd name="T27" fmla="*/ 168 h 186"/>
                <a:gd name="T28" fmla="*/ 92 w 104"/>
                <a:gd name="T29" fmla="*/ 162 h 186"/>
                <a:gd name="T30" fmla="*/ 102 w 104"/>
                <a:gd name="T31" fmla="*/ 154 h 186"/>
                <a:gd name="T32" fmla="*/ 104 w 104"/>
                <a:gd name="T33" fmla="*/ 160 h 186"/>
                <a:gd name="T34" fmla="*/ 104 w 104"/>
                <a:gd name="T35" fmla="*/ 160 h 186"/>
                <a:gd name="T36" fmla="*/ 98 w 104"/>
                <a:gd name="T37" fmla="*/ 168 h 186"/>
                <a:gd name="T38" fmla="*/ 92 w 104"/>
                <a:gd name="T39" fmla="*/ 174 h 186"/>
                <a:gd name="T40" fmla="*/ 78 w 104"/>
                <a:gd name="T41" fmla="*/ 182 h 186"/>
                <a:gd name="T42" fmla="*/ 64 w 104"/>
                <a:gd name="T43" fmla="*/ 186 h 186"/>
                <a:gd name="T44" fmla="*/ 50 w 104"/>
                <a:gd name="T45" fmla="*/ 186 h 186"/>
                <a:gd name="T46" fmla="*/ 36 w 104"/>
                <a:gd name="T47" fmla="*/ 184 h 186"/>
                <a:gd name="T48" fmla="*/ 26 w 104"/>
                <a:gd name="T49" fmla="*/ 178 h 186"/>
                <a:gd name="T50" fmla="*/ 22 w 104"/>
                <a:gd name="T51" fmla="*/ 174 h 186"/>
                <a:gd name="T52" fmla="*/ 18 w 104"/>
                <a:gd name="T53" fmla="*/ 168 h 186"/>
                <a:gd name="T54" fmla="*/ 16 w 104"/>
                <a:gd name="T55" fmla="*/ 162 h 186"/>
                <a:gd name="T56" fmla="*/ 16 w 104"/>
                <a:gd name="T57" fmla="*/ 156 h 186"/>
                <a:gd name="T58" fmla="*/ 16 w 104"/>
                <a:gd name="T59" fmla="*/ 50 h 186"/>
                <a:gd name="T60" fmla="*/ 0 w 104"/>
                <a:gd name="T61" fmla="*/ 50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186"/>
                <a:gd name="T95" fmla="*/ 104 w 104"/>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186">
                  <a:moveTo>
                    <a:pt x="0" y="50"/>
                  </a:moveTo>
                  <a:lnTo>
                    <a:pt x="50" y="0"/>
                  </a:lnTo>
                  <a:lnTo>
                    <a:pt x="50" y="34"/>
                  </a:lnTo>
                  <a:lnTo>
                    <a:pt x="96" y="34"/>
                  </a:lnTo>
                  <a:lnTo>
                    <a:pt x="94" y="50"/>
                  </a:lnTo>
                  <a:lnTo>
                    <a:pt x="50" y="50"/>
                  </a:lnTo>
                  <a:lnTo>
                    <a:pt x="50" y="142"/>
                  </a:lnTo>
                  <a:lnTo>
                    <a:pt x="50" y="152"/>
                  </a:lnTo>
                  <a:lnTo>
                    <a:pt x="54" y="158"/>
                  </a:lnTo>
                  <a:lnTo>
                    <a:pt x="58" y="164"/>
                  </a:lnTo>
                  <a:lnTo>
                    <a:pt x="66" y="168"/>
                  </a:lnTo>
                  <a:lnTo>
                    <a:pt x="72" y="168"/>
                  </a:lnTo>
                  <a:lnTo>
                    <a:pt x="82" y="168"/>
                  </a:lnTo>
                  <a:lnTo>
                    <a:pt x="92" y="162"/>
                  </a:lnTo>
                  <a:lnTo>
                    <a:pt x="102" y="154"/>
                  </a:lnTo>
                  <a:lnTo>
                    <a:pt x="104" y="160"/>
                  </a:lnTo>
                  <a:lnTo>
                    <a:pt x="98" y="168"/>
                  </a:lnTo>
                  <a:lnTo>
                    <a:pt x="92" y="174"/>
                  </a:lnTo>
                  <a:lnTo>
                    <a:pt x="78" y="182"/>
                  </a:lnTo>
                  <a:lnTo>
                    <a:pt x="64" y="186"/>
                  </a:lnTo>
                  <a:lnTo>
                    <a:pt x="50" y="186"/>
                  </a:lnTo>
                  <a:lnTo>
                    <a:pt x="36" y="184"/>
                  </a:lnTo>
                  <a:lnTo>
                    <a:pt x="26" y="178"/>
                  </a:lnTo>
                  <a:lnTo>
                    <a:pt x="22" y="174"/>
                  </a:lnTo>
                  <a:lnTo>
                    <a:pt x="18" y="168"/>
                  </a:lnTo>
                  <a:lnTo>
                    <a:pt x="16" y="162"/>
                  </a:lnTo>
                  <a:lnTo>
                    <a:pt x="16" y="156"/>
                  </a:lnTo>
                  <a:lnTo>
                    <a:pt x="16" y="50"/>
                  </a:lnTo>
                  <a:lnTo>
                    <a:pt x="0" y="50"/>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4"/>
            <p:cNvSpPr>
              <a:spLocks/>
            </p:cNvSpPr>
            <p:nvPr/>
          </p:nvSpPr>
          <p:spPr bwMode="auto">
            <a:xfrm>
              <a:off x="3144" y="2402"/>
              <a:ext cx="112" cy="158"/>
            </a:xfrm>
            <a:custGeom>
              <a:avLst/>
              <a:gdLst>
                <a:gd name="T0" fmla="*/ 8 w 112"/>
                <a:gd name="T1" fmla="*/ 102 h 158"/>
                <a:gd name="T2" fmla="*/ 12 w 112"/>
                <a:gd name="T3" fmla="*/ 114 h 158"/>
                <a:gd name="T4" fmla="*/ 18 w 112"/>
                <a:gd name="T5" fmla="*/ 132 h 158"/>
                <a:gd name="T6" fmla="*/ 30 w 112"/>
                <a:gd name="T7" fmla="*/ 144 h 158"/>
                <a:gd name="T8" fmla="*/ 46 w 112"/>
                <a:gd name="T9" fmla="*/ 150 h 158"/>
                <a:gd name="T10" fmla="*/ 56 w 112"/>
                <a:gd name="T11" fmla="*/ 150 h 158"/>
                <a:gd name="T12" fmla="*/ 74 w 112"/>
                <a:gd name="T13" fmla="*/ 144 h 158"/>
                <a:gd name="T14" fmla="*/ 80 w 112"/>
                <a:gd name="T15" fmla="*/ 124 h 158"/>
                <a:gd name="T16" fmla="*/ 78 w 112"/>
                <a:gd name="T17" fmla="*/ 116 h 158"/>
                <a:gd name="T18" fmla="*/ 62 w 112"/>
                <a:gd name="T19" fmla="*/ 102 h 158"/>
                <a:gd name="T20" fmla="*/ 44 w 112"/>
                <a:gd name="T21" fmla="*/ 94 h 158"/>
                <a:gd name="T22" fmla="*/ 16 w 112"/>
                <a:gd name="T23" fmla="*/ 74 h 158"/>
                <a:gd name="T24" fmla="*/ 6 w 112"/>
                <a:gd name="T25" fmla="*/ 60 h 158"/>
                <a:gd name="T26" fmla="*/ 0 w 112"/>
                <a:gd name="T27" fmla="*/ 42 h 158"/>
                <a:gd name="T28" fmla="*/ 2 w 112"/>
                <a:gd name="T29" fmla="*/ 32 h 158"/>
                <a:gd name="T30" fmla="*/ 10 w 112"/>
                <a:gd name="T31" fmla="*/ 16 h 158"/>
                <a:gd name="T32" fmla="*/ 26 w 112"/>
                <a:gd name="T33" fmla="*/ 6 h 158"/>
                <a:gd name="T34" fmla="*/ 42 w 112"/>
                <a:gd name="T35" fmla="*/ 0 h 158"/>
                <a:gd name="T36" fmla="*/ 50 w 112"/>
                <a:gd name="T37" fmla="*/ 0 h 158"/>
                <a:gd name="T38" fmla="*/ 80 w 112"/>
                <a:gd name="T39" fmla="*/ 4 h 158"/>
                <a:gd name="T40" fmla="*/ 102 w 112"/>
                <a:gd name="T41" fmla="*/ 14 h 158"/>
                <a:gd name="T42" fmla="*/ 96 w 112"/>
                <a:gd name="T43" fmla="*/ 52 h 158"/>
                <a:gd name="T44" fmla="*/ 94 w 112"/>
                <a:gd name="T45" fmla="*/ 38 h 158"/>
                <a:gd name="T46" fmla="*/ 84 w 112"/>
                <a:gd name="T47" fmla="*/ 20 h 158"/>
                <a:gd name="T48" fmla="*/ 72 w 112"/>
                <a:gd name="T49" fmla="*/ 10 h 158"/>
                <a:gd name="T50" fmla="*/ 58 w 112"/>
                <a:gd name="T51" fmla="*/ 8 h 158"/>
                <a:gd name="T52" fmla="*/ 52 w 112"/>
                <a:gd name="T53" fmla="*/ 8 h 158"/>
                <a:gd name="T54" fmla="*/ 42 w 112"/>
                <a:gd name="T55" fmla="*/ 10 h 158"/>
                <a:gd name="T56" fmla="*/ 32 w 112"/>
                <a:gd name="T57" fmla="*/ 22 h 158"/>
                <a:gd name="T58" fmla="*/ 28 w 112"/>
                <a:gd name="T59" fmla="*/ 34 h 158"/>
                <a:gd name="T60" fmla="*/ 34 w 112"/>
                <a:gd name="T61" fmla="*/ 42 h 158"/>
                <a:gd name="T62" fmla="*/ 70 w 112"/>
                <a:gd name="T63" fmla="*/ 64 h 158"/>
                <a:gd name="T64" fmla="*/ 82 w 112"/>
                <a:gd name="T65" fmla="*/ 70 h 158"/>
                <a:gd name="T66" fmla="*/ 102 w 112"/>
                <a:gd name="T67" fmla="*/ 88 h 158"/>
                <a:gd name="T68" fmla="*/ 112 w 112"/>
                <a:gd name="T69" fmla="*/ 104 h 158"/>
                <a:gd name="T70" fmla="*/ 112 w 112"/>
                <a:gd name="T71" fmla="*/ 116 h 158"/>
                <a:gd name="T72" fmla="*/ 106 w 112"/>
                <a:gd name="T73" fmla="*/ 136 h 158"/>
                <a:gd name="T74" fmla="*/ 90 w 112"/>
                <a:gd name="T75" fmla="*/ 150 h 158"/>
                <a:gd name="T76" fmla="*/ 72 w 112"/>
                <a:gd name="T77" fmla="*/ 156 h 158"/>
                <a:gd name="T78" fmla="*/ 54 w 112"/>
                <a:gd name="T79" fmla="*/ 158 h 158"/>
                <a:gd name="T80" fmla="*/ 26 w 112"/>
                <a:gd name="T81" fmla="*/ 154 h 158"/>
                <a:gd name="T82" fmla="*/ 0 w 112"/>
                <a:gd name="T83" fmla="*/ 14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58"/>
                <a:gd name="T128" fmla="*/ 112 w 112"/>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58">
                  <a:moveTo>
                    <a:pt x="0" y="102"/>
                  </a:moveTo>
                  <a:lnTo>
                    <a:pt x="8" y="102"/>
                  </a:lnTo>
                  <a:lnTo>
                    <a:pt x="12" y="114"/>
                  </a:lnTo>
                  <a:lnTo>
                    <a:pt x="14" y="124"/>
                  </a:lnTo>
                  <a:lnTo>
                    <a:pt x="18" y="132"/>
                  </a:lnTo>
                  <a:lnTo>
                    <a:pt x="24" y="138"/>
                  </a:lnTo>
                  <a:lnTo>
                    <a:pt x="30" y="144"/>
                  </a:lnTo>
                  <a:lnTo>
                    <a:pt x="38" y="148"/>
                  </a:lnTo>
                  <a:lnTo>
                    <a:pt x="46" y="150"/>
                  </a:lnTo>
                  <a:lnTo>
                    <a:pt x="56" y="150"/>
                  </a:lnTo>
                  <a:lnTo>
                    <a:pt x="66" y="148"/>
                  </a:lnTo>
                  <a:lnTo>
                    <a:pt x="74" y="144"/>
                  </a:lnTo>
                  <a:lnTo>
                    <a:pt x="78" y="134"/>
                  </a:lnTo>
                  <a:lnTo>
                    <a:pt x="80" y="124"/>
                  </a:lnTo>
                  <a:lnTo>
                    <a:pt x="78" y="116"/>
                  </a:lnTo>
                  <a:lnTo>
                    <a:pt x="74" y="110"/>
                  </a:lnTo>
                  <a:lnTo>
                    <a:pt x="62" y="102"/>
                  </a:lnTo>
                  <a:lnTo>
                    <a:pt x="44" y="94"/>
                  </a:lnTo>
                  <a:lnTo>
                    <a:pt x="30" y="86"/>
                  </a:lnTo>
                  <a:lnTo>
                    <a:pt x="16" y="74"/>
                  </a:lnTo>
                  <a:lnTo>
                    <a:pt x="10" y="68"/>
                  </a:lnTo>
                  <a:lnTo>
                    <a:pt x="6" y="60"/>
                  </a:lnTo>
                  <a:lnTo>
                    <a:pt x="2" y="52"/>
                  </a:lnTo>
                  <a:lnTo>
                    <a:pt x="0" y="42"/>
                  </a:lnTo>
                  <a:lnTo>
                    <a:pt x="2" y="32"/>
                  </a:lnTo>
                  <a:lnTo>
                    <a:pt x="6" y="24"/>
                  </a:lnTo>
                  <a:lnTo>
                    <a:pt x="10" y="16"/>
                  </a:lnTo>
                  <a:lnTo>
                    <a:pt x="18" y="10"/>
                  </a:lnTo>
                  <a:lnTo>
                    <a:pt x="26" y="6"/>
                  </a:lnTo>
                  <a:lnTo>
                    <a:pt x="34" y="2"/>
                  </a:lnTo>
                  <a:lnTo>
                    <a:pt x="42" y="0"/>
                  </a:lnTo>
                  <a:lnTo>
                    <a:pt x="50" y="0"/>
                  </a:lnTo>
                  <a:lnTo>
                    <a:pt x="66" y="0"/>
                  </a:lnTo>
                  <a:lnTo>
                    <a:pt x="80" y="4"/>
                  </a:lnTo>
                  <a:lnTo>
                    <a:pt x="90" y="8"/>
                  </a:lnTo>
                  <a:lnTo>
                    <a:pt x="102" y="14"/>
                  </a:lnTo>
                  <a:lnTo>
                    <a:pt x="104" y="52"/>
                  </a:lnTo>
                  <a:lnTo>
                    <a:pt x="96" y="52"/>
                  </a:lnTo>
                  <a:lnTo>
                    <a:pt x="94" y="38"/>
                  </a:lnTo>
                  <a:lnTo>
                    <a:pt x="90" y="26"/>
                  </a:lnTo>
                  <a:lnTo>
                    <a:pt x="84" y="20"/>
                  </a:lnTo>
                  <a:lnTo>
                    <a:pt x="78" y="14"/>
                  </a:lnTo>
                  <a:lnTo>
                    <a:pt x="72" y="10"/>
                  </a:lnTo>
                  <a:lnTo>
                    <a:pt x="66" y="8"/>
                  </a:lnTo>
                  <a:lnTo>
                    <a:pt x="58" y="8"/>
                  </a:lnTo>
                  <a:lnTo>
                    <a:pt x="52" y="8"/>
                  </a:lnTo>
                  <a:lnTo>
                    <a:pt x="48" y="8"/>
                  </a:lnTo>
                  <a:lnTo>
                    <a:pt x="42" y="10"/>
                  </a:lnTo>
                  <a:lnTo>
                    <a:pt x="38" y="14"/>
                  </a:lnTo>
                  <a:lnTo>
                    <a:pt x="32" y="22"/>
                  </a:lnTo>
                  <a:lnTo>
                    <a:pt x="28" y="34"/>
                  </a:lnTo>
                  <a:lnTo>
                    <a:pt x="30" y="38"/>
                  </a:lnTo>
                  <a:lnTo>
                    <a:pt x="34" y="42"/>
                  </a:lnTo>
                  <a:lnTo>
                    <a:pt x="42" y="50"/>
                  </a:lnTo>
                  <a:lnTo>
                    <a:pt x="70" y="64"/>
                  </a:lnTo>
                  <a:lnTo>
                    <a:pt x="82" y="70"/>
                  </a:lnTo>
                  <a:lnTo>
                    <a:pt x="96" y="80"/>
                  </a:lnTo>
                  <a:lnTo>
                    <a:pt x="102" y="88"/>
                  </a:lnTo>
                  <a:lnTo>
                    <a:pt x="108" y="96"/>
                  </a:lnTo>
                  <a:lnTo>
                    <a:pt x="112" y="104"/>
                  </a:lnTo>
                  <a:lnTo>
                    <a:pt x="112" y="116"/>
                  </a:lnTo>
                  <a:lnTo>
                    <a:pt x="110" y="126"/>
                  </a:lnTo>
                  <a:lnTo>
                    <a:pt x="106" y="136"/>
                  </a:lnTo>
                  <a:lnTo>
                    <a:pt x="100" y="144"/>
                  </a:lnTo>
                  <a:lnTo>
                    <a:pt x="90" y="150"/>
                  </a:lnTo>
                  <a:lnTo>
                    <a:pt x="82" y="154"/>
                  </a:lnTo>
                  <a:lnTo>
                    <a:pt x="72" y="156"/>
                  </a:lnTo>
                  <a:lnTo>
                    <a:pt x="54" y="158"/>
                  </a:lnTo>
                  <a:lnTo>
                    <a:pt x="40" y="158"/>
                  </a:lnTo>
                  <a:lnTo>
                    <a:pt x="26" y="154"/>
                  </a:lnTo>
                  <a:lnTo>
                    <a:pt x="12" y="150"/>
                  </a:lnTo>
                  <a:lnTo>
                    <a:pt x="0" y="144"/>
                  </a:lnTo>
                  <a:lnTo>
                    <a:pt x="0"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5"/>
            <p:cNvSpPr>
              <a:spLocks/>
            </p:cNvSpPr>
            <p:nvPr/>
          </p:nvSpPr>
          <p:spPr bwMode="auto">
            <a:xfrm>
              <a:off x="3036" y="2402"/>
              <a:ext cx="108" cy="154"/>
            </a:xfrm>
            <a:custGeom>
              <a:avLst/>
              <a:gdLst>
                <a:gd name="T0" fmla="*/ 54 w 108"/>
                <a:gd name="T1" fmla="*/ 32 h 154"/>
                <a:gd name="T2" fmla="*/ 54 w 108"/>
                <a:gd name="T3" fmla="*/ 32 h 154"/>
                <a:gd name="T4" fmla="*/ 60 w 108"/>
                <a:gd name="T5" fmla="*/ 18 h 154"/>
                <a:gd name="T6" fmla="*/ 68 w 108"/>
                <a:gd name="T7" fmla="*/ 8 h 154"/>
                <a:gd name="T8" fmla="*/ 78 w 108"/>
                <a:gd name="T9" fmla="*/ 2 h 154"/>
                <a:gd name="T10" fmla="*/ 88 w 108"/>
                <a:gd name="T11" fmla="*/ 0 h 154"/>
                <a:gd name="T12" fmla="*/ 88 w 108"/>
                <a:gd name="T13" fmla="*/ 0 h 154"/>
                <a:gd name="T14" fmla="*/ 96 w 108"/>
                <a:gd name="T15" fmla="*/ 2 h 154"/>
                <a:gd name="T16" fmla="*/ 104 w 108"/>
                <a:gd name="T17" fmla="*/ 6 h 154"/>
                <a:gd name="T18" fmla="*/ 108 w 108"/>
                <a:gd name="T19" fmla="*/ 14 h 154"/>
                <a:gd name="T20" fmla="*/ 108 w 108"/>
                <a:gd name="T21" fmla="*/ 22 h 154"/>
                <a:gd name="T22" fmla="*/ 108 w 108"/>
                <a:gd name="T23" fmla="*/ 22 h 154"/>
                <a:gd name="T24" fmla="*/ 104 w 108"/>
                <a:gd name="T25" fmla="*/ 30 h 154"/>
                <a:gd name="T26" fmla="*/ 96 w 108"/>
                <a:gd name="T27" fmla="*/ 36 h 154"/>
                <a:gd name="T28" fmla="*/ 92 w 108"/>
                <a:gd name="T29" fmla="*/ 38 h 154"/>
                <a:gd name="T30" fmla="*/ 88 w 108"/>
                <a:gd name="T31" fmla="*/ 38 h 154"/>
                <a:gd name="T32" fmla="*/ 84 w 108"/>
                <a:gd name="T33" fmla="*/ 36 h 154"/>
                <a:gd name="T34" fmla="*/ 82 w 108"/>
                <a:gd name="T35" fmla="*/ 34 h 154"/>
                <a:gd name="T36" fmla="*/ 82 w 108"/>
                <a:gd name="T37" fmla="*/ 34 h 154"/>
                <a:gd name="T38" fmla="*/ 74 w 108"/>
                <a:gd name="T39" fmla="*/ 28 h 154"/>
                <a:gd name="T40" fmla="*/ 68 w 108"/>
                <a:gd name="T41" fmla="*/ 26 h 154"/>
                <a:gd name="T42" fmla="*/ 64 w 108"/>
                <a:gd name="T43" fmla="*/ 28 h 154"/>
                <a:gd name="T44" fmla="*/ 60 w 108"/>
                <a:gd name="T45" fmla="*/ 30 h 154"/>
                <a:gd name="T46" fmla="*/ 56 w 108"/>
                <a:gd name="T47" fmla="*/ 36 h 154"/>
                <a:gd name="T48" fmla="*/ 54 w 108"/>
                <a:gd name="T49" fmla="*/ 40 h 154"/>
                <a:gd name="T50" fmla="*/ 54 w 108"/>
                <a:gd name="T51" fmla="*/ 52 h 154"/>
                <a:gd name="T52" fmla="*/ 54 w 108"/>
                <a:gd name="T53" fmla="*/ 128 h 154"/>
                <a:gd name="T54" fmla="*/ 54 w 108"/>
                <a:gd name="T55" fmla="*/ 128 h 154"/>
                <a:gd name="T56" fmla="*/ 54 w 108"/>
                <a:gd name="T57" fmla="*/ 140 h 154"/>
                <a:gd name="T58" fmla="*/ 58 w 108"/>
                <a:gd name="T59" fmla="*/ 146 h 154"/>
                <a:gd name="T60" fmla="*/ 64 w 108"/>
                <a:gd name="T61" fmla="*/ 150 h 154"/>
                <a:gd name="T62" fmla="*/ 74 w 108"/>
                <a:gd name="T63" fmla="*/ 150 h 154"/>
                <a:gd name="T64" fmla="*/ 74 w 108"/>
                <a:gd name="T65" fmla="*/ 154 h 154"/>
                <a:gd name="T66" fmla="*/ 0 w 108"/>
                <a:gd name="T67" fmla="*/ 154 h 154"/>
                <a:gd name="T68" fmla="*/ 0 w 108"/>
                <a:gd name="T69" fmla="*/ 150 h 154"/>
                <a:gd name="T70" fmla="*/ 0 w 108"/>
                <a:gd name="T71" fmla="*/ 150 h 154"/>
                <a:gd name="T72" fmla="*/ 10 w 108"/>
                <a:gd name="T73" fmla="*/ 150 h 154"/>
                <a:gd name="T74" fmla="*/ 18 w 108"/>
                <a:gd name="T75" fmla="*/ 146 h 154"/>
                <a:gd name="T76" fmla="*/ 22 w 108"/>
                <a:gd name="T77" fmla="*/ 140 h 154"/>
                <a:gd name="T78" fmla="*/ 24 w 108"/>
                <a:gd name="T79" fmla="*/ 128 h 154"/>
                <a:gd name="T80" fmla="*/ 24 w 108"/>
                <a:gd name="T81" fmla="*/ 46 h 154"/>
                <a:gd name="T82" fmla="*/ 24 w 108"/>
                <a:gd name="T83" fmla="*/ 46 h 154"/>
                <a:gd name="T84" fmla="*/ 22 w 108"/>
                <a:gd name="T85" fmla="*/ 36 h 154"/>
                <a:gd name="T86" fmla="*/ 20 w 108"/>
                <a:gd name="T87" fmla="*/ 30 h 154"/>
                <a:gd name="T88" fmla="*/ 14 w 108"/>
                <a:gd name="T89" fmla="*/ 26 h 154"/>
                <a:gd name="T90" fmla="*/ 4 w 108"/>
                <a:gd name="T91" fmla="*/ 24 h 154"/>
                <a:gd name="T92" fmla="*/ 4 w 108"/>
                <a:gd name="T93" fmla="*/ 24 h 154"/>
                <a:gd name="T94" fmla="*/ 30 w 108"/>
                <a:gd name="T95" fmla="*/ 12 h 154"/>
                <a:gd name="T96" fmla="*/ 54 w 108"/>
                <a:gd name="T97" fmla="*/ 0 h 154"/>
                <a:gd name="T98" fmla="*/ 54 w 108"/>
                <a:gd name="T99" fmla="*/ 3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54"/>
                <a:gd name="T152" fmla="*/ 108 w 108"/>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54">
                  <a:moveTo>
                    <a:pt x="54" y="32"/>
                  </a:moveTo>
                  <a:lnTo>
                    <a:pt x="54" y="32"/>
                  </a:lnTo>
                  <a:lnTo>
                    <a:pt x="60" y="18"/>
                  </a:lnTo>
                  <a:lnTo>
                    <a:pt x="68" y="8"/>
                  </a:lnTo>
                  <a:lnTo>
                    <a:pt x="78" y="2"/>
                  </a:lnTo>
                  <a:lnTo>
                    <a:pt x="88" y="0"/>
                  </a:lnTo>
                  <a:lnTo>
                    <a:pt x="96" y="2"/>
                  </a:lnTo>
                  <a:lnTo>
                    <a:pt x="104" y="6"/>
                  </a:lnTo>
                  <a:lnTo>
                    <a:pt x="108" y="14"/>
                  </a:lnTo>
                  <a:lnTo>
                    <a:pt x="108" y="22"/>
                  </a:lnTo>
                  <a:lnTo>
                    <a:pt x="104" y="30"/>
                  </a:lnTo>
                  <a:lnTo>
                    <a:pt x="96" y="36"/>
                  </a:lnTo>
                  <a:lnTo>
                    <a:pt x="92" y="38"/>
                  </a:lnTo>
                  <a:lnTo>
                    <a:pt x="88" y="38"/>
                  </a:lnTo>
                  <a:lnTo>
                    <a:pt x="84" y="36"/>
                  </a:lnTo>
                  <a:lnTo>
                    <a:pt x="82" y="34"/>
                  </a:lnTo>
                  <a:lnTo>
                    <a:pt x="74" y="28"/>
                  </a:lnTo>
                  <a:lnTo>
                    <a:pt x="68" y="26"/>
                  </a:lnTo>
                  <a:lnTo>
                    <a:pt x="64" y="28"/>
                  </a:lnTo>
                  <a:lnTo>
                    <a:pt x="60" y="30"/>
                  </a:lnTo>
                  <a:lnTo>
                    <a:pt x="56" y="36"/>
                  </a:lnTo>
                  <a:lnTo>
                    <a:pt x="54" y="40"/>
                  </a:lnTo>
                  <a:lnTo>
                    <a:pt x="54" y="52"/>
                  </a:lnTo>
                  <a:lnTo>
                    <a:pt x="54" y="128"/>
                  </a:lnTo>
                  <a:lnTo>
                    <a:pt x="54" y="140"/>
                  </a:lnTo>
                  <a:lnTo>
                    <a:pt x="58" y="146"/>
                  </a:lnTo>
                  <a:lnTo>
                    <a:pt x="64" y="150"/>
                  </a:lnTo>
                  <a:lnTo>
                    <a:pt x="74" y="150"/>
                  </a:lnTo>
                  <a:lnTo>
                    <a:pt x="74" y="154"/>
                  </a:lnTo>
                  <a:lnTo>
                    <a:pt x="0" y="154"/>
                  </a:lnTo>
                  <a:lnTo>
                    <a:pt x="0" y="150"/>
                  </a:lnTo>
                  <a:lnTo>
                    <a:pt x="10" y="150"/>
                  </a:lnTo>
                  <a:lnTo>
                    <a:pt x="18" y="146"/>
                  </a:lnTo>
                  <a:lnTo>
                    <a:pt x="22" y="140"/>
                  </a:lnTo>
                  <a:lnTo>
                    <a:pt x="24" y="128"/>
                  </a:lnTo>
                  <a:lnTo>
                    <a:pt x="24" y="46"/>
                  </a:lnTo>
                  <a:lnTo>
                    <a:pt x="22" y="36"/>
                  </a:lnTo>
                  <a:lnTo>
                    <a:pt x="20" y="30"/>
                  </a:lnTo>
                  <a:lnTo>
                    <a:pt x="14" y="26"/>
                  </a:lnTo>
                  <a:lnTo>
                    <a:pt x="4" y="24"/>
                  </a:lnTo>
                  <a:lnTo>
                    <a:pt x="30" y="12"/>
                  </a:lnTo>
                  <a:lnTo>
                    <a:pt x="54" y="0"/>
                  </a:lnTo>
                  <a:lnTo>
                    <a:pt x="54" y="3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6"/>
            <p:cNvSpPr>
              <a:spLocks noEditPoints="1"/>
            </p:cNvSpPr>
            <p:nvPr/>
          </p:nvSpPr>
          <p:spPr bwMode="auto">
            <a:xfrm>
              <a:off x="2898" y="2404"/>
              <a:ext cx="138" cy="154"/>
            </a:xfrm>
            <a:custGeom>
              <a:avLst/>
              <a:gdLst>
                <a:gd name="T0" fmla="*/ 88 w 138"/>
                <a:gd name="T1" fmla="*/ 132 h 154"/>
                <a:gd name="T2" fmla="*/ 76 w 138"/>
                <a:gd name="T3" fmla="*/ 132 h 154"/>
                <a:gd name="T4" fmla="*/ 66 w 138"/>
                <a:gd name="T5" fmla="*/ 128 h 154"/>
                <a:gd name="T6" fmla="*/ 48 w 138"/>
                <a:gd name="T7" fmla="*/ 118 h 154"/>
                <a:gd name="T8" fmla="*/ 36 w 138"/>
                <a:gd name="T9" fmla="*/ 100 h 154"/>
                <a:gd name="T10" fmla="*/ 30 w 138"/>
                <a:gd name="T11" fmla="*/ 78 h 154"/>
                <a:gd name="T12" fmla="*/ 30 w 138"/>
                <a:gd name="T13" fmla="*/ 56 h 154"/>
                <a:gd name="T14" fmla="*/ 138 w 138"/>
                <a:gd name="T15" fmla="*/ 56 h 154"/>
                <a:gd name="T16" fmla="*/ 136 w 138"/>
                <a:gd name="T17" fmla="*/ 40 h 154"/>
                <a:gd name="T18" fmla="*/ 124 w 138"/>
                <a:gd name="T19" fmla="*/ 20 h 154"/>
                <a:gd name="T20" fmla="*/ 110 w 138"/>
                <a:gd name="T21" fmla="*/ 6 h 154"/>
                <a:gd name="T22" fmla="*/ 90 w 138"/>
                <a:gd name="T23" fmla="*/ 0 h 154"/>
                <a:gd name="T24" fmla="*/ 78 w 138"/>
                <a:gd name="T25" fmla="*/ 0 h 154"/>
                <a:gd name="T26" fmla="*/ 66 w 138"/>
                <a:gd name="T27" fmla="*/ 0 h 154"/>
                <a:gd name="T28" fmla="*/ 38 w 138"/>
                <a:gd name="T29" fmla="*/ 8 h 154"/>
                <a:gd name="T30" fmla="*/ 16 w 138"/>
                <a:gd name="T31" fmla="*/ 26 h 154"/>
                <a:gd name="T32" fmla="*/ 4 w 138"/>
                <a:gd name="T33" fmla="*/ 52 h 154"/>
                <a:gd name="T34" fmla="*/ 0 w 138"/>
                <a:gd name="T35" fmla="*/ 84 h 154"/>
                <a:gd name="T36" fmla="*/ 2 w 138"/>
                <a:gd name="T37" fmla="*/ 100 h 154"/>
                <a:gd name="T38" fmla="*/ 14 w 138"/>
                <a:gd name="T39" fmla="*/ 124 h 154"/>
                <a:gd name="T40" fmla="*/ 30 w 138"/>
                <a:gd name="T41" fmla="*/ 142 h 154"/>
                <a:gd name="T42" fmla="*/ 54 w 138"/>
                <a:gd name="T43" fmla="*/ 152 h 154"/>
                <a:gd name="T44" fmla="*/ 66 w 138"/>
                <a:gd name="T45" fmla="*/ 154 h 154"/>
                <a:gd name="T46" fmla="*/ 72 w 138"/>
                <a:gd name="T47" fmla="*/ 154 h 154"/>
                <a:gd name="T48" fmla="*/ 96 w 138"/>
                <a:gd name="T49" fmla="*/ 150 h 154"/>
                <a:gd name="T50" fmla="*/ 116 w 138"/>
                <a:gd name="T51" fmla="*/ 136 h 154"/>
                <a:gd name="T52" fmla="*/ 130 w 138"/>
                <a:gd name="T53" fmla="*/ 120 h 154"/>
                <a:gd name="T54" fmla="*/ 138 w 138"/>
                <a:gd name="T55" fmla="*/ 106 h 154"/>
                <a:gd name="T56" fmla="*/ 132 w 138"/>
                <a:gd name="T57" fmla="*/ 102 h 154"/>
                <a:gd name="T58" fmla="*/ 114 w 138"/>
                <a:gd name="T59" fmla="*/ 124 h 154"/>
                <a:gd name="T60" fmla="*/ 88 w 138"/>
                <a:gd name="T61" fmla="*/ 132 h 154"/>
                <a:gd name="T62" fmla="*/ 66 w 138"/>
                <a:gd name="T63" fmla="*/ 8 h 154"/>
                <a:gd name="T64" fmla="*/ 74 w 138"/>
                <a:gd name="T65" fmla="*/ 8 h 154"/>
                <a:gd name="T66" fmla="*/ 78 w 138"/>
                <a:gd name="T67" fmla="*/ 8 h 154"/>
                <a:gd name="T68" fmla="*/ 88 w 138"/>
                <a:gd name="T69" fmla="*/ 14 h 154"/>
                <a:gd name="T70" fmla="*/ 96 w 138"/>
                <a:gd name="T71" fmla="*/ 32 h 154"/>
                <a:gd name="T72" fmla="*/ 66 w 138"/>
                <a:gd name="T73" fmla="*/ 48 h 154"/>
                <a:gd name="T74" fmla="*/ 32 w 138"/>
                <a:gd name="T75" fmla="*/ 48 h 154"/>
                <a:gd name="T76" fmla="*/ 36 w 138"/>
                <a:gd name="T77" fmla="*/ 28 h 154"/>
                <a:gd name="T78" fmla="*/ 44 w 138"/>
                <a:gd name="T79" fmla="*/ 18 h 154"/>
                <a:gd name="T80" fmla="*/ 56 w 138"/>
                <a:gd name="T81" fmla="*/ 10 h 154"/>
                <a:gd name="T82" fmla="*/ 66 w 138"/>
                <a:gd name="T83" fmla="*/ 8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54"/>
                <a:gd name="T128" fmla="*/ 138 w 138"/>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54">
                  <a:moveTo>
                    <a:pt x="88" y="132"/>
                  </a:moveTo>
                  <a:lnTo>
                    <a:pt x="88" y="132"/>
                  </a:lnTo>
                  <a:lnTo>
                    <a:pt x="82" y="132"/>
                  </a:lnTo>
                  <a:lnTo>
                    <a:pt x="76" y="132"/>
                  </a:lnTo>
                  <a:lnTo>
                    <a:pt x="66" y="128"/>
                  </a:lnTo>
                  <a:lnTo>
                    <a:pt x="56" y="124"/>
                  </a:lnTo>
                  <a:lnTo>
                    <a:pt x="48" y="118"/>
                  </a:lnTo>
                  <a:lnTo>
                    <a:pt x="42" y="110"/>
                  </a:lnTo>
                  <a:lnTo>
                    <a:pt x="36" y="100"/>
                  </a:lnTo>
                  <a:lnTo>
                    <a:pt x="32" y="90"/>
                  </a:lnTo>
                  <a:lnTo>
                    <a:pt x="30" y="78"/>
                  </a:lnTo>
                  <a:lnTo>
                    <a:pt x="28" y="68"/>
                  </a:lnTo>
                  <a:lnTo>
                    <a:pt x="30" y="56"/>
                  </a:lnTo>
                  <a:lnTo>
                    <a:pt x="66" y="56"/>
                  </a:lnTo>
                  <a:lnTo>
                    <a:pt x="138" y="56"/>
                  </a:lnTo>
                  <a:lnTo>
                    <a:pt x="136" y="40"/>
                  </a:lnTo>
                  <a:lnTo>
                    <a:pt x="130" y="30"/>
                  </a:lnTo>
                  <a:lnTo>
                    <a:pt x="124" y="20"/>
                  </a:lnTo>
                  <a:lnTo>
                    <a:pt x="118" y="12"/>
                  </a:lnTo>
                  <a:lnTo>
                    <a:pt x="110" y="6"/>
                  </a:lnTo>
                  <a:lnTo>
                    <a:pt x="100" y="2"/>
                  </a:lnTo>
                  <a:lnTo>
                    <a:pt x="90" y="0"/>
                  </a:lnTo>
                  <a:lnTo>
                    <a:pt x="78" y="0"/>
                  </a:lnTo>
                  <a:lnTo>
                    <a:pt x="66" y="0"/>
                  </a:lnTo>
                  <a:lnTo>
                    <a:pt x="52" y="2"/>
                  </a:lnTo>
                  <a:lnTo>
                    <a:pt x="38" y="8"/>
                  </a:lnTo>
                  <a:lnTo>
                    <a:pt x="26" y="16"/>
                  </a:lnTo>
                  <a:lnTo>
                    <a:pt x="16" y="26"/>
                  </a:lnTo>
                  <a:lnTo>
                    <a:pt x="10" y="38"/>
                  </a:lnTo>
                  <a:lnTo>
                    <a:pt x="4" y="52"/>
                  </a:lnTo>
                  <a:lnTo>
                    <a:pt x="0" y="68"/>
                  </a:lnTo>
                  <a:lnTo>
                    <a:pt x="0" y="84"/>
                  </a:lnTo>
                  <a:lnTo>
                    <a:pt x="2" y="100"/>
                  </a:lnTo>
                  <a:lnTo>
                    <a:pt x="6" y="114"/>
                  </a:lnTo>
                  <a:lnTo>
                    <a:pt x="14" y="124"/>
                  </a:lnTo>
                  <a:lnTo>
                    <a:pt x="22" y="134"/>
                  </a:lnTo>
                  <a:lnTo>
                    <a:pt x="30" y="142"/>
                  </a:lnTo>
                  <a:lnTo>
                    <a:pt x="42" y="148"/>
                  </a:lnTo>
                  <a:lnTo>
                    <a:pt x="54" y="152"/>
                  </a:lnTo>
                  <a:lnTo>
                    <a:pt x="66" y="154"/>
                  </a:lnTo>
                  <a:lnTo>
                    <a:pt x="72" y="154"/>
                  </a:lnTo>
                  <a:lnTo>
                    <a:pt x="84" y="154"/>
                  </a:lnTo>
                  <a:lnTo>
                    <a:pt x="96" y="150"/>
                  </a:lnTo>
                  <a:lnTo>
                    <a:pt x="108" y="144"/>
                  </a:lnTo>
                  <a:lnTo>
                    <a:pt x="116" y="136"/>
                  </a:lnTo>
                  <a:lnTo>
                    <a:pt x="124" y="128"/>
                  </a:lnTo>
                  <a:lnTo>
                    <a:pt x="130" y="120"/>
                  </a:lnTo>
                  <a:lnTo>
                    <a:pt x="136" y="112"/>
                  </a:lnTo>
                  <a:lnTo>
                    <a:pt x="138" y="106"/>
                  </a:lnTo>
                  <a:lnTo>
                    <a:pt x="132" y="102"/>
                  </a:lnTo>
                  <a:lnTo>
                    <a:pt x="124" y="114"/>
                  </a:lnTo>
                  <a:lnTo>
                    <a:pt x="114" y="124"/>
                  </a:lnTo>
                  <a:lnTo>
                    <a:pt x="102" y="128"/>
                  </a:lnTo>
                  <a:lnTo>
                    <a:pt x="88" y="132"/>
                  </a:lnTo>
                  <a:close/>
                  <a:moveTo>
                    <a:pt x="66" y="8"/>
                  </a:moveTo>
                  <a:lnTo>
                    <a:pt x="66" y="8"/>
                  </a:lnTo>
                  <a:lnTo>
                    <a:pt x="74" y="8"/>
                  </a:lnTo>
                  <a:lnTo>
                    <a:pt x="78" y="8"/>
                  </a:lnTo>
                  <a:lnTo>
                    <a:pt x="84" y="10"/>
                  </a:lnTo>
                  <a:lnTo>
                    <a:pt x="88" y="14"/>
                  </a:lnTo>
                  <a:lnTo>
                    <a:pt x="92" y="18"/>
                  </a:lnTo>
                  <a:lnTo>
                    <a:pt x="96" y="32"/>
                  </a:lnTo>
                  <a:lnTo>
                    <a:pt x="98" y="48"/>
                  </a:lnTo>
                  <a:lnTo>
                    <a:pt x="66" y="48"/>
                  </a:lnTo>
                  <a:lnTo>
                    <a:pt x="32" y="48"/>
                  </a:lnTo>
                  <a:lnTo>
                    <a:pt x="34" y="38"/>
                  </a:lnTo>
                  <a:lnTo>
                    <a:pt x="36" y="28"/>
                  </a:lnTo>
                  <a:lnTo>
                    <a:pt x="40" y="22"/>
                  </a:lnTo>
                  <a:lnTo>
                    <a:pt x="44" y="18"/>
                  </a:lnTo>
                  <a:lnTo>
                    <a:pt x="50" y="14"/>
                  </a:lnTo>
                  <a:lnTo>
                    <a:pt x="56" y="10"/>
                  </a:lnTo>
                  <a:lnTo>
                    <a:pt x="66" y="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7"/>
            <p:cNvSpPr>
              <a:spLocks/>
            </p:cNvSpPr>
            <p:nvPr/>
          </p:nvSpPr>
          <p:spPr bwMode="auto">
            <a:xfrm>
              <a:off x="2752" y="2406"/>
              <a:ext cx="164" cy="156"/>
            </a:xfrm>
            <a:custGeom>
              <a:avLst/>
              <a:gdLst>
                <a:gd name="T0" fmla="*/ 24 w 164"/>
                <a:gd name="T1" fmla="*/ 26 h 156"/>
                <a:gd name="T2" fmla="*/ 24 w 164"/>
                <a:gd name="T3" fmla="*/ 26 h 156"/>
                <a:gd name="T4" fmla="*/ 22 w 164"/>
                <a:gd name="T5" fmla="*/ 22 h 156"/>
                <a:gd name="T6" fmla="*/ 18 w 164"/>
                <a:gd name="T7" fmla="*/ 16 h 156"/>
                <a:gd name="T8" fmla="*/ 10 w 164"/>
                <a:gd name="T9" fmla="*/ 8 h 156"/>
                <a:gd name="T10" fmla="*/ 6 w 164"/>
                <a:gd name="T11" fmla="*/ 6 h 156"/>
                <a:gd name="T12" fmla="*/ 0 w 164"/>
                <a:gd name="T13" fmla="*/ 4 h 156"/>
                <a:gd name="T14" fmla="*/ 0 w 164"/>
                <a:gd name="T15" fmla="*/ 0 h 156"/>
                <a:gd name="T16" fmla="*/ 72 w 164"/>
                <a:gd name="T17" fmla="*/ 0 h 156"/>
                <a:gd name="T18" fmla="*/ 72 w 164"/>
                <a:gd name="T19" fmla="*/ 4 h 156"/>
                <a:gd name="T20" fmla="*/ 72 w 164"/>
                <a:gd name="T21" fmla="*/ 4 h 156"/>
                <a:gd name="T22" fmla="*/ 62 w 164"/>
                <a:gd name="T23" fmla="*/ 4 h 156"/>
                <a:gd name="T24" fmla="*/ 60 w 164"/>
                <a:gd name="T25" fmla="*/ 6 h 156"/>
                <a:gd name="T26" fmla="*/ 56 w 164"/>
                <a:gd name="T27" fmla="*/ 10 h 156"/>
                <a:gd name="T28" fmla="*/ 56 w 164"/>
                <a:gd name="T29" fmla="*/ 14 h 156"/>
                <a:gd name="T30" fmla="*/ 56 w 164"/>
                <a:gd name="T31" fmla="*/ 18 h 156"/>
                <a:gd name="T32" fmla="*/ 58 w 164"/>
                <a:gd name="T33" fmla="*/ 32 h 156"/>
                <a:gd name="T34" fmla="*/ 92 w 164"/>
                <a:gd name="T35" fmla="*/ 108 h 156"/>
                <a:gd name="T36" fmla="*/ 126 w 164"/>
                <a:gd name="T37" fmla="*/ 30 h 156"/>
                <a:gd name="T38" fmla="*/ 126 w 164"/>
                <a:gd name="T39" fmla="*/ 30 h 156"/>
                <a:gd name="T40" fmla="*/ 128 w 164"/>
                <a:gd name="T41" fmla="*/ 24 h 156"/>
                <a:gd name="T42" fmla="*/ 128 w 164"/>
                <a:gd name="T43" fmla="*/ 18 h 156"/>
                <a:gd name="T44" fmla="*/ 128 w 164"/>
                <a:gd name="T45" fmla="*/ 14 h 156"/>
                <a:gd name="T46" fmla="*/ 126 w 164"/>
                <a:gd name="T47" fmla="*/ 10 h 156"/>
                <a:gd name="T48" fmla="*/ 120 w 164"/>
                <a:gd name="T49" fmla="*/ 6 h 156"/>
                <a:gd name="T50" fmla="*/ 112 w 164"/>
                <a:gd name="T51" fmla="*/ 4 h 156"/>
                <a:gd name="T52" fmla="*/ 112 w 164"/>
                <a:gd name="T53" fmla="*/ 0 h 156"/>
                <a:gd name="T54" fmla="*/ 164 w 164"/>
                <a:gd name="T55" fmla="*/ 0 h 156"/>
                <a:gd name="T56" fmla="*/ 164 w 164"/>
                <a:gd name="T57" fmla="*/ 4 h 156"/>
                <a:gd name="T58" fmla="*/ 164 w 164"/>
                <a:gd name="T59" fmla="*/ 4 h 156"/>
                <a:gd name="T60" fmla="*/ 156 w 164"/>
                <a:gd name="T61" fmla="*/ 4 h 156"/>
                <a:gd name="T62" fmla="*/ 150 w 164"/>
                <a:gd name="T63" fmla="*/ 8 h 156"/>
                <a:gd name="T64" fmla="*/ 144 w 164"/>
                <a:gd name="T65" fmla="*/ 16 h 156"/>
                <a:gd name="T66" fmla="*/ 136 w 164"/>
                <a:gd name="T67" fmla="*/ 30 h 156"/>
                <a:gd name="T68" fmla="*/ 84 w 164"/>
                <a:gd name="T69" fmla="*/ 156 h 156"/>
                <a:gd name="T70" fmla="*/ 24 w 164"/>
                <a:gd name="T71" fmla="*/ 26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56"/>
                <a:gd name="T110" fmla="*/ 164 w 164"/>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56">
                  <a:moveTo>
                    <a:pt x="24" y="26"/>
                  </a:moveTo>
                  <a:lnTo>
                    <a:pt x="24" y="26"/>
                  </a:lnTo>
                  <a:lnTo>
                    <a:pt x="22" y="22"/>
                  </a:lnTo>
                  <a:lnTo>
                    <a:pt x="18" y="16"/>
                  </a:lnTo>
                  <a:lnTo>
                    <a:pt x="10" y="8"/>
                  </a:lnTo>
                  <a:lnTo>
                    <a:pt x="6" y="6"/>
                  </a:lnTo>
                  <a:lnTo>
                    <a:pt x="0" y="4"/>
                  </a:lnTo>
                  <a:lnTo>
                    <a:pt x="0" y="0"/>
                  </a:lnTo>
                  <a:lnTo>
                    <a:pt x="72" y="0"/>
                  </a:lnTo>
                  <a:lnTo>
                    <a:pt x="72" y="4"/>
                  </a:lnTo>
                  <a:lnTo>
                    <a:pt x="62" y="4"/>
                  </a:lnTo>
                  <a:lnTo>
                    <a:pt x="60" y="6"/>
                  </a:lnTo>
                  <a:lnTo>
                    <a:pt x="56" y="10"/>
                  </a:lnTo>
                  <a:lnTo>
                    <a:pt x="56" y="14"/>
                  </a:lnTo>
                  <a:lnTo>
                    <a:pt x="56" y="18"/>
                  </a:lnTo>
                  <a:lnTo>
                    <a:pt x="58" y="32"/>
                  </a:lnTo>
                  <a:lnTo>
                    <a:pt x="92" y="108"/>
                  </a:lnTo>
                  <a:lnTo>
                    <a:pt x="126" y="30"/>
                  </a:lnTo>
                  <a:lnTo>
                    <a:pt x="128" y="24"/>
                  </a:lnTo>
                  <a:lnTo>
                    <a:pt x="128" y="18"/>
                  </a:lnTo>
                  <a:lnTo>
                    <a:pt x="128" y="14"/>
                  </a:lnTo>
                  <a:lnTo>
                    <a:pt x="126" y="10"/>
                  </a:lnTo>
                  <a:lnTo>
                    <a:pt x="120" y="6"/>
                  </a:lnTo>
                  <a:lnTo>
                    <a:pt x="112" y="4"/>
                  </a:lnTo>
                  <a:lnTo>
                    <a:pt x="112" y="0"/>
                  </a:lnTo>
                  <a:lnTo>
                    <a:pt x="164" y="0"/>
                  </a:lnTo>
                  <a:lnTo>
                    <a:pt x="164" y="4"/>
                  </a:lnTo>
                  <a:lnTo>
                    <a:pt x="156" y="4"/>
                  </a:lnTo>
                  <a:lnTo>
                    <a:pt x="150" y="8"/>
                  </a:lnTo>
                  <a:lnTo>
                    <a:pt x="144" y="16"/>
                  </a:lnTo>
                  <a:lnTo>
                    <a:pt x="136" y="30"/>
                  </a:lnTo>
                  <a:lnTo>
                    <a:pt x="84" y="156"/>
                  </a:lnTo>
                  <a:lnTo>
                    <a:pt x="24" y="2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8"/>
            <p:cNvSpPr>
              <a:spLocks/>
            </p:cNvSpPr>
            <p:nvPr/>
          </p:nvSpPr>
          <p:spPr bwMode="auto">
            <a:xfrm>
              <a:off x="2526" y="2404"/>
              <a:ext cx="166" cy="154"/>
            </a:xfrm>
            <a:custGeom>
              <a:avLst/>
              <a:gdLst>
                <a:gd name="T0" fmla="*/ 54 w 166"/>
                <a:gd name="T1" fmla="*/ 36 h 154"/>
                <a:gd name="T2" fmla="*/ 64 w 166"/>
                <a:gd name="T3" fmla="*/ 18 h 154"/>
                <a:gd name="T4" fmla="*/ 78 w 166"/>
                <a:gd name="T5" fmla="*/ 8 h 154"/>
                <a:gd name="T6" fmla="*/ 106 w 166"/>
                <a:gd name="T7" fmla="*/ 2 h 154"/>
                <a:gd name="T8" fmla="*/ 116 w 166"/>
                <a:gd name="T9" fmla="*/ 2 h 154"/>
                <a:gd name="T10" fmla="*/ 132 w 166"/>
                <a:gd name="T11" fmla="*/ 8 h 154"/>
                <a:gd name="T12" fmla="*/ 144 w 166"/>
                <a:gd name="T13" fmla="*/ 20 h 154"/>
                <a:gd name="T14" fmla="*/ 148 w 166"/>
                <a:gd name="T15" fmla="*/ 42 h 154"/>
                <a:gd name="T16" fmla="*/ 150 w 166"/>
                <a:gd name="T17" fmla="*/ 128 h 154"/>
                <a:gd name="T18" fmla="*/ 150 w 166"/>
                <a:gd name="T19" fmla="*/ 140 h 154"/>
                <a:gd name="T20" fmla="*/ 158 w 166"/>
                <a:gd name="T21" fmla="*/ 150 h 154"/>
                <a:gd name="T22" fmla="*/ 166 w 166"/>
                <a:gd name="T23" fmla="*/ 154 h 154"/>
                <a:gd name="T24" fmla="*/ 102 w 166"/>
                <a:gd name="T25" fmla="*/ 150 h 154"/>
                <a:gd name="T26" fmla="*/ 110 w 166"/>
                <a:gd name="T27" fmla="*/ 150 h 154"/>
                <a:gd name="T28" fmla="*/ 118 w 166"/>
                <a:gd name="T29" fmla="*/ 138 h 154"/>
                <a:gd name="T30" fmla="*/ 118 w 166"/>
                <a:gd name="T31" fmla="*/ 54 h 154"/>
                <a:gd name="T32" fmla="*/ 118 w 166"/>
                <a:gd name="T33" fmla="*/ 46 h 154"/>
                <a:gd name="T34" fmla="*/ 112 w 166"/>
                <a:gd name="T35" fmla="*/ 34 h 154"/>
                <a:gd name="T36" fmla="*/ 98 w 166"/>
                <a:gd name="T37" fmla="*/ 24 h 154"/>
                <a:gd name="T38" fmla="*/ 74 w 166"/>
                <a:gd name="T39" fmla="*/ 26 h 154"/>
                <a:gd name="T40" fmla="*/ 60 w 166"/>
                <a:gd name="T41" fmla="*/ 38 h 154"/>
                <a:gd name="T42" fmla="*/ 54 w 166"/>
                <a:gd name="T43" fmla="*/ 52 h 154"/>
                <a:gd name="T44" fmla="*/ 54 w 166"/>
                <a:gd name="T45" fmla="*/ 128 h 154"/>
                <a:gd name="T46" fmla="*/ 56 w 166"/>
                <a:gd name="T47" fmla="*/ 140 h 154"/>
                <a:gd name="T48" fmla="*/ 70 w 166"/>
                <a:gd name="T49" fmla="*/ 150 h 154"/>
                <a:gd name="T50" fmla="*/ 80 w 166"/>
                <a:gd name="T51" fmla="*/ 154 h 154"/>
                <a:gd name="T52" fmla="*/ 0 w 166"/>
                <a:gd name="T53" fmla="*/ 150 h 154"/>
                <a:gd name="T54" fmla="*/ 10 w 166"/>
                <a:gd name="T55" fmla="*/ 150 h 154"/>
                <a:gd name="T56" fmla="*/ 22 w 166"/>
                <a:gd name="T57" fmla="*/ 136 h 154"/>
                <a:gd name="T58" fmla="*/ 22 w 166"/>
                <a:gd name="T59" fmla="*/ 52 h 154"/>
                <a:gd name="T60" fmla="*/ 22 w 166"/>
                <a:gd name="T61" fmla="*/ 38 h 154"/>
                <a:gd name="T62" fmla="*/ 12 w 166"/>
                <a:gd name="T63" fmla="*/ 26 h 154"/>
                <a:gd name="T64" fmla="*/ 2 w 166"/>
                <a:gd name="T65" fmla="*/ 24 h 154"/>
                <a:gd name="T66" fmla="*/ 54 w 166"/>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154"/>
                <a:gd name="T104" fmla="*/ 166 w 16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154">
                  <a:moveTo>
                    <a:pt x="54" y="36"/>
                  </a:moveTo>
                  <a:lnTo>
                    <a:pt x="54" y="36"/>
                  </a:lnTo>
                  <a:lnTo>
                    <a:pt x="60" y="26"/>
                  </a:lnTo>
                  <a:lnTo>
                    <a:pt x="64" y="18"/>
                  </a:lnTo>
                  <a:lnTo>
                    <a:pt x="72" y="12"/>
                  </a:lnTo>
                  <a:lnTo>
                    <a:pt x="78" y="8"/>
                  </a:lnTo>
                  <a:lnTo>
                    <a:pt x="92" y="2"/>
                  </a:lnTo>
                  <a:lnTo>
                    <a:pt x="106" y="2"/>
                  </a:lnTo>
                  <a:lnTo>
                    <a:pt x="116" y="2"/>
                  </a:lnTo>
                  <a:lnTo>
                    <a:pt x="126" y="4"/>
                  </a:lnTo>
                  <a:lnTo>
                    <a:pt x="132" y="8"/>
                  </a:lnTo>
                  <a:lnTo>
                    <a:pt x="138" y="14"/>
                  </a:lnTo>
                  <a:lnTo>
                    <a:pt x="144" y="20"/>
                  </a:lnTo>
                  <a:lnTo>
                    <a:pt x="146" y="30"/>
                  </a:lnTo>
                  <a:lnTo>
                    <a:pt x="148" y="42"/>
                  </a:lnTo>
                  <a:lnTo>
                    <a:pt x="150" y="58"/>
                  </a:lnTo>
                  <a:lnTo>
                    <a:pt x="150" y="128"/>
                  </a:lnTo>
                  <a:lnTo>
                    <a:pt x="150" y="140"/>
                  </a:lnTo>
                  <a:lnTo>
                    <a:pt x="152" y="146"/>
                  </a:lnTo>
                  <a:lnTo>
                    <a:pt x="158" y="150"/>
                  </a:lnTo>
                  <a:lnTo>
                    <a:pt x="164" y="150"/>
                  </a:lnTo>
                  <a:lnTo>
                    <a:pt x="166" y="154"/>
                  </a:lnTo>
                  <a:lnTo>
                    <a:pt x="104" y="154"/>
                  </a:lnTo>
                  <a:lnTo>
                    <a:pt x="102" y="150"/>
                  </a:lnTo>
                  <a:lnTo>
                    <a:pt x="110" y="150"/>
                  </a:lnTo>
                  <a:lnTo>
                    <a:pt x="116" y="144"/>
                  </a:lnTo>
                  <a:lnTo>
                    <a:pt x="118" y="138"/>
                  </a:lnTo>
                  <a:lnTo>
                    <a:pt x="118" y="126"/>
                  </a:lnTo>
                  <a:lnTo>
                    <a:pt x="118" y="54"/>
                  </a:lnTo>
                  <a:lnTo>
                    <a:pt x="118" y="46"/>
                  </a:lnTo>
                  <a:lnTo>
                    <a:pt x="116" y="40"/>
                  </a:lnTo>
                  <a:lnTo>
                    <a:pt x="112" y="34"/>
                  </a:lnTo>
                  <a:lnTo>
                    <a:pt x="108" y="30"/>
                  </a:lnTo>
                  <a:lnTo>
                    <a:pt x="98" y="24"/>
                  </a:lnTo>
                  <a:lnTo>
                    <a:pt x="86" y="24"/>
                  </a:lnTo>
                  <a:lnTo>
                    <a:pt x="74" y="26"/>
                  </a:lnTo>
                  <a:lnTo>
                    <a:pt x="64" y="34"/>
                  </a:lnTo>
                  <a:lnTo>
                    <a:pt x="60" y="38"/>
                  </a:lnTo>
                  <a:lnTo>
                    <a:pt x="56" y="44"/>
                  </a:lnTo>
                  <a:lnTo>
                    <a:pt x="54" y="52"/>
                  </a:lnTo>
                  <a:lnTo>
                    <a:pt x="54" y="60"/>
                  </a:lnTo>
                  <a:lnTo>
                    <a:pt x="54" y="128"/>
                  </a:lnTo>
                  <a:lnTo>
                    <a:pt x="56" y="140"/>
                  </a:lnTo>
                  <a:lnTo>
                    <a:pt x="62" y="146"/>
                  </a:lnTo>
                  <a:lnTo>
                    <a:pt x="70" y="150"/>
                  </a:lnTo>
                  <a:lnTo>
                    <a:pt x="80" y="150"/>
                  </a:lnTo>
                  <a:lnTo>
                    <a:pt x="80" y="154"/>
                  </a:lnTo>
                  <a:lnTo>
                    <a:pt x="0" y="154"/>
                  </a:lnTo>
                  <a:lnTo>
                    <a:pt x="0" y="150"/>
                  </a:lnTo>
                  <a:lnTo>
                    <a:pt x="10" y="150"/>
                  </a:lnTo>
                  <a:lnTo>
                    <a:pt x="18" y="144"/>
                  </a:lnTo>
                  <a:lnTo>
                    <a:pt x="22" y="136"/>
                  </a:lnTo>
                  <a:lnTo>
                    <a:pt x="22" y="122"/>
                  </a:lnTo>
                  <a:lnTo>
                    <a:pt x="22" y="52"/>
                  </a:lnTo>
                  <a:lnTo>
                    <a:pt x="22" y="38"/>
                  </a:lnTo>
                  <a:lnTo>
                    <a:pt x="18" y="30"/>
                  </a:lnTo>
                  <a:lnTo>
                    <a:pt x="12" y="26"/>
                  </a:lnTo>
                  <a:lnTo>
                    <a:pt x="2" y="24"/>
                  </a:lnTo>
                  <a:lnTo>
                    <a:pt x="28" y="14"/>
                  </a:lnTo>
                  <a:lnTo>
                    <a:pt x="54" y="0"/>
                  </a:lnTo>
                  <a:lnTo>
                    <a:pt x="54" y="3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9"/>
            <p:cNvSpPr>
              <a:spLocks/>
            </p:cNvSpPr>
            <p:nvPr/>
          </p:nvSpPr>
          <p:spPr bwMode="auto">
            <a:xfrm>
              <a:off x="2320" y="2334"/>
              <a:ext cx="230" cy="232"/>
            </a:xfrm>
            <a:custGeom>
              <a:avLst/>
              <a:gdLst>
                <a:gd name="T0" fmla="*/ 0 w 230"/>
                <a:gd name="T1" fmla="*/ 0 h 232"/>
                <a:gd name="T2" fmla="*/ 96 w 230"/>
                <a:gd name="T3" fmla="*/ 10 h 232"/>
                <a:gd name="T4" fmla="*/ 84 w 230"/>
                <a:gd name="T5" fmla="*/ 10 h 232"/>
                <a:gd name="T6" fmla="*/ 74 w 230"/>
                <a:gd name="T7" fmla="*/ 14 h 232"/>
                <a:gd name="T8" fmla="*/ 68 w 230"/>
                <a:gd name="T9" fmla="*/ 24 h 232"/>
                <a:gd name="T10" fmla="*/ 66 w 230"/>
                <a:gd name="T11" fmla="*/ 42 h 232"/>
                <a:gd name="T12" fmla="*/ 66 w 230"/>
                <a:gd name="T13" fmla="*/ 154 h 232"/>
                <a:gd name="T14" fmla="*/ 70 w 230"/>
                <a:gd name="T15" fmla="*/ 186 h 232"/>
                <a:gd name="T16" fmla="*/ 82 w 230"/>
                <a:gd name="T17" fmla="*/ 208 h 232"/>
                <a:gd name="T18" fmla="*/ 100 w 230"/>
                <a:gd name="T19" fmla="*/ 218 h 232"/>
                <a:gd name="T20" fmla="*/ 126 w 230"/>
                <a:gd name="T21" fmla="*/ 220 h 232"/>
                <a:gd name="T22" fmla="*/ 136 w 230"/>
                <a:gd name="T23" fmla="*/ 220 h 232"/>
                <a:gd name="T24" fmla="*/ 156 w 230"/>
                <a:gd name="T25" fmla="*/ 210 h 232"/>
                <a:gd name="T26" fmla="*/ 174 w 230"/>
                <a:gd name="T27" fmla="*/ 192 h 232"/>
                <a:gd name="T28" fmla="*/ 184 w 230"/>
                <a:gd name="T29" fmla="*/ 166 h 232"/>
                <a:gd name="T30" fmla="*/ 186 w 230"/>
                <a:gd name="T31" fmla="*/ 36 h 232"/>
                <a:gd name="T32" fmla="*/ 186 w 230"/>
                <a:gd name="T33" fmla="*/ 26 h 232"/>
                <a:gd name="T34" fmla="*/ 178 w 230"/>
                <a:gd name="T35" fmla="*/ 14 h 232"/>
                <a:gd name="T36" fmla="*/ 162 w 230"/>
                <a:gd name="T37" fmla="*/ 10 h 232"/>
                <a:gd name="T38" fmla="*/ 154 w 230"/>
                <a:gd name="T39" fmla="*/ 0 h 232"/>
                <a:gd name="T40" fmla="*/ 230 w 230"/>
                <a:gd name="T41" fmla="*/ 10 h 232"/>
                <a:gd name="T42" fmla="*/ 222 w 230"/>
                <a:gd name="T43" fmla="*/ 10 h 232"/>
                <a:gd name="T44" fmla="*/ 206 w 230"/>
                <a:gd name="T45" fmla="*/ 14 h 232"/>
                <a:gd name="T46" fmla="*/ 200 w 230"/>
                <a:gd name="T47" fmla="*/ 26 h 232"/>
                <a:gd name="T48" fmla="*/ 198 w 230"/>
                <a:gd name="T49" fmla="*/ 156 h 232"/>
                <a:gd name="T50" fmla="*/ 196 w 230"/>
                <a:gd name="T51" fmla="*/ 174 h 232"/>
                <a:gd name="T52" fmla="*/ 182 w 230"/>
                <a:gd name="T53" fmla="*/ 204 h 232"/>
                <a:gd name="T54" fmla="*/ 158 w 230"/>
                <a:gd name="T55" fmla="*/ 222 h 232"/>
                <a:gd name="T56" fmla="*/ 132 w 230"/>
                <a:gd name="T57" fmla="*/ 232 h 232"/>
                <a:gd name="T58" fmla="*/ 120 w 230"/>
                <a:gd name="T59" fmla="*/ 232 h 232"/>
                <a:gd name="T60" fmla="*/ 88 w 230"/>
                <a:gd name="T61" fmla="*/ 230 h 232"/>
                <a:gd name="T62" fmla="*/ 60 w 230"/>
                <a:gd name="T63" fmla="*/ 220 h 232"/>
                <a:gd name="T64" fmla="*/ 42 w 230"/>
                <a:gd name="T65" fmla="*/ 204 h 232"/>
                <a:gd name="T66" fmla="*/ 34 w 230"/>
                <a:gd name="T67" fmla="*/ 188 h 232"/>
                <a:gd name="T68" fmla="*/ 30 w 230"/>
                <a:gd name="T69" fmla="*/ 168 h 232"/>
                <a:gd name="T70" fmla="*/ 30 w 230"/>
                <a:gd name="T71" fmla="*/ 38 h 232"/>
                <a:gd name="T72" fmla="*/ 28 w 230"/>
                <a:gd name="T73" fmla="*/ 24 h 232"/>
                <a:gd name="T74" fmla="*/ 24 w 230"/>
                <a:gd name="T75" fmla="*/ 14 h 232"/>
                <a:gd name="T76" fmla="*/ 14 w 230"/>
                <a:gd name="T77" fmla="*/ 10 h 232"/>
                <a:gd name="T78" fmla="*/ 0 w 230"/>
                <a:gd name="T79" fmla="*/ 1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232"/>
                <a:gd name="T122" fmla="*/ 230 w 230"/>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232">
                  <a:moveTo>
                    <a:pt x="0" y="10"/>
                  </a:moveTo>
                  <a:lnTo>
                    <a:pt x="0" y="0"/>
                  </a:lnTo>
                  <a:lnTo>
                    <a:pt x="96" y="0"/>
                  </a:lnTo>
                  <a:lnTo>
                    <a:pt x="96" y="10"/>
                  </a:lnTo>
                  <a:lnTo>
                    <a:pt x="84" y="10"/>
                  </a:lnTo>
                  <a:lnTo>
                    <a:pt x="78" y="12"/>
                  </a:lnTo>
                  <a:lnTo>
                    <a:pt x="74" y="14"/>
                  </a:lnTo>
                  <a:lnTo>
                    <a:pt x="70" y="18"/>
                  </a:lnTo>
                  <a:lnTo>
                    <a:pt x="68" y="24"/>
                  </a:lnTo>
                  <a:lnTo>
                    <a:pt x="66" y="32"/>
                  </a:lnTo>
                  <a:lnTo>
                    <a:pt x="66" y="42"/>
                  </a:lnTo>
                  <a:lnTo>
                    <a:pt x="66" y="154"/>
                  </a:lnTo>
                  <a:lnTo>
                    <a:pt x="66" y="172"/>
                  </a:lnTo>
                  <a:lnTo>
                    <a:pt x="70" y="186"/>
                  </a:lnTo>
                  <a:lnTo>
                    <a:pt x="74" y="198"/>
                  </a:lnTo>
                  <a:lnTo>
                    <a:pt x="82" y="208"/>
                  </a:lnTo>
                  <a:lnTo>
                    <a:pt x="90" y="214"/>
                  </a:lnTo>
                  <a:lnTo>
                    <a:pt x="100" y="218"/>
                  </a:lnTo>
                  <a:lnTo>
                    <a:pt x="112" y="220"/>
                  </a:lnTo>
                  <a:lnTo>
                    <a:pt x="126" y="220"/>
                  </a:lnTo>
                  <a:lnTo>
                    <a:pt x="136" y="220"/>
                  </a:lnTo>
                  <a:lnTo>
                    <a:pt x="146" y="216"/>
                  </a:lnTo>
                  <a:lnTo>
                    <a:pt x="156" y="210"/>
                  </a:lnTo>
                  <a:lnTo>
                    <a:pt x="166" y="202"/>
                  </a:lnTo>
                  <a:lnTo>
                    <a:pt x="174" y="192"/>
                  </a:lnTo>
                  <a:lnTo>
                    <a:pt x="180" y="180"/>
                  </a:lnTo>
                  <a:lnTo>
                    <a:pt x="184" y="166"/>
                  </a:lnTo>
                  <a:lnTo>
                    <a:pt x="186" y="154"/>
                  </a:lnTo>
                  <a:lnTo>
                    <a:pt x="186" y="36"/>
                  </a:lnTo>
                  <a:lnTo>
                    <a:pt x="186" y="26"/>
                  </a:lnTo>
                  <a:lnTo>
                    <a:pt x="182" y="20"/>
                  </a:lnTo>
                  <a:lnTo>
                    <a:pt x="178" y="14"/>
                  </a:lnTo>
                  <a:lnTo>
                    <a:pt x="174" y="12"/>
                  </a:lnTo>
                  <a:lnTo>
                    <a:pt x="162" y="10"/>
                  </a:lnTo>
                  <a:lnTo>
                    <a:pt x="154" y="10"/>
                  </a:lnTo>
                  <a:lnTo>
                    <a:pt x="154" y="0"/>
                  </a:lnTo>
                  <a:lnTo>
                    <a:pt x="230" y="0"/>
                  </a:lnTo>
                  <a:lnTo>
                    <a:pt x="230" y="10"/>
                  </a:lnTo>
                  <a:lnTo>
                    <a:pt x="222" y="10"/>
                  </a:lnTo>
                  <a:lnTo>
                    <a:pt x="210" y="12"/>
                  </a:lnTo>
                  <a:lnTo>
                    <a:pt x="206" y="14"/>
                  </a:lnTo>
                  <a:lnTo>
                    <a:pt x="202" y="20"/>
                  </a:lnTo>
                  <a:lnTo>
                    <a:pt x="200" y="26"/>
                  </a:lnTo>
                  <a:lnTo>
                    <a:pt x="198" y="36"/>
                  </a:lnTo>
                  <a:lnTo>
                    <a:pt x="198" y="156"/>
                  </a:lnTo>
                  <a:lnTo>
                    <a:pt x="196" y="174"/>
                  </a:lnTo>
                  <a:lnTo>
                    <a:pt x="190" y="190"/>
                  </a:lnTo>
                  <a:lnTo>
                    <a:pt x="182" y="204"/>
                  </a:lnTo>
                  <a:lnTo>
                    <a:pt x="170" y="214"/>
                  </a:lnTo>
                  <a:lnTo>
                    <a:pt x="158" y="222"/>
                  </a:lnTo>
                  <a:lnTo>
                    <a:pt x="144" y="228"/>
                  </a:lnTo>
                  <a:lnTo>
                    <a:pt x="132" y="232"/>
                  </a:lnTo>
                  <a:lnTo>
                    <a:pt x="120" y="232"/>
                  </a:lnTo>
                  <a:lnTo>
                    <a:pt x="104" y="232"/>
                  </a:lnTo>
                  <a:lnTo>
                    <a:pt x="88" y="230"/>
                  </a:lnTo>
                  <a:lnTo>
                    <a:pt x="74" y="226"/>
                  </a:lnTo>
                  <a:lnTo>
                    <a:pt x="60" y="220"/>
                  </a:lnTo>
                  <a:lnTo>
                    <a:pt x="48" y="210"/>
                  </a:lnTo>
                  <a:lnTo>
                    <a:pt x="42" y="204"/>
                  </a:lnTo>
                  <a:lnTo>
                    <a:pt x="38" y="196"/>
                  </a:lnTo>
                  <a:lnTo>
                    <a:pt x="34" y="188"/>
                  </a:lnTo>
                  <a:lnTo>
                    <a:pt x="32" y="178"/>
                  </a:lnTo>
                  <a:lnTo>
                    <a:pt x="30" y="168"/>
                  </a:lnTo>
                  <a:lnTo>
                    <a:pt x="30" y="156"/>
                  </a:lnTo>
                  <a:lnTo>
                    <a:pt x="30" y="38"/>
                  </a:lnTo>
                  <a:lnTo>
                    <a:pt x="28" y="24"/>
                  </a:lnTo>
                  <a:lnTo>
                    <a:pt x="26" y="18"/>
                  </a:lnTo>
                  <a:lnTo>
                    <a:pt x="24" y="14"/>
                  </a:lnTo>
                  <a:lnTo>
                    <a:pt x="20" y="12"/>
                  </a:lnTo>
                  <a:lnTo>
                    <a:pt x="14" y="10"/>
                  </a:lnTo>
                  <a:lnTo>
                    <a:pt x="0" y="10"/>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0"/>
            <p:cNvSpPr>
              <a:spLocks noEditPoints="1"/>
            </p:cNvSpPr>
            <p:nvPr/>
          </p:nvSpPr>
          <p:spPr bwMode="auto">
            <a:xfrm>
              <a:off x="3424" y="1250"/>
              <a:ext cx="482" cy="514"/>
            </a:xfrm>
            <a:custGeom>
              <a:avLst/>
              <a:gdLst>
                <a:gd name="T0" fmla="*/ 426 w 482"/>
                <a:gd name="T1" fmla="*/ 0 h 514"/>
                <a:gd name="T2" fmla="*/ 238 w 482"/>
                <a:gd name="T3" fmla="*/ 14 h 514"/>
                <a:gd name="T4" fmla="*/ 270 w 482"/>
                <a:gd name="T5" fmla="*/ 16 h 514"/>
                <a:gd name="T6" fmla="*/ 290 w 482"/>
                <a:gd name="T7" fmla="*/ 22 h 514"/>
                <a:gd name="T8" fmla="*/ 300 w 482"/>
                <a:gd name="T9" fmla="*/ 38 h 514"/>
                <a:gd name="T10" fmla="*/ 302 w 482"/>
                <a:gd name="T11" fmla="*/ 66 h 514"/>
                <a:gd name="T12" fmla="*/ 302 w 482"/>
                <a:gd name="T13" fmla="*/ 166 h 514"/>
                <a:gd name="T14" fmla="*/ 282 w 482"/>
                <a:gd name="T15" fmla="*/ 148 h 514"/>
                <a:gd name="T16" fmla="*/ 256 w 482"/>
                <a:gd name="T17" fmla="*/ 136 h 514"/>
                <a:gd name="T18" fmla="*/ 224 w 482"/>
                <a:gd name="T19" fmla="*/ 126 h 514"/>
                <a:gd name="T20" fmla="*/ 184 w 482"/>
                <a:gd name="T21" fmla="*/ 124 h 514"/>
                <a:gd name="T22" fmla="*/ 164 w 482"/>
                <a:gd name="T23" fmla="*/ 124 h 514"/>
                <a:gd name="T24" fmla="*/ 126 w 482"/>
                <a:gd name="T25" fmla="*/ 134 h 514"/>
                <a:gd name="T26" fmla="*/ 92 w 482"/>
                <a:gd name="T27" fmla="*/ 150 h 514"/>
                <a:gd name="T28" fmla="*/ 62 w 482"/>
                <a:gd name="T29" fmla="*/ 172 h 514"/>
                <a:gd name="T30" fmla="*/ 38 w 482"/>
                <a:gd name="T31" fmla="*/ 200 h 514"/>
                <a:gd name="T32" fmla="*/ 20 w 482"/>
                <a:gd name="T33" fmla="*/ 232 h 514"/>
                <a:gd name="T34" fmla="*/ 6 w 482"/>
                <a:gd name="T35" fmla="*/ 266 h 514"/>
                <a:gd name="T36" fmla="*/ 0 w 482"/>
                <a:gd name="T37" fmla="*/ 300 h 514"/>
                <a:gd name="T38" fmla="*/ 0 w 482"/>
                <a:gd name="T39" fmla="*/ 318 h 514"/>
                <a:gd name="T40" fmla="*/ 4 w 482"/>
                <a:gd name="T41" fmla="*/ 356 h 514"/>
                <a:gd name="T42" fmla="*/ 14 w 482"/>
                <a:gd name="T43" fmla="*/ 390 h 514"/>
                <a:gd name="T44" fmla="*/ 30 w 482"/>
                <a:gd name="T45" fmla="*/ 424 h 514"/>
                <a:gd name="T46" fmla="*/ 50 w 482"/>
                <a:gd name="T47" fmla="*/ 452 h 514"/>
                <a:gd name="T48" fmla="*/ 74 w 482"/>
                <a:gd name="T49" fmla="*/ 478 h 514"/>
                <a:gd name="T50" fmla="*/ 102 w 482"/>
                <a:gd name="T51" fmla="*/ 496 h 514"/>
                <a:gd name="T52" fmla="*/ 132 w 482"/>
                <a:gd name="T53" fmla="*/ 508 h 514"/>
                <a:gd name="T54" fmla="*/ 162 w 482"/>
                <a:gd name="T55" fmla="*/ 514 h 514"/>
                <a:gd name="T56" fmla="*/ 482 w 482"/>
                <a:gd name="T57" fmla="*/ 514 h 514"/>
                <a:gd name="T58" fmla="*/ 482 w 482"/>
                <a:gd name="T59" fmla="*/ 498 h 514"/>
                <a:gd name="T60" fmla="*/ 456 w 482"/>
                <a:gd name="T61" fmla="*/ 488 h 514"/>
                <a:gd name="T62" fmla="*/ 438 w 482"/>
                <a:gd name="T63" fmla="*/ 474 h 514"/>
                <a:gd name="T64" fmla="*/ 428 w 482"/>
                <a:gd name="T65" fmla="*/ 456 h 514"/>
                <a:gd name="T66" fmla="*/ 426 w 482"/>
                <a:gd name="T67" fmla="*/ 438 h 514"/>
                <a:gd name="T68" fmla="*/ 304 w 482"/>
                <a:gd name="T69" fmla="*/ 444 h 514"/>
                <a:gd name="T70" fmla="*/ 302 w 482"/>
                <a:gd name="T71" fmla="*/ 452 h 514"/>
                <a:gd name="T72" fmla="*/ 296 w 482"/>
                <a:gd name="T73" fmla="*/ 466 h 514"/>
                <a:gd name="T74" fmla="*/ 284 w 482"/>
                <a:gd name="T75" fmla="*/ 476 h 514"/>
                <a:gd name="T76" fmla="*/ 266 w 482"/>
                <a:gd name="T77" fmla="*/ 484 h 514"/>
                <a:gd name="T78" fmla="*/ 256 w 482"/>
                <a:gd name="T79" fmla="*/ 484 h 514"/>
                <a:gd name="T80" fmla="*/ 234 w 482"/>
                <a:gd name="T81" fmla="*/ 480 h 514"/>
                <a:gd name="T82" fmla="*/ 212 w 482"/>
                <a:gd name="T83" fmla="*/ 474 h 514"/>
                <a:gd name="T84" fmla="*/ 176 w 482"/>
                <a:gd name="T85" fmla="*/ 446 h 514"/>
                <a:gd name="T86" fmla="*/ 148 w 482"/>
                <a:gd name="T87" fmla="*/ 408 h 514"/>
                <a:gd name="T88" fmla="*/ 128 w 482"/>
                <a:gd name="T89" fmla="*/ 364 h 514"/>
                <a:gd name="T90" fmla="*/ 120 w 482"/>
                <a:gd name="T91" fmla="*/ 314 h 514"/>
                <a:gd name="T92" fmla="*/ 122 w 482"/>
                <a:gd name="T93" fmla="*/ 292 h 514"/>
                <a:gd name="T94" fmla="*/ 132 w 482"/>
                <a:gd name="T95" fmla="*/ 244 h 514"/>
                <a:gd name="T96" fmla="*/ 154 w 482"/>
                <a:gd name="T97" fmla="*/ 200 h 514"/>
                <a:gd name="T98" fmla="*/ 170 w 482"/>
                <a:gd name="T99" fmla="*/ 182 h 514"/>
                <a:gd name="T100" fmla="*/ 190 w 482"/>
                <a:gd name="T101" fmla="*/ 170 h 514"/>
                <a:gd name="T102" fmla="*/ 212 w 482"/>
                <a:gd name="T103" fmla="*/ 164 h 514"/>
                <a:gd name="T104" fmla="*/ 222 w 482"/>
                <a:gd name="T105" fmla="*/ 164 h 514"/>
                <a:gd name="T106" fmla="*/ 238 w 482"/>
                <a:gd name="T107" fmla="*/ 164 h 514"/>
                <a:gd name="T108" fmla="*/ 268 w 482"/>
                <a:gd name="T109" fmla="*/ 172 h 514"/>
                <a:gd name="T110" fmla="*/ 290 w 482"/>
                <a:gd name="T111" fmla="*/ 188 h 514"/>
                <a:gd name="T112" fmla="*/ 302 w 482"/>
                <a:gd name="T113" fmla="*/ 214 h 514"/>
                <a:gd name="T114" fmla="*/ 304 w 482"/>
                <a:gd name="T115" fmla="*/ 444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2"/>
                <a:gd name="T175" fmla="*/ 0 h 514"/>
                <a:gd name="T176" fmla="*/ 482 w 482"/>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2" h="514">
                  <a:moveTo>
                    <a:pt x="426" y="438"/>
                  </a:moveTo>
                  <a:lnTo>
                    <a:pt x="426" y="0"/>
                  </a:lnTo>
                  <a:lnTo>
                    <a:pt x="238" y="0"/>
                  </a:lnTo>
                  <a:lnTo>
                    <a:pt x="238" y="14"/>
                  </a:lnTo>
                  <a:lnTo>
                    <a:pt x="270" y="16"/>
                  </a:lnTo>
                  <a:lnTo>
                    <a:pt x="280" y="18"/>
                  </a:lnTo>
                  <a:lnTo>
                    <a:pt x="290" y="22"/>
                  </a:lnTo>
                  <a:lnTo>
                    <a:pt x="296" y="28"/>
                  </a:lnTo>
                  <a:lnTo>
                    <a:pt x="300" y="38"/>
                  </a:lnTo>
                  <a:lnTo>
                    <a:pt x="302" y="50"/>
                  </a:lnTo>
                  <a:lnTo>
                    <a:pt x="302" y="66"/>
                  </a:lnTo>
                  <a:lnTo>
                    <a:pt x="302" y="166"/>
                  </a:lnTo>
                  <a:lnTo>
                    <a:pt x="292" y="156"/>
                  </a:lnTo>
                  <a:lnTo>
                    <a:pt x="282" y="148"/>
                  </a:lnTo>
                  <a:lnTo>
                    <a:pt x="270" y="142"/>
                  </a:lnTo>
                  <a:lnTo>
                    <a:pt x="256" y="136"/>
                  </a:lnTo>
                  <a:lnTo>
                    <a:pt x="240" y="130"/>
                  </a:lnTo>
                  <a:lnTo>
                    <a:pt x="224" y="126"/>
                  </a:lnTo>
                  <a:lnTo>
                    <a:pt x="204" y="124"/>
                  </a:lnTo>
                  <a:lnTo>
                    <a:pt x="184" y="124"/>
                  </a:lnTo>
                  <a:lnTo>
                    <a:pt x="164" y="124"/>
                  </a:lnTo>
                  <a:lnTo>
                    <a:pt x="144" y="128"/>
                  </a:lnTo>
                  <a:lnTo>
                    <a:pt x="126" y="134"/>
                  </a:lnTo>
                  <a:lnTo>
                    <a:pt x="108" y="140"/>
                  </a:lnTo>
                  <a:lnTo>
                    <a:pt x="92" y="150"/>
                  </a:lnTo>
                  <a:lnTo>
                    <a:pt x="76" y="160"/>
                  </a:lnTo>
                  <a:lnTo>
                    <a:pt x="62" y="172"/>
                  </a:lnTo>
                  <a:lnTo>
                    <a:pt x="50" y="186"/>
                  </a:lnTo>
                  <a:lnTo>
                    <a:pt x="38" y="200"/>
                  </a:lnTo>
                  <a:lnTo>
                    <a:pt x="28" y="216"/>
                  </a:lnTo>
                  <a:lnTo>
                    <a:pt x="20" y="232"/>
                  </a:lnTo>
                  <a:lnTo>
                    <a:pt x="12" y="250"/>
                  </a:lnTo>
                  <a:lnTo>
                    <a:pt x="6" y="266"/>
                  </a:lnTo>
                  <a:lnTo>
                    <a:pt x="2" y="284"/>
                  </a:lnTo>
                  <a:lnTo>
                    <a:pt x="0" y="300"/>
                  </a:lnTo>
                  <a:lnTo>
                    <a:pt x="0" y="318"/>
                  </a:lnTo>
                  <a:lnTo>
                    <a:pt x="0" y="336"/>
                  </a:lnTo>
                  <a:lnTo>
                    <a:pt x="4" y="356"/>
                  </a:lnTo>
                  <a:lnTo>
                    <a:pt x="8" y="374"/>
                  </a:lnTo>
                  <a:lnTo>
                    <a:pt x="14" y="390"/>
                  </a:lnTo>
                  <a:lnTo>
                    <a:pt x="20" y="408"/>
                  </a:lnTo>
                  <a:lnTo>
                    <a:pt x="30" y="424"/>
                  </a:lnTo>
                  <a:lnTo>
                    <a:pt x="38" y="438"/>
                  </a:lnTo>
                  <a:lnTo>
                    <a:pt x="50" y="452"/>
                  </a:lnTo>
                  <a:lnTo>
                    <a:pt x="62" y="466"/>
                  </a:lnTo>
                  <a:lnTo>
                    <a:pt x="74" y="478"/>
                  </a:lnTo>
                  <a:lnTo>
                    <a:pt x="88" y="488"/>
                  </a:lnTo>
                  <a:lnTo>
                    <a:pt x="102" y="496"/>
                  </a:lnTo>
                  <a:lnTo>
                    <a:pt x="116" y="504"/>
                  </a:lnTo>
                  <a:lnTo>
                    <a:pt x="132" y="508"/>
                  </a:lnTo>
                  <a:lnTo>
                    <a:pt x="146" y="512"/>
                  </a:lnTo>
                  <a:lnTo>
                    <a:pt x="162" y="514"/>
                  </a:lnTo>
                  <a:lnTo>
                    <a:pt x="212" y="514"/>
                  </a:lnTo>
                  <a:lnTo>
                    <a:pt x="482" y="514"/>
                  </a:lnTo>
                  <a:lnTo>
                    <a:pt x="482" y="498"/>
                  </a:lnTo>
                  <a:lnTo>
                    <a:pt x="468" y="494"/>
                  </a:lnTo>
                  <a:lnTo>
                    <a:pt x="456" y="488"/>
                  </a:lnTo>
                  <a:lnTo>
                    <a:pt x="446" y="482"/>
                  </a:lnTo>
                  <a:lnTo>
                    <a:pt x="438" y="474"/>
                  </a:lnTo>
                  <a:lnTo>
                    <a:pt x="432" y="466"/>
                  </a:lnTo>
                  <a:lnTo>
                    <a:pt x="428" y="456"/>
                  </a:lnTo>
                  <a:lnTo>
                    <a:pt x="426" y="448"/>
                  </a:lnTo>
                  <a:lnTo>
                    <a:pt x="426" y="438"/>
                  </a:lnTo>
                  <a:close/>
                  <a:moveTo>
                    <a:pt x="304" y="444"/>
                  </a:moveTo>
                  <a:lnTo>
                    <a:pt x="304" y="444"/>
                  </a:lnTo>
                  <a:lnTo>
                    <a:pt x="302" y="452"/>
                  </a:lnTo>
                  <a:lnTo>
                    <a:pt x="300" y="458"/>
                  </a:lnTo>
                  <a:lnTo>
                    <a:pt x="296" y="466"/>
                  </a:lnTo>
                  <a:lnTo>
                    <a:pt x="292" y="472"/>
                  </a:lnTo>
                  <a:lnTo>
                    <a:pt x="284" y="476"/>
                  </a:lnTo>
                  <a:lnTo>
                    <a:pt x="276" y="480"/>
                  </a:lnTo>
                  <a:lnTo>
                    <a:pt x="266" y="484"/>
                  </a:lnTo>
                  <a:lnTo>
                    <a:pt x="256" y="484"/>
                  </a:lnTo>
                  <a:lnTo>
                    <a:pt x="244" y="482"/>
                  </a:lnTo>
                  <a:lnTo>
                    <a:pt x="234" y="480"/>
                  </a:lnTo>
                  <a:lnTo>
                    <a:pt x="212" y="474"/>
                  </a:lnTo>
                  <a:lnTo>
                    <a:pt x="192" y="462"/>
                  </a:lnTo>
                  <a:lnTo>
                    <a:pt x="176" y="446"/>
                  </a:lnTo>
                  <a:lnTo>
                    <a:pt x="160" y="428"/>
                  </a:lnTo>
                  <a:lnTo>
                    <a:pt x="148" y="408"/>
                  </a:lnTo>
                  <a:lnTo>
                    <a:pt x="136" y="386"/>
                  </a:lnTo>
                  <a:lnTo>
                    <a:pt x="128" y="364"/>
                  </a:lnTo>
                  <a:lnTo>
                    <a:pt x="124" y="338"/>
                  </a:lnTo>
                  <a:lnTo>
                    <a:pt x="120" y="314"/>
                  </a:lnTo>
                  <a:lnTo>
                    <a:pt x="122" y="292"/>
                  </a:lnTo>
                  <a:lnTo>
                    <a:pt x="126" y="268"/>
                  </a:lnTo>
                  <a:lnTo>
                    <a:pt x="132" y="244"/>
                  </a:lnTo>
                  <a:lnTo>
                    <a:pt x="142" y="220"/>
                  </a:lnTo>
                  <a:lnTo>
                    <a:pt x="154" y="200"/>
                  </a:lnTo>
                  <a:lnTo>
                    <a:pt x="162" y="190"/>
                  </a:lnTo>
                  <a:lnTo>
                    <a:pt x="170" y="182"/>
                  </a:lnTo>
                  <a:lnTo>
                    <a:pt x="180" y="176"/>
                  </a:lnTo>
                  <a:lnTo>
                    <a:pt x="190" y="170"/>
                  </a:lnTo>
                  <a:lnTo>
                    <a:pt x="200" y="166"/>
                  </a:lnTo>
                  <a:lnTo>
                    <a:pt x="212" y="164"/>
                  </a:lnTo>
                  <a:lnTo>
                    <a:pt x="222" y="164"/>
                  </a:lnTo>
                  <a:lnTo>
                    <a:pt x="238" y="164"/>
                  </a:lnTo>
                  <a:lnTo>
                    <a:pt x="254" y="166"/>
                  </a:lnTo>
                  <a:lnTo>
                    <a:pt x="268" y="172"/>
                  </a:lnTo>
                  <a:lnTo>
                    <a:pt x="280" y="178"/>
                  </a:lnTo>
                  <a:lnTo>
                    <a:pt x="290" y="188"/>
                  </a:lnTo>
                  <a:lnTo>
                    <a:pt x="298" y="200"/>
                  </a:lnTo>
                  <a:lnTo>
                    <a:pt x="302" y="214"/>
                  </a:lnTo>
                  <a:lnTo>
                    <a:pt x="304" y="232"/>
                  </a:lnTo>
                  <a:lnTo>
                    <a:pt x="304" y="444"/>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1"/>
            <p:cNvSpPr>
              <a:spLocks noEditPoints="1"/>
            </p:cNvSpPr>
            <p:nvPr/>
          </p:nvSpPr>
          <p:spPr bwMode="auto">
            <a:xfrm>
              <a:off x="2690" y="2346"/>
              <a:ext cx="70" cy="212"/>
            </a:xfrm>
            <a:custGeom>
              <a:avLst/>
              <a:gdLst>
                <a:gd name="T0" fmla="*/ 40 w 70"/>
                <a:gd name="T1" fmla="*/ 0 h 212"/>
                <a:gd name="T2" fmla="*/ 40 w 70"/>
                <a:gd name="T3" fmla="*/ 0 h 212"/>
                <a:gd name="T4" fmla="*/ 46 w 70"/>
                <a:gd name="T5" fmla="*/ 2 h 212"/>
                <a:gd name="T6" fmla="*/ 52 w 70"/>
                <a:gd name="T7" fmla="*/ 6 h 212"/>
                <a:gd name="T8" fmla="*/ 58 w 70"/>
                <a:gd name="T9" fmla="*/ 14 h 212"/>
                <a:gd name="T10" fmla="*/ 60 w 70"/>
                <a:gd name="T11" fmla="*/ 22 h 212"/>
                <a:gd name="T12" fmla="*/ 60 w 70"/>
                <a:gd name="T13" fmla="*/ 22 h 212"/>
                <a:gd name="T14" fmla="*/ 58 w 70"/>
                <a:gd name="T15" fmla="*/ 30 h 212"/>
                <a:gd name="T16" fmla="*/ 52 w 70"/>
                <a:gd name="T17" fmla="*/ 36 h 212"/>
                <a:gd name="T18" fmla="*/ 46 w 70"/>
                <a:gd name="T19" fmla="*/ 40 h 212"/>
                <a:gd name="T20" fmla="*/ 40 w 70"/>
                <a:gd name="T21" fmla="*/ 42 h 212"/>
                <a:gd name="T22" fmla="*/ 40 w 70"/>
                <a:gd name="T23" fmla="*/ 42 h 212"/>
                <a:gd name="T24" fmla="*/ 30 w 70"/>
                <a:gd name="T25" fmla="*/ 40 h 212"/>
                <a:gd name="T26" fmla="*/ 24 w 70"/>
                <a:gd name="T27" fmla="*/ 36 h 212"/>
                <a:gd name="T28" fmla="*/ 20 w 70"/>
                <a:gd name="T29" fmla="*/ 30 h 212"/>
                <a:gd name="T30" fmla="*/ 18 w 70"/>
                <a:gd name="T31" fmla="*/ 22 h 212"/>
                <a:gd name="T32" fmla="*/ 18 w 70"/>
                <a:gd name="T33" fmla="*/ 22 h 212"/>
                <a:gd name="T34" fmla="*/ 20 w 70"/>
                <a:gd name="T35" fmla="*/ 14 h 212"/>
                <a:gd name="T36" fmla="*/ 24 w 70"/>
                <a:gd name="T37" fmla="*/ 6 h 212"/>
                <a:gd name="T38" fmla="*/ 30 w 70"/>
                <a:gd name="T39" fmla="*/ 2 h 212"/>
                <a:gd name="T40" fmla="*/ 40 w 70"/>
                <a:gd name="T41" fmla="*/ 0 h 212"/>
                <a:gd name="T42" fmla="*/ 40 w 70"/>
                <a:gd name="T43" fmla="*/ 0 h 212"/>
                <a:gd name="T44" fmla="*/ 24 w 70"/>
                <a:gd name="T45" fmla="*/ 102 h 212"/>
                <a:gd name="T46" fmla="*/ 24 w 70"/>
                <a:gd name="T47" fmla="*/ 102 h 212"/>
                <a:gd name="T48" fmla="*/ 24 w 70"/>
                <a:gd name="T49" fmla="*/ 94 h 212"/>
                <a:gd name="T50" fmla="*/ 20 w 70"/>
                <a:gd name="T51" fmla="*/ 88 h 212"/>
                <a:gd name="T52" fmla="*/ 18 w 70"/>
                <a:gd name="T53" fmla="*/ 86 h 212"/>
                <a:gd name="T54" fmla="*/ 14 w 70"/>
                <a:gd name="T55" fmla="*/ 84 h 212"/>
                <a:gd name="T56" fmla="*/ 10 w 70"/>
                <a:gd name="T57" fmla="*/ 82 h 212"/>
                <a:gd name="T58" fmla="*/ 4 w 70"/>
                <a:gd name="T59" fmla="*/ 82 h 212"/>
                <a:gd name="T60" fmla="*/ 4 w 70"/>
                <a:gd name="T61" fmla="*/ 82 h 212"/>
                <a:gd name="T62" fmla="*/ 30 w 70"/>
                <a:gd name="T63" fmla="*/ 72 h 212"/>
                <a:gd name="T64" fmla="*/ 54 w 70"/>
                <a:gd name="T65" fmla="*/ 58 h 212"/>
                <a:gd name="T66" fmla="*/ 54 w 70"/>
                <a:gd name="T67" fmla="*/ 186 h 212"/>
                <a:gd name="T68" fmla="*/ 54 w 70"/>
                <a:gd name="T69" fmla="*/ 186 h 212"/>
                <a:gd name="T70" fmla="*/ 54 w 70"/>
                <a:gd name="T71" fmla="*/ 198 h 212"/>
                <a:gd name="T72" fmla="*/ 56 w 70"/>
                <a:gd name="T73" fmla="*/ 204 h 212"/>
                <a:gd name="T74" fmla="*/ 60 w 70"/>
                <a:gd name="T75" fmla="*/ 208 h 212"/>
                <a:gd name="T76" fmla="*/ 68 w 70"/>
                <a:gd name="T77" fmla="*/ 208 h 212"/>
                <a:gd name="T78" fmla="*/ 70 w 70"/>
                <a:gd name="T79" fmla="*/ 212 h 212"/>
                <a:gd name="T80" fmla="*/ 0 w 70"/>
                <a:gd name="T81" fmla="*/ 212 h 212"/>
                <a:gd name="T82" fmla="*/ 0 w 70"/>
                <a:gd name="T83" fmla="*/ 208 h 212"/>
                <a:gd name="T84" fmla="*/ 0 w 70"/>
                <a:gd name="T85" fmla="*/ 208 h 212"/>
                <a:gd name="T86" fmla="*/ 10 w 70"/>
                <a:gd name="T87" fmla="*/ 208 h 212"/>
                <a:gd name="T88" fmla="*/ 18 w 70"/>
                <a:gd name="T89" fmla="*/ 204 h 212"/>
                <a:gd name="T90" fmla="*/ 22 w 70"/>
                <a:gd name="T91" fmla="*/ 196 h 212"/>
                <a:gd name="T92" fmla="*/ 24 w 70"/>
                <a:gd name="T93" fmla="*/ 186 h 212"/>
                <a:gd name="T94" fmla="*/ 24 w 70"/>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12"/>
                <a:gd name="T146" fmla="*/ 70 w 70"/>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12">
                  <a:moveTo>
                    <a:pt x="40" y="0"/>
                  </a:moveTo>
                  <a:lnTo>
                    <a:pt x="40" y="0"/>
                  </a:lnTo>
                  <a:lnTo>
                    <a:pt x="46" y="2"/>
                  </a:lnTo>
                  <a:lnTo>
                    <a:pt x="52" y="6"/>
                  </a:lnTo>
                  <a:lnTo>
                    <a:pt x="58" y="14"/>
                  </a:lnTo>
                  <a:lnTo>
                    <a:pt x="60" y="22"/>
                  </a:lnTo>
                  <a:lnTo>
                    <a:pt x="58" y="30"/>
                  </a:lnTo>
                  <a:lnTo>
                    <a:pt x="52" y="36"/>
                  </a:lnTo>
                  <a:lnTo>
                    <a:pt x="46" y="40"/>
                  </a:lnTo>
                  <a:lnTo>
                    <a:pt x="40" y="42"/>
                  </a:lnTo>
                  <a:lnTo>
                    <a:pt x="30" y="40"/>
                  </a:lnTo>
                  <a:lnTo>
                    <a:pt x="24" y="36"/>
                  </a:lnTo>
                  <a:lnTo>
                    <a:pt x="20" y="30"/>
                  </a:lnTo>
                  <a:lnTo>
                    <a:pt x="18" y="22"/>
                  </a:lnTo>
                  <a:lnTo>
                    <a:pt x="20" y="14"/>
                  </a:lnTo>
                  <a:lnTo>
                    <a:pt x="24" y="6"/>
                  </a:lnTo>
                  <a:lnTo>
                    <a:pt x="30" y="2"/>
                  </a:lnTo>
                  <a:lnTo>
                    <a:pt x="40" y="0"/>
                  </a:lnTo>
                  <a:close/>
                  <a:moveTo>
                    <a:pt x="24" y="102"/>
                  </a:moveTo>
                  <a:lnTo>
                    <a:pt x="24" y="102"/>
                  </a:lnTo>
                  <a:lnTo>
                    <a:pt x="24" y="94"/>
                  </a:lnTo>
                  <a:lnTo>
                    <a:pt x="20" y="88"/>
                  </a:lnTo>
                  <a:lnTo>
                    <a:pt x="18" y="86"/>
                  </a:lnTo>
                  <a:lnTo>
                    <a:pt x="14" y="84"/>
                  </a:lnTo>
                  <a:lnTo>
                    <a:pt x="10" y="82"/>
                  </a:lnTo>
                  <a:lnTo>
                    <a:pt x="4" y="82"/>
                  </a:lnTo>
                  <a:lnTo>
                    <a:pt x="30" y="72"/>
                  </a:lnTo>
                  <a:lnTo>
                    <a:pt x="54" y="58"/>
                  </a:lnTo>
                  <a:lnTo>
                    <a:pt x="54" y="186"/>
                  </a:lnTo>
                  <a:lnTo>
                    <a:pt x="54" y="198"/>
                  </a:lnTo>
                  <a:lnTo>
                    <a:pt x="56" y="204"/>
                  </a:lnTo>
                  <a:lnTo>
                    <a:pt x="60" y="208"/>
                  </a:lnTo>
                  <a:lnTo>
                    <a:pt x="68" y="208"/>
                  </a:lnTo>
                  <a:lnTo>
                    <a:pt x="70" y="212"/>
                  </a:lnTo>
                  <a:lnTo>
                    <a:pt x="0" y="212"/>
                  </a:lnTo>
                  <a:lnTo>
                    <a:pt x="0" y="208"/>
                  </a:lnTo>
                  <a:lnTo>
                    <a:pt x="10" y="208"/>
                  </a:lnTo>
                  <a:lnTo>
                    <a:pt x="18" y="204"/>
                  </a:lnTo>
                  <a:lnTo>
                    <a:pt x="22" y="196"/>
                  </a:lnTo>
                  <a:lnTo>
                    <a:pt x="24" y="186"/>
                  </a:lnTo>
                  <a:lnTo>
                    <a:pt x="24"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2"/>
            <p:cNvSpPr>
              <a:spLocks noEditPoints="1"/>
            </p:cNvSpPr>
            <p:nvPr/>
          </p:nvSpPr>
          <p:spPr bwMode="auto">
            <a:xfrm>
              <a:off x="3258" y="2346"/>
              <a:ext cx="74" cy="212"/>
            </a:xfrm>
            <a:custGeom>
              <a:avLst/>
              <a:gdLst>
                <a:gd name="T0" fmla="*/ 40 w 74"/>
                <a:gd name="T1" fmla="*/ 0 h 212"/>
                <a:gd name="T2" fmla="*/ 40 w 74"/>
                <a:gd name="T3" fmla="*/ 0 h 212"/>
                <a:gd name="T4" fmla="*/ 48 w 74"/>
                <a:gd name="T5" fmla="*/ 2 h 212"/>
                <a:gd name="T6" fmla="*/ 54 w 74"/>
                <a:gd name="T7" fmla="*/ 6 h 212"/>
                <a:gd name="T8" fmla="*/ 58 w 74"/>
                <a:gd name="T9" fmla="*/ 14 h 212"/>
                <a:gd name="T10" fmla="*/ 60 w 74"/>
                <a:gd name="T11" fmla="*/ 22 h 212"/>
                <a:gd name="T12" fmla="*/ 60 w 74"/>
                <a:gd name="T13" fmla="*/ 22 h 212"/>
                <a:gd name="T14" fmla="*/ 58 w 74"/>
                <a:gd name="T15" fmla="*/ 30 h 212"/>
                <a:gd name="T16" fmla="*/ 54 w 74"/>
                <a:gd name="T17" fmla="*/ 36 h 212"/>
                <a:gd name="T18" fmla="*/ 48 w 74"/>
                <a:gd name="T19" fmla="*/ 40 h 212"/>
                <a:gd name="T20" fmla="*/ 40 w 74"/>
                <a:gd name="T21" fmla="*/ 42 h 212"/>
                <a:gd name="T22" fmla="*/ 40 w 74"/>
                <a:gd name="T23" fmla="*/ 42 h 212"/>
                <a:gd name="T24" fmla="*/ 32 w 74"/>
                <a:gd name="T25" fmla="*/ 40 h 212"/>
                <a:gd name="T26" fmla="*/ 24 w 74"/>
                <a:gd name="T27" fmla="*/ 36 h 212"/>
                <a:gd name="T28" fmla="*/ 20 w 74"/>
                <a:gd name="T29" fmla="*/ 30 h 212"/>
                <a:gd name="T30" fmla="*/ 18 w 74"/>
                <a:gd name="T31" fmla="*/ 22 h 212"/>
                <a:gd name="T32" fmla="*/ 18 w 74"/>
                <a:gd name="T33" fmla="*/ 22 h 212"/>
                <a:gd name="T34" fmla="*/ 20 w 74"/>
                <a:gd name="T35" fmla="*/ 14 h 212"/>
                <a:gd name="T36" fmla="*/ 24 w 74"/>
                <a:gd name="T37" fmla="*/ 6 h 212"/>
                <a:gd name="T38" fmla="*/ 32 w 74"/>
                <a:gd name="T39" fmla="*/ 2 h 212"/>
                <a:gd name="T40" fmla="*/ 40 w 74"/>
                <a:gd name="T41" fmla="*/ 0 h 212"/>
                <a:gd name="T42" fmla="*/ 40 w 74"/>
                <a:gd name="T43" fmla="*/ 0 h 212"/>
                <a:gd name="T44" fmla="*/ 24 w 74"/>
                <a:gd name="T45" fmla="*/ 102 h 212"/>
                <a:gd name="T46" fmla="*/ 24 w 74"/>
                <a:gd name="T47" fmla="*/ 102 h 212"/>
                <a:gd name="T48" fmla="*/ 24 w 74"/>
                <a:gd name="T49" fmla="*/ 94 h 212"/>
                <a:gd name="T50" fmla="*/ 22 w 74"/>
                <a:gd name="T51" fmla="*/ 88 h 212"/>
                <a:gd name="T52" fmla="*/ 20 w 74"/>
                <a:gd name="T53" fmla="*/ 86 h 212"/>
                <a:gd name="T54" fmla="*/ 16 w 74"/>
                <a:gd name="T55" fmla="*/ 84 h 212"/>
                <a:gd name="T56" fmla="*/ 10 w 74"/>
                <a:gd name="T57" fmla="*/ 82 h 212"/>
                <a:gd name="T58" fmla="*/ 4 w 74"/>
                <a:gd name="T59" fmla="*/ 82 h 212"/>
                <a:gd name="T60" fmla="*/ 4 w 74"/>
                <a:gd name="T61" fmla="*/ 82 h 212"/>
                <a:gd name="T62" fmla="*/ 30 w 74"/>
                <a:gd name="T63" fmla="*/ 72 h 212"/>
                <a:gd name="T64" fmla="*/ 54 w 74"/>
                <a:gd name="T65" fmla="*/ 58 h 212"/>
                <a:gd name="T66" fmla="*/ 54 w 74"/>
                <a:gd name="T67" fmla="*/ 186 h 212"/>
                <a:gd name="T68" fmla="*/ 54 w 74"/>
                <a:gd name="T69" fmla="*/ 186 h 212"/>
                <a:gd name="T70" fmla="*/ 56 w 74"/>
                <a:gd name="T71" fmla="*/ 198 h 212"/>
                <a:gd name="T72" fmla="*/ 60 w 74"/>
                <a:gd name="T73" fmla="*/ 204 h 212"/>
                <a:gd name="T74" fmla="*/ 66 w 74"/>
                <a:gd name="T75" fmla="*/ 208 h 212"/>
                <a:gd name="T76" fmla="*/ 74 w 74"/>
                <a:gd name="T77" fmla="*/ 208 h 212"/>
                <a:gd name="T78" fmla="*/ 74 w 74"/>
                <a:gd name="T79" fmla="*/ 212 h 212"/>
                <a:gd name="T80" fmla="*/ 0 w 74"/>
                <a:gd name="T81" fmla="*/ 212 h 212"/>
                <a:gd name="T82" fmla="*/ 0 w 74"/>
                <a:gd name="T83" fmla="*/ 208 h 212"/>
                <a:gd name="T84" fmla="*/ 0 w 74"/>
                <a:gd name="T85" fmla="*/ 208 h 212"/>
                <a:gd name="T86" fmla="*/ 12 w 74"/>
                <a:gd name="T87" fmla="*/ 208 h 212"/>
                <a:gd name="T88" fmla="*/ 20 w 74"/>
                <a:gd name="T89" fmla="*/ 204 h 212"/>
                <a:gd name="T90" fmla="*/ 22 w 74"/>
                <a:gd name="T91" fmla="*/ 196 h 212"/>
                <a:gd name="T92" fmla="*/ 24 w 74"/>
                <a:gd name="T93" fmla="*/ 186 h 212"/>
                <a:gd name="T94" fmla="*/ 24 w 74"/>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12"/>
                <a:gd name="T146" fmla="*/ 74 w 74"/>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12">
                  <a:moveTo>
                    <a:pt x="40" y="0"/>
                  </a:moveTo>
                  <a:lnTo>
                    <a:pt x="40" y="0"/>
                  </a:lnTo>
                  <a:lnTo>
                    <a:pt x="48" y="2"/>
                  </a:lnTo>
                  <a:lnTo>
                    <a:pt x="54" y="6"/>
                  </a:lnTo>
                  <a:lnTo>
                    <a:pt x="58" y="14"/>
                  </a:lnTo>
                  <a:lnTo>
                    <a:pt x="60" y="22"/>
                  </a:lnTo>
                  <a:lnTo>
                    <a:pt x="58" y="30"/>
                  </a:lnTo>
                  <a:lnTo>
                    <a:pt x="54" y="36"/>
                  </a:lnTo>
                  <a:lnTo>
                    <a:pt x="48" y="40"/>
                  </a:lnTo>
                  <a:lnTo>
                    <a:pt x="40" y="42"/>
                  </a:lnTo>
                  <a:lnTo>
                    <a:pt x="32" y="40"/>
                  </a:lnTo>
                  <a:lnTo>
                    <a:pt x="24" y="36"/>
                  </a:lnTo>
                  <a:lnTo>
                    <a:pt x="20" y="30"/>
                  </a:lnTo>
                  <a:lnTo>
                    <a:pt x="18" y="22"/>
                  </a:lnTo>
                  <a:lnTo>
                    <a:pt x="20" y="14"/>
                  </a:lnTo>
                  <a:lnTo>
                    <a:pt x="24" y="6"/>
                  </a:lnTo>
                  <a:lnTo>
                    <a:pt x="32" y="2"/>
                  </a:lnTo>
                  <a:lnTo>
                    <a:pt x="40" y="0"/>
                  </a:lnTo>
                  <a:close/>
                  <a:moveTo>
                    <a:pt x="24" y="102"/>
                  </a:moveTo>
                  <a:lnTo>
                    <a:pt x="24" y="102"/>
                  </a:lnTo>
                  <a:lnTo>
                    <a:pt x="24" y="94"/>
                  </a:lnTo>
                  <a:lnTo>
                    <a:pt x="22" y="88"/>
                  </a:lnTo>
                  <a:lnTo>
                    <a:pt x="20" y="86"/>
                  </a:lnTo>
                  <a:lnTo>
                    <a:pt x="16" y="84"/>
                  </a:lnTo>
                  <a:lnTo>
                    <a:pt x="10" y="82"/>
                  </a:lnTo>
                  <a:lnTo>
                    <a:pt x="4" y="82"/>
                  </a:lnTo>
                  <a:lnTo>
                    <a:pt x="30" y="72"/>
                  </a:lnTo>
                  <a:lnTo>
                    <a:pt x="54" y="58"/>
                  </a:lnTo>
                  <a:lnTo>
                    <a:pt x="54" y="186"/>
                  </a:lnTo>
                  <a:lnTo>
                    <a:pt x="56" y="198"/>
                  </a:lnTo>
                  <a:lnTo>
                    <a:pt x="60" y="204"/>
                  </a:lnTo>
                  <a:lnTo>
                    <a:pt x="66" y="208"/>
                  </a:lnTo>
                  <a:lnTo>
                    <a:pt x="74" y="208"/>
                  </a:lnTo>
                  <a:lnTo>
                    <a:pt x="74" y="212"/>
                  </a:lnTo>
                  <a:lnTo>
                    <a:pt x="0" y="212"/>
                  </a:lnTo>
                  <a:lnTo>
                    <a:pt x="0" y="208"/>
                  </a:lnTo>
                  <a:lnTo>
                    <a:pt x="12" y="208"/>
                  </a:lnTo>
                  <a:lnTo>
                    <a:pt x="20" y="204"/>
                  </a:lnTo>
                  <a:lnTo>
                    <a:pt x="22" y="196"/>
                  </a:lnTo>
                  <a:lnTo>
                    <a:pt x="24" y="186"/>
                  </a:lnTo>
                  <a:lnTo>
                    <a:pt x="24"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3"/>
            <p:cNvSpPr>
              <a:spLocks noEditPoints="1"/>
            </p:cNvSpPr>
            <p:nvPr/>
          </p:nvSpPr>
          <p:spPr bwMode="auto">
            <a:xfrm>
              <a:off x="2926" y="1750"/>
              <a:ext cx="676" cy="546"/>
            </a:xfrm>
            <a:custGeom>
              <a:avLst/>
              <a:gdLst>
                <a:gd name="T0" fmla="*/ 642 w 676"/>
                <a:gd name="T1" fmla="*/ 434 h 546"/>
                <a:gd name="T2" fmla="*/ 580 w 676"/>
                <a:gd name="T3" fmla="*/ 482 h 546"/>
                <a:gd name="T4" fmla="*/ 524 w 676"/>
                <a:gd name="T5" fmla="*/ 492 h 546"/>
                <a:gd name="T6" fmla="*/ 480 w 676"/>
                <a:gd name="T7" fmla="*/ 488 h 546"/>
                <a:gd name="T8" fmla="*/ 460 w 676"/>
                <a:gd name="T9" fmla="*/ 478 h 546"/>
                <a:gd name="T10" fmla="*/ 416 w 676"/>
                <a:gd name="T11" fmla="*/ 438 h 546"/>
                <a:gd name="T12" fmla="*/ 388 w 676"/>
                <a:gd name="T13" fmla="*/ 376 h 546"/>
                <a:gd name="T14" fmla="*/ 460 w 676"/>
                <a:gd name="T15" fmla="*/ 330 h 546"/>
                <a:gd name="T16" fmla="*/ 654 w 676"/>
                <a:gd name="T17" fmla="*/ 294 h 546"/>
                <a:gd name="T18" fmla="*/ 638 w 676"/>
                <a:gd name="T19" fmla="*/ 248 h 546"/>
                <a:gd name="T20" fmla="*/ 612 w 676"/>
                <a:gd name="T21" fmla="*/ 210 h 546"/>
                <a:gd name="T22" fmla="*/ 572 w 676"/>
                <a:gd name="T23" fmla="*/ 182 h 546"/>
                <a:gd name="T24" fmla="*/ 522 w 676"/>
                <a:gd name="T25" fmla="*/ 166 h 546"/>
                <a:gd name="T26" fmla="*/ 480 w 676"/>
                <a:gd name="T27" fmla="*/ 164 h 546"/>
                <a:gd name="T28" fmla="*/ 460 w 676"/>
                <a:gd name="T29" fmla="*/ 166 h 546"/>
                <a:gd name="T30" fmla="*/ 396 w 676"/>
                <a:gd name="T31" fmla="*/ 178 h 546"/>
                <a:gd name="T32" fmla="*/ 342 w 676"/>
                <a:gd name="T33" fmla="*/ 200 h 546"/>
                <a:gd name="T34" fmla="*/ 298 w 676"/>
                <a:gd name="T35" fmla="*/ 236 h 546"/>
                <a:gd name="T36" fmla="*/ 268 w 676"/>
                <a:gd name="T37" fmla="*/ 284 h 546"/>
                <a:gd name="T38" fmla="*/ 256 w 676"/>
                <a:gd name="T39" fmla="*/ 344 h 546"/>
                <a:gd name="T40" fmla="*/ 258 w 676"/>
                <a:gd name="T41" fmla="*/ 392 h 546"/>
                <a:gd name="T42" fmla="*/ 282 w 676"/>
                <a:gd name="T43" fmla="*/ 456 h 546"/>
                <a:gd name="T44" fmla="*/ 248 w 676"/>
                <a:gd name="T45" fmla="*/ 478 h 546"/>
                <a:gd name="T46" fmla="*/ 222 w 676"/>
                <a:gd name="T47" fmla="*/ 480 h 546"/>
                <a:gd name="T48" fmla="*/ 202 w 676"/>
                <a:gd name="T49" fmla="*/ 470 h 546"/>
                <a:gd name="T50" fmla="*/ 186 w 676"/>
                <a:gd name="T51" fmla="*/ 448 h 546"/>
                <a:gd name="T52" fmla="*/ 182 w 676"/>
                <a:gd name="T53" fmla="*/ 412 h 546"/>
                <a:gd name="T54" fmla="*/ 296 w 676"/>
                <a:gd name="T55" fmla="*/ 170 h 546"/>
                <a:gd name="T56" fmla="*/ 166 w 676"/>
                <a:gd name="T57" fmla="*/ 0 h 546"/>
                <a:gd name="T58" fmla="*/ 156 w 676"/>
                <a:gd name="T59" fmla="*/ 36 h 546"/>
                <a:gd name="T60" fmla="*/ 136 w 676"/>
                <a:gd name="T61" fmla="*/ 84 h 546"/>
                <a:gd name="T62" fmla="*/ 106 w 676"/>
                <a:gd name="T63" fmla="*/ 120 h 546"/>
                <a:gd name="T64" fmla="*/ 32 w 676"/>
                <a:gd name="T65" fmla="*/ 170 h 546"/>
                <a:gd name="T66" fmla="*/ 52 w 676"/>
                <a:gd name="T67" fmla="*/ 206 h 546"/>
                <a:gd name="T68" fmla="*/ 54 w 676"/>
                <a:gd name="T69" fmla="*/ 448 h 546"/>
                <a:gd name="T70" fmla="*/ 74 w 676"/>
                <a:gd name="T71" fmla="*/ 496 h 546"/>
                <a:gd name="T72" fmla="*/ 112 w 676"/>
                <a:gd name="T73" fmla="*/ 528 h 546"/>
                <a:gd name="T74" fmla="*/ 152 w 676"/>
                <a:gd name="T75" fmla="*/ 542 h 546"/>
                <a:gd name="T76" fmla="*/ 224 w 676"/>
                <a:gd name="T77" fmla="*/ 536 h 546"/>
                <a:gd name="T78" fmla="*/ 282 w 676"/>
                <a:gd name="T79" fmla="*/ 496 h 546"/>
                <a:gd name="T80" fmla="*/ 314 w 676"/>
                <a:gd name="T81" fmla="*/ 492 h 546"/>
                <a:gd name="T82" fmla="*/ 374 w 676"/>
                <a:gd name="T83" fmla="*/ 528 h 546"/>
                <a:gd name="T84" fmla="*/ 440 w 676"/>
                <a:gd name="T85" fmla="*/ 544 h 546"/>
                <a:gd name="T86" fmla="*/ 474 w 676"/>
                <a:gd name="T87" fmla="*/ 546 h 546"/>
                <a:gd name="T88" fmla="*/ 516 w 676"/>
                <a:gd name="T89" fmla="*/ 544 h 546"/>
                <a:gd name="T90" fmla="*/ 570 w 676"/>
                <a:gd name="T91" fmla="*/ 530 h 546"/>
                <a:gd name="T92" fmla="*/ 612 w 676"/>
                <a:gd name="T93" fmla="*/ 508 h 546"/>
                <a:gd name="T94" fmla="*/ 652 w 676"/>
                <a:gd name="T95" fmla="*/ 466 h 546"/>
                <a:gd name="T96" fmla="*/ 664 w 676"/>
                <a:gd name="T97" fmla="*/ 406 h 546"/>
                <a:gd name="T98" fmla="*/ 466 w 676"/>
                <a:gd name="T99" fmla="*/ 198 h 546"/>
                <a:gd name="T100" fmla="*/ 492 w 676"/>
                <a:gd name="T101" fmla="*/ 206 h 546"/>
                <a:gd name="T102" fmla="*/ 522 w 676"/>
                <a:gd name="T103" fmla="*/ 240 h 546"/>
                <a:gd name="T104" fmla="*/ 532 w 676"/>
                <a:gd name="T105" fmla="*/ 292 h 546"/>
                <a:gd name="T106" fmla="*/ 388 w 676"/>
                <a:gd name="T107" fmla="*/ 292 h 546"/>
                <a:gd name="T108" fmla="*/ 404 w 676"/>
                <a:gd name="T109" fmla="*/ 240 h 546"/>
                <a:gd name="T110" fmla="*/ 434 w 676"/>
                <a:gd name="T111" fmla="*/ 206 h 546"/>
                <a:gd name="T112" fmla="*/ 460 w 676"/>
                <a:gd name="T113" fmla="*/ 198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6"/>
                <a:gd name="T172" fmla="*/ 0 h 546"/>
                <a:gd name="T173" fmla="*/ 676 w 676"/>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6" h="546">
                  <a:moveTo>
                    <a:pt x="664" y="406"/>
                  </a:moveTo>
                  <a:lnTo>
                    <a:pt x="664" y="406"/>
                  </a:lnTo>
                  <a:lnTo>
                    <a:pt x="642" y="434"/>
                  </a:lnTo>
                  <a:lnTo>
                    <a:pt x="620" y="456"/>
                  </a:lnTo>
                  <a:lnTo>
                    <a:pt x="600" y="472"/>
                  </a:lnTo>
                  <a:lnTo>
                    <a:pt x="580" y="482"/>
                  </a:lnTo>
                  <a:lnTo>
                    <a:pt x="562" y="488"/>
                  </a:lnTo>
                  <a:lnTo>
                    <a:pt x="542" y="492"/>
                  </a:lnTo>
                  <a:lnTo>
                    <a:pt x="524" y="492"/>
                  </a:lnTo>
                  <a:lnTo>
                    <a:pt x="504" y="492"/>
                  </a:lnTo>
                  <a:lnTo>
                    <a:pt x="480" y="488"/>
                  </a:lnTo>
                  <a:lnTo>
                    <a:pt x="470" y="484"/>
                  </a:lnTo>
                  <a:lnTo>
                    <a:pt x="460" y="478"/>
                  </a:lnTo>
                  <a:lnTo>
                    <a:pt x="444" y="468"/>
                  </a:lnTo>
                  <a:lnTo>
                    <a:pt x="430" y="454"/>
                  </a:lnTo>
                  <a:lnTo>
                    <a:pt x="416" y="438"/>
                  </a:lnTo>
                  <a:lnTo>
                    <a:pt x="404" y="418"/>
                  </a:lnTo>
                  <a:lnTo>
                    <a:pt x="396" y="398"/>
                  </a:lnTo>
                  <a:lnTo>
                    <a:pt x="388" y="376"/>
                  </a:lnTo>
                  <a:lnTo>
                    <a:pt x="384" y="354"/>
                  </a:lnTo>
                  <a:lnTo>
                    <a:pt x="384" y="330"/>
                  </a:lnTo>
                  <a:lnTo>
                    <a:pt x="460" y="330"/>
                  </a:lnTo>
                  <a:lnTo>
                    <a:pt x="660" y="330"/>
                  </a:lnTo>
                  <a:lnTo>
                    <a:pt x="654" y="294"/>
                  </a:lnTo>
                  <a:lnTo>
                    <a:pt x="650" y="278"/>
                  </a:lnTo>
                  <a:lnTo>
                    <a:pt x="644" y="264"/>
                  </a:lnTo>
                  <a:lnTo>
                    <a:pt x="638" y="248"/>
                  </a:lnTo>
                  <a:lnTo>
                    <a:pt x="630" y="234"/>
                  </a:lnTo>
                  <a:lnTo>
                    <a:pt x="622" y="222"/>
                  </a:lnTo>
                  <a:lnTo>
                    <a:pt x="612" y="210"/>
                  </a:lnTo>
                  <a:lnTo>
                    <a:pt x="600" y="200"/>
                  </a:lnTo>
                  <a:lnTo>
                    <a:pt x="586" y="190"/>
                  </a:lnTo>
                  <a:lnTo>
                    <a:pt x="572" y="182"/>
                  </a:lnTo>
                  <a:lnTo>
                    <a:pt x="556" y="176"/>
                  </a:lnTo>
                  <a:lnTo>
                    <a:pt x="540" y="170"/>
                  </a:lnTo>
                  <a:lnTo>
                    <a:pt x="522" y="166"/>
                  </a:lnTo>
                  <a:lnTo>
                    <a:pt x="502" y="164"/>
                  </a:lnTo>
                  <a:lnTo>
                    <a:pt x="480" y="164"/>
                  </a:lnTo>
                  <a:lnTo>
                    <a:pt x="470" y="164"/>
                  </a:lnTo>
                  <a:lnTo>
                    <a:pt x="460" y="166"/>
                  </a:lnTo>
                  <a:lnTo>
                    <a:pt x="438" y="168"/>
                  </a:lnTo>
                  <a:lnTo>
                    <a:pt x="416" y="172"/>
                  </a:lnTo>
                  <a:lnTo>
                    <a:pt x="396" y="178"/>
                  </a:lnTo>
                  <a:lnTo>
                    <a:pt x="376" y="184"/>
                  </a:lnTo>
                  <a:lnTo>
                    <a:pt x="358" y="192"/>
                  </a:lnTo>
                  <a:lnTo>
                    <a:pt x="342" y="200"/>
                  </a:lnTo>
                  <a:lnTo>
                    <a:pt x="326" y="212"/>
                  </a:lnTo>
                  <a:lnTo>
                    <a:pt x="310" y="224"/>
                  </a:lnTo>
                  <a:lnTo>
                    <a:pt x="298" y="236"/>
                  </a:lnTo>
                  <a:lnTo>
                    <a:pt x="286" y="252"/>
                  </a:lnTo>
                  <a:lnTo>
                    <a:pt x="276" y="268"/>
                  </a:lnTo>
                  <a:lnTo>
                    <a:pt x="268" y="284"/>
                  </a:lnTo>
                  <a:lnTo>
                    <a:pt x="262" y="304"/>
                  </a:lnTo>
                  <a:lnTo>
                    <a:pt x="258" y="324"/>
                  </a:lnTo>
                  <a:lnTo>
                    <a:pt x="256" y="344"/>
                  </a:lnTo>
                  <a:lnTo>
                    <a:pt x="254" y="368"/>
                  </a:lnTo>
                  <a:lnTo>
                    <a:pt x="258" y="392"/>
                  </a:lnTo>
                  <a:lnTo>
                    <a:pt x="262" y="416"/>
                  </a:lnTo>
                  <a:lnTo>
                    <a:pt x="272" y="438"/>
                  </a:lnTo>
                  <a:lnTo>
                    <a:pt x="282" y="456"/>
                  </a:lnTo>
                  <a:lnTo>
                    <a:pt x="264" y="470"/>
                  </a:lnTo>
                  <a:lnTo>
                    <a:pt x="248" y="478"/>
                  </a:lnTo>
                  <a:lnTo>
                    <a:pt x="238" y="480"/>
                  </a:lnTo>
                  <a:lnTo>
                    <a:pt x="230" y="480"/>
                  </a:lnTo>
                  <a:lnTo>
                    <a:pt x="222" y="480"/>
                  </a:lnTo>
                  <a:lnTo>
                    <a:pt x="214" y="478"/>
                  </a:lnTo>
                  <a:lnTo>
                    <a:pt x="208" y="474"/>
                  </a:lnTo>
                  <a:lnTo>
                    <a:pt x="202" y="470"/>
                  </a:lnTo>
                  <a:lnTo>
                    <a:pt x="196" y="464"/>
                  </a:lnTo>
                  <a:lnTo>
                    <a:pt x="190" y="456"/>
                  </a:lnTo>
                  <a:lnTo>
                    <a:pt x="186" y="448"/>
                  </a:lnTo>
                  <a:lnTo>
                    <a:pt x="184" y="438"/>
                  </a:lnTo>
                  <a:lnTo>
                    <a:pt x="182" y="426"/>
                  </a:lnTo>
                  <a:lnTo>
                    <a:pt x="182" y="412"/>
                  </a:lnTo>
                  <a:lnTo>
                    <a:pt x="180" y="206"/>
                  </a:lnTo>
                  <a:lnTo>
                    <a:pt x="296" y="206"/>
                  </a:lnTo>
                  <a:lnTo>
                    <a:pt x="296" y="170"/>
                  </a:lnTo>
                  <a:lnTo>
                    <a:pt x="180" y="170"/>
                  </a:lnTo>
                  <a:lnTo>
                    <a:pt x="180" y="6"/>
                  </a:lnTo>
                  <a:lnTo>
                    <a:pt x="166" y="0"/>
                  </a:lnTo>
                  <a:lnTo>
                    <a:pt x="162" y="18"/>
                  </a:lnTo>
                  <a:lnTo>
                    <a:pt x="156" y="36"/>
                  </a:lnTo>
                  <a:lnTo>
                    <a:pt x="150" y="54"/>
                  </a:lnTo>
                  <a:lnTo>
                    <a:pt x="144" y="68"/>
                  </a:lnTo>
                  <a:lnTo>
                    <a:pt x="136" y="84"/>
                  </a:lnTo>
                  <a:lnTo>
                    <a:pt x="126" y="96"/>
                  </a:lnTo>
                  <a:lnTo>
                    <a:pt x="118" y="110"/>
                  </a:lnTo>
                  <a:lnTo>
                    <a:pt x="106" y="120"/>
                  </a:lnTo>
                  <a:lnTo>
                    <a:pt x="84" y="140"/>
                  </a:lnTo>
                  <a:lnTo>
                    <a:pt x="58" y="156"/>
                  </a:lnTo>
                  <a:lnTo>
                    <a:pt x="32" y="170"/>
                  </a:lnTo>
                  <a:lnTo>
                    <a:pt x="2" y="178"/>
                  </a:lnTo>
                  <a:lnTo>
                    <a:pt x="0" y="206"/>
                  </a:lnTo>
                  <a:lnTo>
                    <a:pt x="52" y="206"/>
                  </a:lnTo>
                  <a:lnTo>
                    <a:pt x="52" y="426"/>
                  </a:lnTo>
                  <a:lnTo>
                    <a:pt x="54" y="448"/>
                  </a:lnTo>
                  <a:lnTo>
                    <a:pt x="58" y="466"/>
                  </a:lnTo>
                  <a:lnTo>
                    <a:pt x="66" y="482"/>
                  </a:lnTo>
                  <a:lnTo>
                    <a:pt x="74" y="496"/>
                  </a:lnTo>
                  <a:lnTo>
                    <a:pt x="86" y="508"/>
                  </a:lnTo>
                  <a:lnTo>
                    <a:pt x="98" y="518"/>
                  </a:lnTo>
                  <a:lnTo>
                    <a:pt x="112" y="528"/>
                  </a:lnTo>
                  <a:lnTo>
                    <a:pt x="126" y="534"/>
                  </a:lnTo>
                  <a:lnTo>
                    <a:pt x="152" y="542"/>
                  </a:lnTo>
                  <a:lnTo>
                    <a:pt x="176" y="544"/>
                  </a:lnTo>
                  <a:lnTo>
                    <a:pt x="200" y="542"/>
                  </a:lnTo>
                  <a:lnTo>
                    <a:pt x="224" y="536"/>
                  </a:lnTo>
                  <a:lnTo>
                    <a:pt x="244" y="526"/>
                  </a:lnTo>
                  <a:lnTo>
                    <a:pt x="264" y="514"/>
                  </a:lnTo>
                  <a:lnTo>
                    <a:pt x="282" y="496"/>
                  </a:lnTo>
                  <a:lnTo>
                    <a:pt x="298" y="476"/>
                  </a:lnTo>
                  <a:lnTo>
                    <a:pt x="314" y="492"/>
                  </a:lnTo>
                  <a:lnTo>
                    <a:pt x="334" y="506"/>
                  </a:lnTo>
                  <a:lnTo>
                    <a:pt x="354" y="518"/>
                  </a:lnTo>
                  <a:lnTo>
                    <a:pt x="374" y="528"/>
                  </a:lnTo>
                  <a:lnTo>
                    <a:pt x="396" y="534"/>
                  </a:lnTo>
                  <a:lnTo>
                    <a:pt x="418" y="540"/>
                  </a:lnTo>
                  <a:lnTo>
                    <a:pt x="440" y="544"/>
                  </a:lnTo>
                  <a:lnTo>
                    <a:pt x="460" y="546"/>
                  </a:lnTo>
                  <a:lnTo>
                    <a:pt x="474" y="546"/>
                  </a:lnTo>
                  <a:lnTo>
                    <a:pt x="496" y="546"/>
                  </a:lnTo>
                  <a:lnTo>
                    <a:pt x="516" y="544"/>
                  </a:lnTo>
                  <a:lnTo>
                    <a:pt x="534" y="540"/>
                  </a:lnTo>
                  <a:lnTo>
                    <a:pt x="552" y="536"/>
                  </a:lnTo>
                  <a:lnTo>
                    <a:pt x="570" y="530"/>
                  </a:lnTo>
                  <a:lnTo>
                    <a:pt x="584" y="524"/>
                  </a:lnTo>
                  <a:lnTo>
                    <a:pt x="598" y="516"/>
                  </a:lnTo>
                  <a:lnTo>
                    <a:pt x="612" y="508"/>
                  </a:lnTo>
                  <a:lnTo>
                    <a:pt x="624" y="498"/>
                  </a:lnTo>
                  <a:lnTo>
                    <a:pt x="634" y="488"/>
                  </a:lnTo>
                  <a:lnTo>
                    <a:pt x="652" y="466"/>
                  </a:lnTo>
                  <a:lnTo>
                    <a:pt x="666" y="444"/>
                  </a:lnTo>
                  <a:lnTo>
                    <a:pt x="676" y="418"/>
                  </a:lnTo>
                  <a:lnTo>
                    <a:pt x="664" y="406"/>
                  </a:lnTo>
                  <a:close/>
                  <a:moveTo>
                    <a:pt x="460" y="198"/>
                  </a:moveTo>
                  <a:lnTo>
                    <a:pt x="460" y="198"/>
                  </a:lnTo>
                  <a:lnTo>
                    <a:pt x="466" y="198"/>
                  </a:lnTo>
                  <a:lnTo>
                    <a:pt x="478" y="200"/>
                  </a:lnTo>
                  <a:lnTo>
                    <a:pt x="492" y="206"/>
                  </a:lnTo>
                  <a:lnTo>
                    <a:pt x="504" y="214"/>
                  </a:lnTo>
                  <a:lnTo>
                    <a:pt x="514" y="226"/>
                  </a:lnTo>
                  <a:lnTo>
                    <a:pt x="522" y="240"/>
                  </a:lnTo>
                  <a:lnTo>
                    <a:pt x="528" y="256"/>
                  </a:lnTo>
                  <a:lnTo>
                    <a:pt x="532" y="272"/>
                  </a:lnTo>
                  <a:lnTo>
                    <a:pt x="532" y="292"/>
                  </a:lnTo>
                  <a:lnTo>
                    <a:pt x="460" y="292"/>
                  </a:lnTo>
                  <a:lnTo>
                    <a:pt x="388" y="292"/>
                  </a:lnTo>
                  <a:lnTo>
                    <a:pt x="390" y="272"/>
                  </a:lnTo>
                  <a:lnTo>
                    <a:pt x="396" y="254"/>
                  </a:lnTo>
                  <a:lnTo>
                    <a:pt x="404" y="240"/>
                  </a:lnTo>
                  <a:lnTo>
                    <a:pt x="412" y="226"/>
                  </a:lnTo>
                  <a:lnTo>
                    <a:pt x="424" y="216"/>
                  </a:lnTo>
                  <a:lnTo>
                    <a:pt x="434" y="206"/>
                  </a:lnTo>
                  <a:lnTo>
                    <a:pt x="448" y="202"/>
                  </a:lnTo>
                  <a:lnTo>
                    <a:pt x="460" y="19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4"/>
            <p:cNvSpPr>
              <a:spLocks noEditPoints="1"/>
            </p:cNvSpPr>
            <p:nvPr/>
          </p:nvSpPr>
          <p:spPr bwMode="auto">
            <a:xfrm>
              <a:off x="1152" y="1254"/>
              <a:ext cx="958" cy="522"/>
            </a:xfrm>
            <a:custGeom>
              <a:avLst/>
              <a:gdLst>
                <a:gd name="T0" fmla="*/ 666 w 958"/>
                <a:gd name="T1" fmla="*/ 108 h 522"/>
                <a:gd name="T2" fmla="*/ 578 w 958"/>
                <a:gd name="T3" fmla="*/ 140 h 522"/>
                <a:gd name="T4" fmla="*/ 514 w 958"/>
                <a:gd name="T5" fmla="*/ 196 h 522"/>
                <a:gd name="T6" fmla="*/ 476 w 958"/>
                <a:gd name="T7" fmla="*/ 270 h 522"/>
                <a:gd name="T8" fmla="*/ 472 w 958"/>
                <a:gd name="T9" fmla="*/ 332 h 522"/>
                <a:gd name="T10" fmla="*/ 488 w 958"/>
                <a:gd name="T11" fmla="*/ 386 h 522"/>
                <a:gd name="T12" fmla="*/ 396 w 958"/>
                <a:gd name="T13" fmla="*/ 448 h 522"/>
                <a:gd name="T14" fmla="*/ 314 w 958"/>
                <a:gd name="T15" fmla="*/ 464 h 522"/>
                <a:gd name="T16" fmla="*/ 256 w 958"/>
                <a:gd name="T17" fmla="*/ 450 h 522"/>
                <a:gd name="T18" fmla="*/ 198 w 958"/>
                <a:gd name="T19" fmla="*/ 406 h 522"/>
                <a:gd name="T20" fmla="*/ 162 w 958"/>
                <a:gd name="T21" fmla="*/ 340 h 522"/>
                <a:gd name="T22" fmla="*/ 146 w 958"/>
                <a:gd name="T23" fmla="*/ 264 h 522"/>
                <a:gd name="T24" fmla="*/ 152 w 958"/>
                <a:gd name="T25" fmla="*/ 186 h 522"/>
                <a:gd name="T26" fmla="*/ 178 w 958"/>
                <a:gd name="T27" fmla="*/ 114 h 522"/>
                <a:gd name="T28" fmla="*/ 228 w 958"/>
                <a:gd name="T29" fmla="*/ 62 h 522"/>
                <a:gd name="T30" fmla="*/ 300 w 958"/>
                <a:gd name="T31" fmla="*/ 36 h 522"/>
                <a:gd name="T32" fmla="*/ 366 w 958"/>
                <a:gd name="T33" fmla="*/ 42 h 522"/>
                <a:gd name="T34" fmla="*/ 428 w 958"/>
                <a:gd name="T35" fmla="*/ 74 h 522"/>
                <a:gd name="T36" fmla="*/ 462 w 958"/>
                <a:gd name="T37" fmla="*/ 122 h 522"/>
                <a:gd name="T38" fmla="*/ 502 w 958"/>
                <a:gd name="T39" fmla="*/ 186 h 522"/>
                <a:gd name="T40" fmla="*/ 480 w 958"/>
                <a:gd name="T41" fmla="*/ 14 h 522"/>
                <a:gd name="T42" fmla="*/ 454 w 958"/>
                <a:gd name="T43" fmla="*/ 30 h 522"/>
                <a:gd name="T44" fmla="*/ 342 w 958"/>
                <a:gd name="T45" fmla="*/ 4 h 522"/>
                <a:gd name="T46" fmla="*/ 252 w 958"/>
                <a:gd name="T47" fmla="*/ 4 h 522"/>
                <a:gd name="T48" fmla="*/ 160 w 958"/>
                <a:gd name="T49" fmla="*/ 28 h 522"/>
                <a:gd name="T50" fmla="*/ 70 w 958"/>
                <a:gd name="T51" fmla="*/ 88 h 522"/>
                <a:gd name="T52" fmla="*/ 10 w 958"/>
                <a:gd name="T53" fmla="*/ 188 h 522"/>
                <a:gd name="T54" fmla="*/ 2 w 958"/>
                <a:gd name="T55" fmla="*/ 296 h 522"/>
                <a:gd name="T56" fmla="*/ 42 w 958"/>
                <a:gd name="T57" fmla="*/ 410 h 522"/>
                <a:gd name="T58" fmla="*/ 120 w 958"/>
                <a:gd name="T59" fmla="*/ 482 h 522"/>
                <a:gd name="T60" fmla="*/ 216 w 958"/>
                <a:gd name="T61" fmla="*/ 516 h 522"/>
                <a:gd name="T62" fmla="*/ 282 w 958"/>
                <a:gd name="T63" fmla="*/ 522 h 522"/>
                <a:gd name="T64" fmla="*/ 384 w 958"/>
                <a:gd name="T65" fmla="*/ 500 h 522"/>
                <a:gd name="T66" fmla="*/ 484 w 958"/>
                <a:gd name="T67" fmla="*/ 432 h 522"/>
                <a:gd name="T68" fmla="*/ 540 w 958"/>
                <a:gd name="T69" fmla="*/ 456 h 522"/>
                <a:gd name="T70" fmla="*/ 648 w 958"/>
                <a:gd name="T71" fmla="*/ 510 h 522"/>
                <a:gd name="T72" fmla="*/ 740 w 958"/>
                <a:gd name="T73" fmla="*/ 518 h 522"/>
                <a:gd name="T74" fmla="*/ 830 w 958"/>
                <a:gd name="T75" fmla="*/ 494 h 522"/>
                <a:gd name="T76" fmla="*/ 902 w 958"/>
                <a:gd name="T77" fmla="*/ 444 h 522"/>
                <a:gd name="T78" fmla="*/ 948 w 958"/>
                <a:gd name="T79" fmla="*/ 374 h 522"/>
                <a:gd name="T80" fmla="*/ 958 w 958"/>
                <a:gd name="T81" fmla="*/ 312 h 522"/>
                <a:gd name="T82" fmla="*/ 940 w 958"/>
                <a:gd name="T83" fmla="*/ 230 h 522"/>
                <a:gd name="T84" fmla="*/ 888 w 958"/>
                <a:gd name="T85" fmla="*/ 164 h 522"/>
                <a:gd name="T86" fmla="*/ 810 w 958"/>
                <a:gd name="T87" fmla="*/ 120 h 522"/>
                <a:gd name="T88" fmla="*/ 714 w 958"/>
                <a:gd name="T89" fmla="*/ 104 h 522"/>
                <a:gd name="T90" fmla="*/ 702 w 958"/>
                <a:gd name="T91" fmla="*/ 480 h 522"/>
                <a:gd name="T92" fmla="*/ 656 w 958"/>
                <a:gd name="T93" fmla="*/ 460 h 522"/>
                <a:gd name="T94" fmla="*/ 620 w 958"/>
                <a:gd name="T95" fmla="*/ 418 h 522"/>
                <a:gd name="T96" fmla="*/ 598 w 958"/>
                <a:gd name="T97" fmla="*/ 360 h 522"/>
                <a:gd name="T98" fmla="*/ 592 w 958"/>
                <a:gd name="T99" fmla="*/ 310 h 522"/>
                <a:gd name="T100" fmla="*/ 602 w 958"/>
                <a:gd name="T101" fmla="*/ 242 h 522"/>
                <a:gd name="T102" fmla="*/ 628 w 958"/>
                <a:gd name="T103" fmla="*/ 188 h 522"/>
                <a:gd name="T104" fmla="*/ 666 w 958"/>
                <a:gd name="T105" fmla="*/ 150 h 522"/>
                <a:gd name="T106" fmla="*/ 714 w 958"/>
                <a:gd name="T107" fmla="*/ 138 h 522"/>
                <a:gd name="T108" fmla="*/ 750 w 958"/>
                <a:gd name="T109" fmla="*/ 146 h 522"/>
                <a:gd name="T110" fmla="*/ 790 w 958"/>
                <a:gd name="T111" fmla="*/ 176 h 522"/>
                <a:gd name="T112" fmla="*/ 818 w 958"/>
                <a:gd name="T113" fmla="*/ 228 h 522"/>
                <a:gd name="T114" fmla="*/ 832 w 958"/>
                <a:gd name="T115" fmla="*/ 292 h 522"/>
                <a:gd name="T116" fmla="*/ 830 w 958"/>
                <a:gd name="T117" fmla="*/ 344 h 522"/>
                <a:gd name="T118" fmla="*/ 806 w 958"/>
                <a:gd name="T119" fmla="*/ 418 h 522"/>
                <a:gd name="T120" fmla="*/ 770 w 958"/>
                <a:gd name="T121" fmla="*/ 460 h 522"/>
                <a:gd name="T122" fmla="*/ 726 w 958"/>
                <a:gd name="T123" fmla="*/ 480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8"/>
                <a:gd name="T187" fmla="*/ 0 h 522"/>
                <a:gd name="T188" fmla="*/ 958 w 958"/>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8" h="522">
                  <a:moveTo>
                    <a:pt x="714" y="104"/>
                  </a:moveTo>
                  <a:lnTo>
                    <a:pt x="714" y="104"/>
                  </a:lnTo>
                  <a:lnTo>
                    <a:pt x="690" y="104"/>
                  </a:lnTo>
                  <a:lnTo>
                    <a:pt x="666" y="108"/>
                  </a:lnTo>
                  <a:lnTo>
                    <a:pt x="642" y="112"/>
                  </a:lnTo>
                  <a:lnTo>
                    <a:pt x="620" y="120"/>
                  </a:lnTo>
                  <a:lnTo>
                    <a:pt x="598" y="128"/>
                  </a:lnTo>
                  <a:lnTo>
                    <a:pt x="578" y="140"/>
                  </a:lnTo>
                  <a:lnTo>
                    <a:pt x="560" y="152"/>
                  </a:lnTo>
                  <a:lnTo>
                    <a:pt x="542" y="164"/>
                  </a:lnTo>
                  <a:lnTo>
                    <a:pt x="528" y="180"/>
                  </a:lnTo>
                  <a:lnTo>
                    <a:pt x="514" y="196"/>
                  </a:lnTo>
                  <a:lnTo>
                    <a:pt x="500" y="212"/>
                  </a:lnTo>
                  <a:lnTo>
                    <a:pt x="490" y="230"/>
                  </a:lnTo>
                  <a:lnTo>
                    <a:pt x="482" y="250"/>
                  </a:lnTo>
                  <a:lnTo>
                    <a:pt x="476" y="270"/>
                  </a:lnTo>
                  <a:lnTo>
                    <a:pt x="472" y="290"/>
                  </a:lnTo>
                  <a:lnTo>
                    <a:pt x="472" y="312"/>
                  </a:lnTo>
                  <a:lnTo>
                    <a:pt x="472" y="332"/>
                  </a:lnTo>
                  <a:lnTo>
                    <a:pt x="476" y="350"/>
                  </a:lnTo>
                  <a:lnTo>
                    <a:pt x="480" y="368"/>
                  </a:lnTo>
                  <a:lnTo>
                    <a:pt x="488" y="386"/>
                  </a:lnTo>
                  <a:lnTo>
                    <a:pt x="466" y="406"/>
                  </a:lnTo>
                  <a:lnTo>
                    <a:pt x="442" y="424"/>
                  </a:lnTo>
                  <a:lnTo>
                    <a:pt x="420" y="436"/>
                  </a:lnTo>
                  <a:lnTo>
                    <a:pt x="396" y="448"/>
                  </a:lnTo>
                  <a:lnTo>
                    <a:pt x="374" y="456"/>
                  </a:lnTo>
                  <a:lnTo>
                    <a:pt x="352" y="460"/>
                  </a:lnTo>
                  <a:lnTo>
                    <a:pt x="332" y="464"/>
                  </a:lnTo>
                  <a:lnTo>
                    <a:pt x="314" y="464"/>
                  </a:lnTo>
                  <a:lnTo>
                    <a:pt x="294" y="460"/>
                  </a:lnTo>
                  <a:lnTo>
                    <a:pt x="274" y="456"/>
                  </a:lnTo>
                  <a:lnTo>
                    <a:pt x="256" y="450"/>
                  </a:lnTo>
                  <a:lnTo>
                    <a:pt x="240" y="440"/>
                  </a:lnTo>
                  <a:lnTo>
                    <a:pt x="224" y="430"/>
                  </a:lnTo>
                  <a:lnTo>
                    <a:pt x="210" y="418"/>
                  </a:lnTo>
                  <a:lnTo>
                    <a:pt x="198" y="406"/>
                  </a:lnTo>
                  <a:lnTo>
                    <a:pt x="186" y="390"/>
                  </a:lnTo>
                  <a:lnTo>
                    <a:pt x="176" y="374"/>
                  </a:lnTo>
                  <a:lnTo>
                    <a:pt x="168" y="358"/>
                  </a:lnTo>
                  <a:lnTo>
                    <a:pt x="162" y="340"/>
                  </a:lnTo>
                  <a:lnTo>
                    <a:pt x="156" y="322"/>
                  </a:lnTo>
                  <a:lnTo>
                    <a:pt x="150" y="302"/>
                  </a:lnTo>
                  <a:lnTo>
                    <a:pt x="148" y="284"/>
                  </a:lnTo>
                  <a:lnTo>
                    <a:pt x="146" y="264"/>
                  </a:lnTo>
                  <a:lnTo>
                    <a:pt x="144" y="244"/>
                  </a:lnTo>
                  <a:lnTo>
                    <a:pt x="146" y="224"/>
                  </a:lnTo>
                  <a:lnTo>
                    <a:pt x="148" y="204"/>
                  </a:lnTo>
                  <a:lnTo>
                    <a:pt x="152" y="186"/>
                  </a:lnTo>
                  <a:lnTo>
                    <a:pt x="156" y="166"/>
                  </a:lnTo>
                  <a:lnTo>
                    <a:pt x="162" y="148"/>
                  </a:lnTo>
                  <a:lnTo>
                    <a:pt x="170" y="132"/>
                  </a:lnTo>
                  <a:lnTo>
                    <a:pt x="178" y="114"/>
                  </a:lnTo>
                  <a:lnTo>
                    <a:pt x="190" y="100"/>
                  </a:lnTo>
                  <a:lnTo>
                    <a:pt x="200" y="86"/>
                  </a:lnTo>
                  <a:lnTo>
                    <a:pt x="214" y="74"/>
                  </a:lnTo>
                  <a:lnTo>
                    <a:pt x="228" y="62"/>
                  </a:lnTo>
                  <a:lnTo>
                    <a:pt x="244" y="54"/>
                  </a:lnTo>
                  <a:lnTo>
                    <a:pt x="260" y="46"/>
                  </a:lnTo>
                  <a:lnTo>
                    <a:pt x="280" y="40"/>
                  </a:lnTo>
                  <a:lnTo>
                    <a:pt x="300" y="36"/>
                  </a:lnTo>
                  <a:lnTo>
                    <a:pt x="320" y="36"/>
                  </a:lnTo>
                  <a:lnTo>
                    <a:pt x="344" y="38"/>
                  </a:lnTo>
                  <a:lnTo>
                    <a:pt x="366" y="42"/>
                  </a:lnTo>
                  <a:lnTo>
                    <a:pt x="384" y="46"/>
                  </a:lnTo>
                  <a:lnTo>
                    <a:pt x="402" y="54"/>
                  </a:lnTo>
                  <a:lnTo>
                    <a:pt x="416" y="64"/>
                  </a:lnTo>
                  <a:lnTo>
                    <a:pt x="428" y="74"/>
                  </a:lnTo>
                  <a:lnTo>
                    <a:pt x="438" y="84"/>
                  </a:lnTo>
                  <a:lnTo>
                    <a:pt x="448" y="96"/>
                  </a:lnTo>
                  <a:lnTo>
                    <a:pt x="456" y="108"/>
                  </a:lnTo>
                  <a:lnTo>
                    <a:pt x="462" y="122"/>
                  </a:lnTo>
                  <a:lnTo>
                    <a:pt x="470" y="148"/>
                  </a:lnTo>
                  <a:lnTo>
                    <a:pt x="478" y="172"/>
                  </a:lnTo>
                  <a:lnTo>
                    <a:pt x="482" y="192"/>
                  </a:lnTo>
                  <a:lnTo>
                    <a:pt x="502" y="186"/>
                  </a:lnTo>
                  <a:lnTo>
                    <a:pt x="500" y="6"/>
                  </a:lnTo>
                  <a:lnTo>
                    <a:pt x="484" y="6"/>
                  </a:lnTo>
                  <a:lnTo>
                    <a:pt x="480" y="14"/>
                  </a:lnTo>
                  <a:lnTo>
                    <a:pt x="474" y="22"/>
                  </a:lnTo>
                  <a:lnTo>
                    <a:pt x="466" y="28"/>
                  </a:lnTo>
                  <a:lnTo>
                    <a:pt x="454" y="30"/>
                  </a:lnTo>
                  <a:lnTo>
                    <a:pt x="434" y="24"/>
                  </a:lnTo>
                  <a:lnTo>
                    <a:pt x="392" y="12"/>
                  </a:lnTo>
                  <a:lnTo>
                    <a:pt x="368" y="8"/>
                  </a:lnTo>
                  <a:lnTo>
                    <a:pt x="342" y="4"/>
                  </a:lnTo>
                  <a:lnTo>
                    <a:pt x="314" y="0"/>
                  </a:lnTo>
                  <a:lnTo>
                    <a:pt x="288" y="0"/>
                  </a:lnTo>
                  <a:lnTo>
                    <a:pt x="252" y="4"/>
                  </a:lnTo>
                  <a:lnTo>
                    <a:pt x="230" y="8"/>
                  </a:lnTo>
                  <a:lnTo>
                    <a:pt x="206" y="12"/>
                  </a:lnTo>
                  <a:lnTo>
                    <a:pt x="184" y="20"/>
                  </a:lnTo>
                  <a:lnTo>
                    <a:pt x="160" y="28"/>
                  </a:lnTo>
                  <a:lnTo>
                    <a:pt x="136" y="40"/>
                  </a:lnTo>
                  <a:lnTo>
                    <a:pt x="112" y="54"/>
                  </a:lnTo>
                  <a:lnTo>
                    <a:pt x="90" y="68"/>
                  </a:lnTo>
                  <a:lnTo>
                    <a:pt x="70" y="88"/>
                  </a:lnTo>
                  <a:lnTo>
                    <a:pt x="52" y="108"/>
                  </a:lnTo>
                  <a:lnTo>
                    <a:pt x="34" y="132"/>
                  </a:lnTo>
                  <a:lnTo>
                    <a:pt x="20" y="158"/>
                  </a:lnTo>
                  <a:lnTo>
                    <a:pt x="10" y="188"/>
                  </a:lnTo>
                  <a:lnTo>
                    <a:pt x="2" y="222"/>
                  </a:lnTo>
                  <a:lnTo>
                    <a:pt x="0" y="258"/>
                  </a:lnTo>
                  <a:lnTo>
                    <a:pt x="2" y="296"/>
                  </a:lnTo>
                  <a:lnTo>
                    <a:pt x="6" y="328"/>
                  </a:lnTo>
                  <a:lnTo>
                    <a:pt x="16" y="360"/>
                  </a:lnTo>
                  <a:lnTo>
                    <a:pt x="28" y="386"/>
                  </a:lnTo>
                  <a:lnTo>
                    <a:pt x="42" y="410"/>
                  </a:lnTo>
                  <a:lnTo>
                    <a:pt x="58" y="432"/>
                  </a:lnTo>
                  <a:lnTo>
                    <a:pt x="78" y="452"/>
                  </a:lnTo>
                  <a:lnTo>
                    <a:pt x="98" y="468"/>
                  </a:lnTo>
                  <a:lnTo>
                    <a:pt x="120" y="482"/>
                  </a:lnTo>
                  <a:lnTo>
                    <a:pt x="144" y="492"/>
                  </a:lnTo>
                  <a:lnTo>
                    <a:pt x="168" y="502"/>
                  </a:lnTo>
                  <a:lnTo>
                    <a:pt x="192" y="510"/>
                  </a:lnTo>
                  <a:lnTo>
                    <a:pt x="216" y="516"/>
                  </a:lnTo>
                  <a:lnTo>
                    <a:pt x="238" y="518"/>
                  </a:lnTo>
                  <a:lnTo>
                    <a:pt x="262" y="520"/>
                  </a:lnTo>
                  <a:lnTo>
                    <a:pt x="282" y="522"/>
                  </a:lnTo>
                  <a:lnTo>
                    <a:pt x="302" y="520"/>
                  </a:lnTo>
                  <a:lnTo>
                    <a:pt x="320" y="518"/>
                  </a:lnTo>
                  <a:lnTo>
                    <a:pt x="354" y="510"/>
                  </a:lnTo>
                  <a:lnTo>
                    <a:pt x="384" y="500"/>
                  </a:lnTo>
                  <a:lnTo>
                    <a:pt x="414" y="484"/>
                  </a:lnTo>
                  <a:lnTo>
                    <a:pt x="438" y="468"/>
                  </a:lnTo>
                  <a:lnTo>
                    <a:pt x="462" y="450"/>
                  </a:lnTo>
                  <a:lnTo>
                    <a:pt x="484" y="432"/>
                  </a:lnTo>
                  <a:lnTo>
                    <a:pt x="502" y="412"/>
                  </a:lnTo>
                  <a:lnTo>
                    <a:pt x="520" y="436"/>
                  </a:lnTo>
                  <a:lnTo>
                    <a:pt x="540" y="456"/>
                  </a:lnTo>
                  <a:lnTo>
                    <a:pt x="564" y="474"/>
                  </a:lnTo>
                  <a:lnTo>
                    <a:pt x="590" y="488"/>
                  </a:lnTo>
                  <a:lnTo>
                    <a:pt x="618" y="502"/>
                  </a:lnTo>
                  <a:lnTo>
                    <a:pt x="648" y="510"/>
                  </a:lnTo>
                  <a:lnTo>
                    <a:pt x="680" y="516"/>
                  </a:lnTo>
                  <a:lnTo>
                    <a:pt x="714" y="520"/>
                  </a:lnTo>
                  <a:lnTo>
                    <a:pt x="740" y="518"/>
                  </a:lnTo>
                  <a:lnTo>
                    <a:pt x="764" y="514"/>
                  </a:lnTo>
                  <a:lnTo>
                    <a:pt x="786" y="510"/>
                  </a:lnTo>
                  <a:lnTo>
                    <a:pt x="810" y="502"/>
                  </a:lnTo>
                  <a:lnTo>
                    <a:pt x="830" y="494"/>
                  </a:lnTo>
                  <a:lnTo>
                    <a:pt x="850" y="484"/>
                  </a:lnTo>
                  <a:lnTo>
                    <a:pt x="870" y="472"/>
                  </a:lnTo>
                  <a:lnTo>
                    <a:pt x="888" y="458"/>
                  </a:lnTo>
                  <a:lnTo>
                    <a:pt x="902" y="444"/>
                  </a:lnTo>
                  <a:lnTo>
                    <a:pt x="916" y="428"/>
                  </a:lnTo>
                  <a:lnTo>
                    <a:pt x="930" y="410"/>
                  </a:lnTo>
                  <a:lnTo>
                    <a:pt x="940" y="392"/>
                  </a:lnTo>
                  <a:lnTo>
                    <a:pt x="948" y="374"/>
                  </a:lnTo>
                  <a:lnTo>
                    <a:pt x="954" y="354"/>
                  </a:lnTo>
                  <a:lnTo>
                    <a:pt x="958" y="334"/>
                  </a:lnTo>
                  <a:lnTo>
                    <a:pt x="958" y="312"/>
                  </a:lnTo>
                  <a:lnTo>
                    <a:pt x="958" y="290"/>
                  </a:lnTo>
                  <a:lnTo>
                    <a:pt x="954" y="270"/>
                  </a:lnTo>
                  <a:lnTo>
                    <a:pt x="948" y="250"/>
                  </a:lnTo>
                  <a:lnTo>
                    <a:pt x="940" y="230"/>
                  </a:lnTo>
                  <a:lnTo>
                    <a:pt x="930" y="212"/>
                  </a:lnTo>
                  <a:lnTo>
                    <a:pt x="916" y="196"/>
                  </a:lnTo>
                  <a:lnTo>
                    <a:pt x="902" y="180"/>
                  </a:lnTo>
                  <a:lnTo>
                    <a:pt x="888" y="164"/>
                  </a:lnTo>
                  <a:lnTo>
                    <a:pt x="870" y="152"/>
                  </a:lnTo>
                  <a:lnTo>
                    <a:pt x="850" y="140"/>
                  </a:lnTo>
                  <a:lnTo>
                    <a:pt x="830" y="128"/>
                  </a:lnTo>
                  <a:lnTo>
                    <a:pt x="810" y="120"/>
                  </a:lnTo>
                  <a:lnTo>
                    <a:pt x="786" y="112"/>
                  </a:lnTo>
                  <a:lnTo>
                    <a:pt x="764" y="108"/>
                  </a:lnTo>
                  <a:lnTo>
                    <a:pt x="740" y="104"/>
                  </a:lnTo>
                  <a:lnTo>
                    <a:pt x="714" y="104"/>
                  </a:lnTo>
                  <a:close/>
                  <a:moveTo>
                    <a:pt x="714" y="482"/>
                  </a:moveTo>
                  <a:lnTo>
                    <a:pt x="714" y="482"/>
                  </a:lnTo>
                  <a:lnTo>
                    <a:pt x="702" y="480"/>
                  </a:lnTo>
                  <a:lnTo>
                    <a:pt x="690" y="478"/>
                  </a:lnTo>
                  <a:lnTo>
                    <a:pt x="678" y="474"/>
                  </a:lnTo>
                  <a:lnTo>
                    <a:pt x="666" y="468"/>
                  </a:lnTo>
                  <a:lnTo>
                    <a:pt x="656" y="460"/>
                  </a:lnTo>
                  <a:lnTo>
                    <a:pt x="646" y="452"/>
                  </a:lnTo>
                  <a:lnTo>
                    <a:pt x="636" y="442"/>
                  </a:lnTo>
                  <a:lnTo>
                    <a:pt x="628" y="430"/>
                  </a:lnTo>
                  <a:lnTo>
                    <a:pt x="620" y="418"/>
                  </a:lnTo>
                  <a:lnTo>
                    <a:pt x="614" y="406"/>
                  </a:lnTo>
                  <a:lnTo>
                    <a:pt x="608" y="392"/>
                  </a:lnTo>
                  <a:lnTo>
                    <a:pt x="602" y="376"/>
                  </a:lnTo>
                  <a:lnTo>
                    <a:pt x="598" y="360"/>
                  </a:lnTo>
                  <a:lnTo>
                    <a:pt x="596" y="344"/>
                  </a:lnTo>
                  <a:lnTo>
                    <a:pt x="594" y="328"/>
                  </a:lnTo>
                  <a:lnTo>
                    <a:pt x="592" y="310"/>
                  </a:lnTo>
                  <a:lnTo>
                    <a:pt x="594" y="292"/>
                  </a:lnTo>
                  <a:lnTo>
                    <a:pt x="596" y="276"/>
                  </a:lnTo>
                  <a:lnTo>
                    <a:pt x="598" y="258"/>
                  </a:lnTo>
                  <a:lnTo>
                    <a:pt x="602" y="242"/>
                  </a:lnTo>
                  <a:lnTo>
                    <a:pt x="608" y="228"/>
                  </a:lnTo>
                  <a:lnTo>
                    <a:pt x="614" y="214"/>
                  </a:lnTo>
                  <a:lnTo>
                    <a:pt x="620" y="200"/>
                  </a:lnTo>
                  <a:lnTo>
                    <a:pt x="628" y="188"/>
                  </a:lnTo>
                  <a:lnTo>
                    <a:pt x="636" y="176"/>
                  </a:lnTo>
                  <a:lnTo>
                    <a:pt x="646" y="166"/>
                  </a:lnTo>
                  <a:lnTo>
                    <a:pt x="656" y="158"/>
                  </a:lnTo>
                  <a:lnTo>
                    <a:pt x="666" y="150"/>
                  </a:lnTo>
                  <a:lnTo>
                    <a:pt x="678" y="146"/>
                  </a:lnTo>
                  <a:lnTo>
                    <a:pt x="690" y="140"/>
                  </a:lnTo>
                  <a:lnTo>
                    <a:pt x="702" y="138"/>
                  </a:lnTo>
                  <a:lnTo>
                    <a:pt x="714" y="138"/>
                  </a:lnTo>
                  <a:lnTo>
                    <a:pt x="726" y="138"/>
                  </a:lnTo>
                  <a:lnTo>
                    <a:pt x="738" y="140"/>
                  </a:lnTo>
                  <a:lnTo>
                    <a:pt x="750" y="146"/>
                  </a:lnTo>
                  <a:lnTo>
                    <a:pt x="760" y="150"/>
                  </a:lnTo>
                  <a:lnTo>
                    <a:pt x="770" y="158"/>
                  </a:lnTo>
                  <a:lnTo>
                    <a:pt x="780" y="166"/>
                  </a:lnTo>
                  <a:lnTo>
                    <a:pt x="790" y="176"/>
                  </a:lnTo>
                  <a:lnTo>
                    <a:pt x="798" y="188"/>
                  </a:lnTo>
                  <a:lnTo>
                    <a:pt x="806" y="200"/>
                  </a:lnTo>
                  <a:lnTo>
                    <a:pt x="812" y="214"/>
                  </a:lnTo>
                  <a:lnTo>
                    <a:pt x="818" y="228"/>
                  </a:lnTo>
                  <a:lnTo>
                    <a:pt x="824" y="242"/>
                  </a:lnTo>
                  <a:lnTo>
                    <a:pt x="828" y="258"/>
                  </a:lnTo>
                  <a:lnTo>
                    <a:pt x="830" y="276"/>
                  </a:lnTo>
                  <a:lnTo>
                    <a:pt x="832" y="292"/>
                  </a:lnTo>
                  <a:lnTo>
                    <a:pt x="834" y="310"/>
                  </a:lnTo>
                  <a:lnTo>
                    <a:pt x="832" y="328"/>
                  </a:lnTo>
                  <a:lnTo>
                    <a:pt x="830" y="344"/>
                  </a:lnTo>
                  <a:lnTo>
                    <a:pt x="828" y="360"/>
                  </a:lnTo>
                  <a:lnTo>
                    <a:pt x="824" y="376"/>
                  </a:lnTo>
                  <a:lnTo>
                    <a:pt x="812" y="406"/>
                  </a:lnTo>
                  <a:lnTo>
                    <a:pt x="806" y="418"/>
                  </a:lnTo>
                  <a:lnTo>
                    <a:pt x="798" y="430"/>
                  </a:lnTo>
                  <a:lnTo>
                    <a:pt x="790" y="442"/>
                  </a:lnTo>
                  <a:lnTo>
                    <a:pt x="780" y="452"/>
                  </a:lnTo>
                  <a:lnTo>
                    <a:pt x="770" y="460"/>
                  </a:lnTo>
                  <a:lnTo>
                    <a:pt x="760" y="468"/>
                  </a:lnTo>
                  <a:lnTo>
                    <a:pt x="750" y="474"/>
                  </a:lnTo>
                  <a:lnTo>
                    <a:pt x="738" y="478"/>
                  </a:lnTo>
                  <a:lnTo>
                    <a:pt x="726" y="480"/>
                  </a:lnTo>
                  <a:lnTo>
                    <a:pt x="714" y="48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5"/>
            <p:cNvSpPr>
              <a:spLocks noEditPoints="1"/>
            </p:cNvSpPr>
            <p:nvPr/>
          </p:nvSpPr>
          <p:spPr bwMode="auto">
            <a:xfrm>
              <a:off x="2266" y="1358"/>
              <a:ext cx="486" cy="416"/>
            </a:xfrm>
            <a:custGeom>
              <a:avLst/>
              <a:gdLst>
                <a:gd name="T0" fmla="*/ 218 w 486"/>
                <a:gd name="T1" fmla="*/ 0 h 416"/>
                <a:gd name="T2" fmla="*/ 148 w 486"/>
                <a:gd name="T3" fmla="*/ 16 h 416"/>
                <a:gd name="T4" fmla="*/ 88 w 486"/>
                <a:gd name="T5" fmla="*/ 48 h 416"/>
                <a:gd name="T6" fmla="*/ 42 w 486"/>
                <a:gd name="T7" fmla="*/ 92 h 416"/>
                <a:gd name="T8" fmla="*/ 10 w 486"/>
                <a:gd name="T9" fmla="*/ 146 h 416"/>
                <a:gd name="T10" fmla="*/ 0 w 486"/>
                <a:gd name="T11" fmla="*/ 208 h 416"/>
                <a:gd name="T12" fmla="*/ 4 w 486"/>
                <a:gd name="T13" fmla="*/ 250 h 416"/>
                <a:gd name="T14" fmla="*/ 30 w 486"/>
                <a:gd name="T15" fmla="*/ 306 h 416"/>
                <a:gd name="T16" fmla="*/ 72 w 486"/>
                <a:gd name="T17" fmla="*/ 354 h 416"/>
                <a:gd name="T18" fmla="*/ 128 w 486"/>
                <a:gd name="T19" fmla="*/ 390 h 416"/>
                <a:gd name="T20" fmla="*/ 194 w 486"/>
                <a:gd name="T21" fmla="*/ 410 h 416"/>
                <a:gd name="T22" fmla="*/ 242 w 486"/>
                <a:gd name="T23" fmla="*/ 416 h 416"/>
                <a:gd name="T24" fmla="*/ 316 w 486"/>
                <a:gd name="T25" fmla="*/ 406 h 416"/>
                <a:gd name="T26" fmla="*/ 378 w 486"/>
                <a:gd name="T27" fmla="*/ 380 h 416"/>
                <a:gd name="T28" fmla="*/ 430 w 486"/>
                <a:gd name="T29" fmla="*/ 340 h 416"/>
                <a:gd name="T30" fmla="*/ 466 w 486"/>
                <a:gd name="T31" fmla="*/ 288 h 416"/>
                <a:gd name="T32" fmla="*/ 484 w 486"/>
                <a:gd name="T33" fmla="*/ 230 h 416"/>
                <a:gd name="T34" fmla="*/ 484 w 486"/>
                <a:gd name="T35" fmla="*/ 186 h 416"/>
                <a:gd name="T36" fmla="*/ 466 w 486"/>
                <a:gd name="T37" fmla="*/ 126 h 416"/>
                <a:gd name="T38" fmla="*/ 430 w 486"/>
                <a:gd name="T39" fmla="*/ 76 h 416"/>
                <a:gd name="T40" fmla="*/ 378 w 486"/>
                <a:gd name="T41" fmla="*/ 36 h 416"/>
                <a:gd name="T42" fmla="*/ 316 w 486"/>
                <a:gd name="T43" fmla="*/ 8 h 416"/>
                <a:gd name="T44" fmla="*/ 242 w 486"/>
                <a:gd name="T45" fmla="*/ 0 h 416"/>
                <a:gd name="T46" fmla="*/ 242 w 486"/>
                <a:gd name="T47" fmla="*/ 378 h 416"/>
                <a:gd name="T48" fmla="*/ 206 w 486"/>
                <a:gd name="T49" fmla="*/ 370 h 416"/>
                <a:gd name="T50" fmla="*/ 174 w 486"/>
                <a:gd name="T51" fmla="*/ 348 h 416"/>
                <a:gd name="T52" fmla="*/ 148 w 486"/>
                <a:gd name="T53" fmla="*/ 314 h 416"/>
                <a:gd name="T54" fmla="*/ 130 w 486"/>
                <a:gd name="T55" fmla="*/ 272 h 416"/>
                <a:gd name="T56" fmla="*/ 122 w 486"/>
                <a:gd name="T57" fmla="*/ 224 h 416"/>
                <a:gd name="T58" fmla="*/ 122 w 486"/>
                <a:gd name="T59" fmla="*/ 188 h 416"/>
                <a:gd name="T60" fmla="*/ 130 w 486"/>
                <a:gd name="T61" fmla="*/ 138 h 416"/>
                <a:gd name="T62" fmla="*/ 148 w 486"/>
                <a:gd name="T63" fmla="*/ 96 h 416"/>
                <a:gd name="T64" fmla="*/ 174 w 486"/>
                <a:gd name="T65" fmla="*/ 62 h 416"/>
                <a:gd name="T66" fmla="*/ 206 w 486"/>
                <a:gd name="T67" fmla="*/ 42 h 416"/>
                <a:gd name="T68" fmla="*/ 242 w 486"/>
                <a:gd name="T69" fmla="*/ 34 h 416"/>
                <a:gd name="T70" fmla="*/ 266 w 486"/>
                <a:gd name="T71" fmla="*/ 36 h 416"/>
                <a:gd name="T72" fmla="*/ 300 w 486"/>
                <a:gd name="T73" fmla="*/ 54 h 416"/>
                <a:gd name="T74" fmla="*/ 326 w 486"/>
                <a:gd name="T75" fmla="*/ 84 h 416"/>
                <a:gd name="T76" fmla="*/ 348 w 486"/>
                <a:gd name="T77" fmla="*/ 124 h 416"/>
                <a:gd name="T78" fmla="*/ 360 w 486"/>
                <a:gd name="T79" fmla="*/ 172 h 416"/>
                <a:gd name="T80" fmla="*/ 362 w 486"/>
                <a:gd name="T81" fmla="*/ 206 h 416"/>
                <a:gd name="T82" fmla="*/ 356 w 486"/>
                <a:gd name="T83" fmla="*/ 256 h 416"/>
                <a:gd name="T84" fmla="*/ 334 w 486"/>
                <a:gd name="T85" fmla="*/ 314 h 416"/>
                <a:gd name="T86" fmla="*/ 310 w 486"/>
                <a:gd name="T87" fmla="*/ 348 h 416"/>
                <a:gd name="T88" fmla="*/ 278 w 486"/>
                <a:gd name="T89" fmla="*/ 370 h 416"/>
                <a:gd name="T90" fmla="*/ 242 w 486"/>
                <a:gd name="T91" fmla="*/ 378 h 4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416"/>
                <a:gd name="T140" fmla="*/ 486 w 486"/>
                <a:gd name="T141" fmla="*/ 416 h 4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416">
                  <a:moveTo>
                    <a:pt x="242" y="0"/>
                  </a:moveTo>
                  <a:lnTo>
                    <a:pt x="242" y="0"/>
                  </a:lnTo>
                  <a:lnTo>
                    <a:pt x="218" y="0"/>
                  </a:lnTo>
                  <a:lnTo>
                    <a:pt x="194" y="4"/>
                  </a:lnTo>
                  <a:lnTo>
                    <a:pt x="170" y="8"/>
                  </a:lnTo>
                  <a:lnTo>
                    <a:pt x="148" y="16"/>
                  </a:lnTo>
                  <a:lnTo>
                    <a:pt x="128" y="24"/>
                  </a:lnTo>
                  <a:lnTo>
                    <a:pt x="108" y="36"/>
                  </a:lnTo>
                  <a:lnTo>
                    <a:pt x="88" y="48"/>
                  </a:lnTo>
                  <a:lnTo>
                    <a:pt x="72" y="60"/>
                  </a:lnTo>
                  <a:lnTo>
                    <a:pt x="56" y="76"/>
                  </a:lnTo>
                  <a:lnTo>
                    <a:pt x="42" y="92"/>
                  </a:lnTo>
                  <a:lnTo>
                    <a:pt x="30" y="108"/>
                  </a:lnTo>
                  <a:lnTo>
                    <a:pt x="20" y="126"/>
                  </a:lnTo>
                  <a:lnTo>
                    <a:pt x="10" y="146"/>
                  </a:lnTo>
                  <a:lnTo>
                    <a:pt x="4" y="166"/>
                  </a:lnTo>
                  <a:lnTo>
                    <a:pt x="2" y="186"/>
                  </a:lnTo>
                  <a:lnTo>
                    <a:pt x="0" y="208"/>
                  </a:lnTo>
                  <a:lnTo>
                    <a:pt x="2" y="230"/>
                  </a:lnTo>
                  <a:lnTo>
                    <a:pt x="4" y="250"/>
                  </a:lnTo>
                  <a:lnTo>
                    <a:pt x="10" y="270"/>
                  </a:lnTo>
                  <a:lnTo>
                    <a:pt x="20" y="288"/>
                  </a:lnTo>
                  <a:lnTo>
                    <a:pt x="30" y="306"/>
                  </a:lnTo>
                  <a:lnTo>
                    <a:pt x="42" y="324"/>
                  </a:lnTo>
                  <a:lnTo>
                    <a:pt x="56" y="338"/>
                  </a:lnTo>
                  <a:lnTo>
                    <a:pt x="72" y="354"/>
                  </a:lnTo>
                  <a:lnTo>
                    <a:pt x="88" y="366"/>
                  </a:lnTo>
                  <a:lnTo>
                    <a:pt x="108" y="378"/>
                  </a:lnTo>
                  <a:lnTo>
                    <a:pt x="128" y="390"/>
                  </a:lnTo>
                  <a:lnTo>
                    <a:pt x="148" y="398"/>
                  </a:lnTo>
                  <a:lnTo>
                    <a:pt x="170" y="406"/>
                  </a:lnTo>
                  <a:lnTo>
                    <a:pt x="194" y="410"/>
                  </a:lnTo>
                  <a:lnTo>
                    <a:pt x="218" y="414"/>
                  </a:lnTo>
                  <a:lnTo>
                    <a:pt x="242" y="416"/>
                  </a:lnTo>
                  <a:lnTo>
                    <a:pt x="268" y="414"/>
                  </a:lnTo>
                  <a:lnTo>
                    <a:pt x="292" y="410"/>
                  </a:lnTo>
                  <a:lnTo>
                    <a:pt x="316" y="406"/>
                  </a:lnTo>
                  <a:lnTo>
                    <a:pt x="338" y="398"/>
                  </a:lnTo>
                  <a:lnTo>
                    <a:pt x="358" y="390"/>
                  </a:lnTo>
                  <a:lnTo>
                    <a:pt x="378" y="380"/>
                  </a:lnTo>
                  <a:lnTo>
                    <a:pt x="398" y="368"/>
                  </a:lnTo>
                  <a:lnTo>
                    <a:pt x="414" y="354"/>
                  </a:lnTo>
                  <a:lnTo>
                    <a:pt x="430" y="340"/>
                  </a:lnTo>
                  <a:lnTo>
                    <a:pt x="444" y="324"/>
                  </a:lnTo>
                  <a:lnTo>
                    <a:pt x="456" y="306"/>
                  </a:lnTo>
                  <a:lnTo>
                    <a:pt x="466" y="288"/>
                  </a:lnTo>
                  <a:lnTo>
                    <a:pt x="474" y="270"/>
                  </a:lnTo>
                  <a:lnTo>
                    <a:pt x="480" y="250"/>
                  </a:lnTo>
                  <a:lnTo>
                    <a:pt x="484" y="230"/>
                  </a:lnTo>
                  <a:lnTo>
                    <a:pt x="486" y="208"/>
                  </a:lnTo>
                  <a:lnTo>
                    <a:pt x="484" y="186"/>
                  </a:lnTo>
                  <a:lnTo>
                    <a:pt x="480" y="166"/>
                  </a:lnTo>
                  <a:lnTo>
                    <a:pt x="474" y="146"/>
                  </a:lnTo>
                  <a:lnTo>
                    <a:pt x="466" y="126"/>
                  </a:lnTo>
                  <a:lnTo>
                    <a:pt x="456" y="108"/>
                  </a:lnTo>
                  <a:lnTo>
                    <a:pt x="444" y="92"/>
                  </a:lnTo>
                  <a:lnTo>
                    <a:pt x="430" y="76"/>
                  </a:lnTo>
                  <a:lnTo>
                    <a:pt x="414" y="60"/>
                  </a:lnTo>
                  <a:lnTo>
                    <a:pt x="398" y="48"/>
                  </a:lnTo>
                  <a:lnTo>
                    <a:pt x="378" y="36"/>
                  </a:lnTo>
                  <a:lnTo>
                    <a:pt x="358" y="24"/>
                  </a:lnTo>
                  <a:lnTo>
                    <a:pt x="338" y="16"/>
                  </a:lnTo>
                  <a:lnTo>
                    <a:pt x="316" y="8"/>
                  </a:lnTo>
                  <a:lnTo>
                    <a:pt x="292" y="4"/>
                  </a:lnTo>
                  <a:lnTo>
                    <a:pt x="268" y="0"/>
                  </a:lnTo>
                  <a:lnTo>
                    <a:pt x="242" y="0"/>
                  </a:lnTo>
                  <a:close/>
                  <a:moveTo>
                    <a:pt x="242" y="378"/>
                  </a:moveTo>
                  <a:lnTo>
                    <a:pt x="242" y="378"/>
                  </a:lnTo>
                  <a:lnTo>
                    <a:pt x="230" y="376"/>
                  </a:lnTo>
                  <a:lnTo>
                    <a:pt x="218" y="374"/>
                  </a:lnTo>
                  <a:lnTo>
                    <a:pt x="206" y="370"/>
                  </a:lnTo>
                  <a:lnTo>
                    <a:pt x="196" y="364"/>
                  </a:lnTo>
                  <a:lnTo>
                    <a:pt x="184" y="356"/>
                  </a:lnTo>
                  <a:lnTo>
                    <a:pt x="174" y="348"/>
                  </a:lnTo>
                  <a:lnTo>
                    <a:pt x="166" y="338"/>
                  </a:lnTo>
                  <a:lnTo>
                    <a:pt x="156" y="326"/>
                  </a:lnTo>
                  <a:lnTo>
                    <a:pt x="148" y="314"/>
                  </a:lnTo>
                  <a:lnTo>
                    <a:pt x="142" y="302"/>
                  </a:lnTo>
                  <a:lnTo>
                    <a:pt x="136" y="288"/>
                  </a:lnTo>
                  <a:lnTo>
                    <a:pt x="130" y="272"/>
                  </a:lnTo>
                  <a:lnTo>
                    <a:pt x="126" y="256"/>
                  </a:lnTo>
                  <a:lnTo>
                    <a:pt x="124" y="240"/>
                  </a:lnTo>
                  <a:lnTo>
                    <a:pt x="122" y="224"/>
                  </a:lnTo>
                  <a:lnTo>
                    <a:pt x="122" y="206"/>
                  </a:lnTo>
                  <a:lnTo>
                    <a:pt x="122" y="188"/>
                  </a:lnTo>
                  <a:lnTo>
                    <a:pt x="124" y="172"/>
                  </a:lnTo>
                  <a:lnTo>
                    <a:pt x="126" y="154"/>
                  </a:lnTo>
                  <a:lnTo>
                    <a:pt x="130" y="138"/>
                  </a:lnTo>
                  <a:lnTo>
                    <a:pt x="136" y="124"/>
                  </a:lnTo>
                  <a:lnTo>
                    <a:pt x="142" y="110"/>
                  </a:lnTo>
                  <a:lnTo>
                    <a:pt x="148" y="96"/>
                  </a:lnTo>
                  <a:lnTo>
                    <a:pt x="156" y="84"/>
                  </a:lnTo>
                  <a:lnTo>
                    <a:pt x="166" y="72"/>
                  </a:lnTo>
                  <a:lnTo>
                    <a:pt x="174" y="62"/>
                  </a:lnTo>
                  <a:lnTo>
                    <a:pt x="184" y="54"/>
                  </a:lnTo>
                  <a:lnTo>
                    <a:pt x="196" y="46"/>
                  </a:lnTo>
                  <a:lnTo>
                    <a:pt x="206" y="42"/>
                  </a:lnTo>
                  <a:lnTo>
                    <a:pt x="218" y="36"/>
                  </a:lnTo>
                  <a:lnTo>
                    <a:pt x="230" y="34"/>
                  </a:lnTo>
                  <a:lnTo>
                    <a:pt x="242" y="34"/>
                  </a:lnTo>
                  <a:lnTo>
                    <a:pt x="254" y="34"/>
                  </a:lnTo>
                  <a:lnTo>
                    <a:pt x="266" y="36"/>
                  </a:lnTo>
                  <a:lnTo>
                    <a:pt x="278" y="42"/>
                  </a:lnTo>
                  <a:lnTo>
                    <a:pt x="288" y="46"/>
                  </a:lnTo>
                  <a:lnTo>
                    <a:pt x="300" y="54"/>
                  </a:lnTo>
                  <a:lnTo>
                    <a:pt x="310" y="62"/>
                  </a:lnTo>
                  <a:lnTo>
                    <a:pt x="318" y="72"/>
                  </a:lnTo>
                  <a:lnTo>
                    <a:pt x="326" y="84"/>
                  </a:lnTo>
                  <a:lnTo>
                    <a:pt x="334" y="96"/>
                  </a:lnTo>
                  <a:lnTo>
                    <a:pt x="342" y="110"/>
                  </a:lnTo>
                  <a:lnTo>
                    <a:pt x="348" y="124"/>
                  </a:lnTo>
                  <a:lnTo>
                    <a:pt x="352" y="138"/>
                  </a:lnTo>
                  <a:lnTo>
                    <a:pt x="356" y="154"/>
                  </a:lnTo>
                  <a:lnTo>
                    <a:pt x="360" y="172"/>
                  </a:lnTo>
                  <a:lnTo>
                    <a:pt x="362" y="188"/>
                  </a:lnTo>
                  <a:lnTo>
                    <a:pt x="362" y="206"/>
                  </a:lnTo>
                  <a:lnTo>
                    <a:pt x="362" y="224"/>
                  </a:lnTo>
                  <a:lnTo>
                    <a:pt x="360" y="240"/>
                  </a:lnTo>
                  <a:lnTo>
                    <a:pt x="356" y="256"/>
                  </a:lnTo>
                  <a:lnTo>
                    <a:pt x="352" y="272"/>
                  </a:lnTo>
                  <a:lnTo>
                    <a:pt x="342" y="302"/>
                  </a:lnTo>
                  <a:lnTo>
                    <a:pt x="334" y="314"/>
                  </a:lnTo>
                  <a:lnTo>
                    <a:pt x="326" y="326"/>
                  </a:lnTo>
                  <a:lnTo>
                    <a:pt x="318" y="338"/>
                  </a:lnTo>
                  <a:lnTo>
                    <a:pt x="310" y="348"/>
                  </a:lnTo>
                  <a:lnTo>
                    <a:pt x="300" y="356"/>
                  </a:lnTo>
                  <a:lnTo>
                    <a:pt x="288" y="364"/>
                  </a:lnTo>
                  <a:lnTo>
                    <a:pt x="278" y="370"/>
                  </a:lnTo>
                  <a:lnTo>
                    <a:pt x="266" y="374"/>
                  </a:lnTo>
                  <a:lnTo>
                    <a:pt x="254" y="376"/>
                  </a:lnTo>
                  <a:lnTo>
                    <a:pt x="242" y="37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6"/>
            <p:cNvSpPr>
              <a:spLocks noEditPoints="1"/>
            </p:cNvSpPr>
            <p:nvPr/>
          </p:nvSpPr>
          <p:spPr bwMode="auto">
            <a:xfrm>
              <a:off x="3860" y="1358"/>
              <a:ext cx="486" cy="416"/>
            </a:xfrm>
            <a:custGeom>
              <a:avLst/>
              <a:gdLst>
                <a:gd name="T0" fmla="*/ 218 w 486"/>
                <a:gd name="T1" fmla="*/ 0 h 416"/>
                <a:gd name="T2" fmla="*/ 148 w 486"/>
                <a:gd name="T3" fmla="*/ 16 h 416"/>
                <a:gd name="T4" fmla="*/ 88 w 486"/>
                <a:gd name="T5" fmla="*/ 48 h 416"/>
                <a:gd name="T6" fmla="*/ 40 w 486"/>
                <a:gd name="T7" fmla="*/ 92 h 416"/>
                <a:gd name="T8" fmla="*/ 10 w 486"/>
                <a:gd name="T9" fmla="*/ 146 h 416"/>
                <a:gd name="T10" fmla="*/ 0 w 486"/>
                <a:gd name="T11" fmla="*/ 208 h 416"/>
                <a:gd name="T12" fmla="*/ 4 w 486"/>
                <a:gd name="T13" fmla="*/ 250 h 416"/>
                <a:gd name="T14" fmla="*/ 28 w 486"/>
                <a:gd name="T15" fmla="*/ 306 h 416"/>
                <a:gd name="T16" fmla="*/ 70 w 486"/>
                <a:gd name="T17" fmla="*/ 354 h 416"/>
                <a:gd name="T18" fmla="*/ 126 w 486"/>
                <a:gd name="T19" fmla="*/ 390 h 416"/>
                <a:gd name="T20" fmla="*/ 194 w 486"/>
                <a:gd name="T21" fmla="*/ 410 h 416"/>
                <a:gd name="T22" fmla="*/ 242 w 486"/>
                <a:gd name="T23" fmla="*/ 416 h 416"/>
                <a:gd name="T24" fmla="*/ 268 w 486"/>
                <a:gd name="T25" fmla="*/ 414 h 416"/>
                <a:gd name="T26" fmla="*/ 338 w 486"/>
                <a:gd name="T27" fmla="*/ 398 h 416"/>
                <a:gd name="T28" fmla="*/ 398 w 486"/>
                <a:gd name="T29" fmla="*/ 368 h 416"/>
                <a:gd name="T30" fmla="*/ 444 w 486"/>
                <a:gd name="T31" fmla="*/ 324 h 416"/>
                <a:gd name="T32" fmla="*/ 476 w 486"/>
                <a:gd name="T33" fmla="*/ 270 h 416"/>
                <a:gd name="T34" fmla="*/ 486 w 486"/>
                <a:gd name="T35" fmla="*/ 208 h 416"/>
                <a:gd name="T36" fmla="*/ 482 w 486"/>
                <a:gd name="T37" fmla="*/ 166 h 416"/>
                <a:gd name="T38" fmla="*/ 456 w 486"/>
                <a:gd name="T39" fmla="*/ 108 h 416"/>
                <a:gd name="T40" fmla="*/ 414 w 486"/>
                <a:gd name="T41" fmla="*/ 60 h 416"/>
                <a:gd name="T42" fmla="*/ 358 w 486"/>
                <a:gd name="T43" fmla="*/ 24 h 416"/>
                <a:gd name="T44" fmla="*/ 290 w 486"/>
                <a:gd name="T45" fmla="*/ 4 h 416"/>
                <a:gd name="T46" fmla="*/ 242 w 486"/>
                <a:gd name="T47" fmla="*/ 0 h 416"/>
                <a:gd name="T48" fmla="*/ 230 w 486"/>
                <a:gd name="T49" fmla="*/ 376 h 416"/>
                <a:gd name="T50" fmla="*/ 194 w 486"/>
                <a:gd name="T51" fmla="*/ 364 h 416"/>
                <a:gd name="T52" fmla="*/ 164 w 486"/>
                <a:gd name="T53" fmla="*/ 338 h 416"/>
                <a:gd name="T54" fmla="*/ 140 w 486"/>
                <a:gd name="T55" fmla="*/ 302 h 416"/>
                <a:gd name="T56" fmla="*/ 126 w 486"/>
                <a:gd name="T57" fmla="*/ 256 h 416"/>
                <a:gd name="T58" fmla="*/ 120 w 486"/>
                <a:gd name="T59" fmla="*/ 206 h 416"/>
                <a:gd name="T60" fmla="*/ 122 w 486"/>
                <a:gd name="T61" fmla="*/ 172 h 416"/>
                <a:gd name="T62" fmla="*/ 134 w 486"/>
                <a:gd name="T63" fmla="*/ 124 h 416"/>
                <a:gd name="T64" fmla="*/ 156 w 486"/>
                <a:gd name="T65" fmla="*/ 84 h 416"/>
                <a:gd name="T66" fmla="*/ 184 w 486"/>
                <a:gd name="T67" fmla="*/ 54 h 416"/>
                <a:gd name="T68" fmla="*/ 218 w 486"/>
                <a:gd name="T69" fmla="*/ 36 h 416"/>
                <a:gd name="T70" fmla="*/ 242 w 486"/>
                <a:gd name="T71" fmla="*/ 34 h 416"/>
                <a:gd name="T72" fmla="*/ 278 w 486"/>
                <a:gd name="T73" fmla="*/ 42 h 416"/>
                <a:gd name="T74" fmla="*/ 308 w 486"/>
                <a:gd name="T75" fmla="*/ 62 h 416"/>
                <a:gd name="T76" fmla="*/ 334 w 486"/>
                <a:gd name="T77" fmla="*/ 96 h 416"/>
                <a:gd name="T78" fmla="*/ 352 w 486"/>
                <a:gd name="T79" fmla="*/ 138 h 416"/>
                <a:gd name="T80" fmla="*/ 360 w 486"/>
                <a:gd name="T81" fmla="*/ 188 h 416"/>
                <a:gd name="T82" fmla="*/ 360 w 486"/>
                <a:gd name="T83" fmla="*/ 224 h 416"/>
                <a:gd name="T84" fmla="*/ 352 w 486"/>
                <a:gd name="T85" fmla="*/ 272 h 416"/>
                <a:gd name="T86" fmla="*/ 326 w 486"/>
                <a:gd name="T87" fmla="*/ 326 h 416"/>
                <a:gd name="T88" fmla="*/ 298 w 486"/>
                <a:gd name="T89" fmla="*/ 356 h 416"/>
                <a:gd name="T90" fmla="*/ 266 w 486"/>
                <a:gd name="T91" fmla="*/ 374 h 416"/>
                <a:gd name="T92" fmla="*/ 242 w 486"/>
                <a:gd name="T93" fmla="*/ 378 h 4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6"/>
                <a:gd name="T142" fmla="*/ 0 h 416"/>
                <a:gd name="T143" fmla="*/ 486 w 486"/>
                <a:gd name="T144" fmla="*/ 416 h 4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6" h="416">
                  <a:moveTo>
                    <a:pt x="242" y="0"/>
                  </a:moveTo>
                  <a:lnTo>
                    <a:pt x="242" y="0"/>
                  </a:lnTo>
                  <a:lnTo>
                    <a:pt x="218" y="0"/>
                  </a:lnTo>
                  <a:lnTo>
                    <a:pt x="194" y="4"/>
                  </a:lnTo>
                  <a:lnTo>
                    <a:pt x="170" y="10"/>
                  </a:lnTo>
                  <a:lnTo>
                    <a:pt x="148" y="16"/>
                  </a:lnTo>
                  <a:lnTo>
                    <a:pt x="126" y="24"/>
                  </a:lnTo>
                  <a:lnTo>
                    <a:pt x="106" y="36"/>
                  </a:lnTo>
                  <a:lnTo>
                    <a:pt x="88" y="48"/>
                  </a:lnTo>
                  <a:lnTo>
                    <a:pt x="70" y="60"/>
                  </a:lnTo>
                  <a:lnTo>
                    <a:pt x="54" y="76"/>
                  </a:lnTo>
                  <a:lnTo>
                    <a:pt x="40" y="92"/>
                  </a:lnTo>
                  <a:lnTo>
                    <a:pt x="28" y="108"/>
                  </a:lnTo>
                  <a:lnTo>
                    <a:pt x="18" y="126"/>
                  </a:lnTo>
                  <a:lnTo>
                    <a:pt x="10" y="146"/>
                  </a:lnTo>
                  <a:lnTo>
                    <a:pt x="4" y="166"/>
                  </a:lnTo>
                  <a:lnTo>
                    <a:pt x="0" y="186"/>
                  </a:lnTo>
                  <a:lnTo>
                    <a:pt x="0" y="208"/>
                  </a:lnTo>
                  <a:lnTo>
                    <a:pt x="0" y="230"/>
                  </a:lnTo>
                  <a:lnTo>
                    <a:pt x="4" y="250"/>
                  </a:lnTo>
                  <a:lnTo>
                    <a:pt x="10" y="270"/>
                  </a:lnTo>
                  <a:lnTo>
                    <a:pt x="18" y="288"/>
                  </a:lnTo>
                  <a:lnTo>
                    <a:pt x="28" y="306"/>
                  </a:lnTo>
                  <a:lnTo>
                    <a:pt x="40" y="324"/>
                  </a:lnTo>
                  <a:lnTo>
                    <a:pt x="54" y="338"/>
                  </a:lnTo>
                  <a:lnTo>
                    <a:pt x="70" y="354"/>
                  </a:lnTo>
                  <a:lnTo>
                    <a:pt x="88" y="366"/>
                  </a:lnTo>
                  <a:lnTo>
                    <a:pt x="106" y="378"/>
                  </a:lnTo>
                  <a:lnTo>
                    <a:pt x="126" y="390"/>
                  </a:lnTo>
                  <a:lnTo>
                    <a:pt x="148" y="398"/>
                  </a:lnTo>
                  <a:lnTo>
                    <a:pt x="170" y="406"/>
                  </a:lnTo>
                  <a:lnTo>
                    <a:pt x="194" y="410"/>
                  </a:lnTo>
                  <a:lnTo>
                    <a:pt x="218" y="414"/>
                  </a:lnTo>
                  <a:lnTo>
                    <a:pt x="242" y="416"/>
                  </a:lnTo>
                  <a:lnTo>
                    <a:pt x="244" y="416"/>
                  </a:lnTo>
                  <a:lnTo>
                    <a:pt x="268" y="414"/>
                  </a:lnTo>
                  <a:lnTo>
                    <a:pt x="292" y="410"/>
                  </a:lnTo>
                  <a:lnTo>
                    <a:pt x="316" y="406"/>
                  </a:lnTo>
                  <a:lnTo>
                    <a:pt x="338" y="398"/>
                  </a:lnTo>
                  <a:lnTo>
                    <a:pt x="360" y="390"/>
                  </a:lnTo>
                  <a:lnTo>
                    <a:pt x="380" y="380"/>
                  </a:lnTo>
                  <a:lnTo>
                    <a:pt x="398" y="368"/>
                  </a:lnTo>
                  <a:lnTo>
                    <a:pt x="414" y="354"/>
                  </a:lnTo>
                  <a:lnTo>
                    <a:pt x="430" y="340"/>
                  </a:lnTo>
                  <a:lnTo>
                    <a:pt x="444" y="324"/>
                  </a:lnTo>
                  <a:lnTo>
                    <a:pt x="456" y="306"/>
                  </a:lnTo>
                  <a:lnTo>
                    <a:pt x="468" y="288"/>
                  </a:lnTo>
                  <a:lnTo>
                    <a:pt x="476" y="270"/>
                  </a:lnTo>
                  <a:lnTo>
                    <a:pt x="482" y="250"/>
                  </a:lnTo>
                  <a:lnTo>
                    <a:pt x="486" y="230"/>
                  </a:lnTo>
                  <a:lnTo>
                    <a:pt x="486" y="208"/>
                  </a:lnTo>
                  <a:lnTo>
                    <a:pt x="486" y="186"/>
                  </a:lnTo>
                  <a:lnTo>
                    <a:pt x="482" y="166"/>
                  </a:lnTo>
                  <a:lnTo>
                    <a:pt x="476" y="146"/>
                  </a:lnTo>
                  <a:lnTo>
                    <a:pt x="466" y="126"/>
                  </a:lnTo>
                  <a:lnTo>
                    <a:pt x="456" y="108"/>
                  </a:lnTo>
                  <a:lnTo>
                    <a:pt x="444" y="92"/>
                  </a:lnTo>
                  <a:lnTo>
                    <a:pt x="430" y="76"/>
                  </a:lnTo>
                  <a:lnTo>
                    <a:pt x="414" y="60"/>
                  </a:lnTo>
                  <a:lnTo>
                    <a:pt x="396" y="48"/>
                  </a:lnTo>
                  <a:lnTo>
                    <a:pt x="378" y="36"/>
                  </a:lnTo>
                  <a:lnTo>
                    <a:pt x="358" y="24"/>
                  </a:lnTo>
                  <a:lnTo>
                    <a:pt x="336" y="16"/>
                  </a:lnTo>
                  <a:lnTo>
                    <a:pt x="314" y="10"/>
                  </a:lnTo>
                  <a:lnTo>
                    <a:pt x="290" y="4"/>
                  </a:lnTo>
                  <a:lnTo>
                    <a:pt x="266" y="0"/>
                  </a:lnTo>
                  <a:lnTo>
                    <a:pt x="242" y="0"/>
                  </a:lnTo>
                  <a:close/>
                  <a:moveTo>
                    <a:pt x="242" y="378"/>
                  </a:moveTo>
                  <a:lnTo>
                    <a:pt x="242" y="378"/>
                  </a:lnTo>
                  <a:lnTo>
                    <a:pt x="230" y="376"/>
                  </a:lnTo>
                  <a:lnTo>
                    <a:pt x="218" y="374"/>
                  </a:lnTo>
                  <a:lnTo>
                    <a:pt x="206" y="370"/>
                  </a:lnTo>
                  <a:lnTo>
                    <a:pt x="194" y="364"/>
                  </a:lnTo>
                  <a:lnTo>
                    <a:pt x="184" y="356"/>
                  </a:lnTo>
                  <a:lnTo>
                    <a:pt x="174" y="348"/>
                  </a:lnTo>
                  <a:lnTo>
                    <a:pt x="164" y="338"/>
                  </a:lnTo>
                  <a:lnTo>
                    <a:pt x="156" y="326"/>
                  </a:lnTo>
                  <a:lnTo>
                    <a:pt x="148" y="314"/>
                  </a:lnTo>
                  <a:lnTo>
                    <a:pt x="140" y="302"/>
                  </a:lnTo>
                  <a:lnTo>
                    <a:pt x="134" y="288"/>
                  </a:lnTo>
                  <a:lnTo>
                    <a:pt x="130" y="272"/>
                  </a:lnTo>
                  <a:lnTo>
                    <a:pt x="126" y="256"/>
                  </a:lnTo>
                  <a:lnTo>
                    <a:pt x="122" y="240"/>
                  </a:lnTo>
                  <a:lnTo>
                    <a:pt x="120" y="224"/>
                  </a:lnTo>
                  <a:lnTo>
                    <a:pt x="120" y="206"/>
                  </a:lnTo>
                  <a:lnTo>
                    <a:pt x="120" y="188"/>
                  </a:lnTo>
                  <a:lnTo>
                    <a:pt x="122" y="172"/>
                  </a:lnTo>
                  <a:lnTo>
                    <a:pt x="126" y="154"/>
                  </a:lnTo>
                  <a:lnTo>
                    <a:pt x="130" y="138"/>
                  </a:lnTo>
                  <a:lnTo>
                    <a:pt x="134" y="124"/>
                  </a:lnTo>
                  <a:lnTo>
                    <a:pt x="140" y="110"/>
                  </a:lnTo>
                  <a:lnTo>
                    <a:pt x="148" y="96"/>
                  </a:lnTo>
                  <a:lnTo>
                    <a:pt x="156" y="84"/>
                  </a:lnTo>
                  <a:lnTo>
                    <a:pt x="164" y="72"/>
                  </a:lnTo>
                  <a:lnTo>
                    <a:pt x="174" y="62"/>
                  </a:lnTo>
                  <a:lnTo>
                    <a:pt x="184" y="54"/>
                  </a:lnTo>
                  <a:lnTo>
                    <a:pt x="194" y="46"/>
                  </a:lnTo>
                  <a:lnTo>
                    <a:pt x="206" y="42"/>
                  </a:lnTo>
                  <a:lnTo>
                    <a:pt x="218" y="36"/>
                  </a:lnTo>
                  <a:lnTo>
                    <a:pt x="230" y="34"/>
                  </a:lnTo>
                  <a:lnTo>
                    <a:pt x="242" y="34"/>
                  </a:lnTo>
                  <a:lnTo>
                    <a:pt x="254" y="34"/>
                  </a:lnTo>
                  <a:lnTo>
                    <a:pt x="266" y="36"/>
                  </a:lnTo>
                  <a:lnTo>
                    <a:pt x="278" y="42"/>
                  </a:lnTo>
                  <a:lnTo>
                    <a:pt x="288" y="46"/>
                  </a:lnTo>
                  <a:lnTo>
                    <a:pt x="298" y="54"/>
                  </a:lnTo>
                  <a:lnTo>
                    <a:pt x="308" y="62"/>
                  </a:lnTo>
                  <a:lnTo>
                    <a:pt x="318" y="72"/>
                  </a:lnTo>
                  <a:lnTo>
                    <a:pt x="326" y="84"/>
                  </a:lnTo>
                  <a:lnTo>
                    <a:pt x="334" y="96"/>
                  </a:lnTo>
                  <a:lnTo>
                    <a:pt x="340" y="110"/>
                  </a:lnTo>
                  <a:lnTo>
                    <a:pt x="346" y="124"/>
                  </a:lnTo>
                  <a:lnTo>
                    <a:pt x="352" y="138"/>
                  </a:lnTo>
                  <a:lnTo>
                    <a:pt x="356" y="154"/>
                  </a:lnTo>
                  <a:lnTo>
                    <a:pt x="358" y="172"/>
                  </a:lnTo>
                  <a:lnTo>
                    <a:pt x="360" y="188"/>
                  </a:lnTo>
                  <a:lnTo>
                    <a:pt x="362" y="206"/>
                  </a:lnTo>
                  <a:lnTo>
                    <a:pt x="360" y="224"/>
                  </a:lnTo>
                  <a:lnTo>
                    <a:pt x="358" y="240"/>
                  </a:lnTo>
                  <a:lnTo>
                    <a:pt x="356" y="256"/>
                  </a:lnTo>
                  <a:lnTo>
                    <a:pt x="352" y="272"/>
                  </a:lnTo>
                  <a:lnTo>
                    <a:pt x="340" y="302"/>
                  </a:lnTo>
                  <a:lnTo>
                    <a:pt x="334" y="314"/>
                  </a:lnTo>
                  <a:lnTo>
                    <a:pt x="326" y="326"/>
                  </a:lnTo>
                  <a:lnTo>
                    <a:pt x="318" y="338"/>
                  </a:lnTo>
                  <a:lnTo>
                    <a:pt x="308" y="348"/>
                  </a:lnTo>
                  <a:lnTo>
                    <a:pt x="298" y="356"/>
                  </a:lnTo>
                  <a:lnTo>
                    <a:pt x="288" y="364"/>
                  </a:lnTo>
                  <a:lnTo>
                    <a:pt x="278" y="370"/>
                  </a:lnTo>
                  <a:lnTo>
                    <a:pt x="266" y="374"/>
                  </a:lnTo>
                  <a:lnTo>
                    <a:pt x="254" y="376"/>
                  </a:lnTo>
                  <a:lnTo>
                    <a:pt x="242" y="37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noEditPoints="1"/>
            </p:cNvSpPr>
            <p:nvPr/>
          </p:nvSpPr>
          <p:spPr bwMode="auto">
            <a:xfrm>
              <a:off x="3044" y="1370"/>
              <a:ext cx="410" cy="402"/>
            </a:xfrm>
            <a:custGeom>
              <a:avLst/>
              <a:gdLst>
                <a:gd name="T0" fmla="*/ 362 w 410"/>
                <a:gd name="T1" fmla="*/ 108 h 402"/>
                <a:gd name="T2" fmla="*/ 354 w 410"/>
                <a:gd name="T3" fmla="*/ 76 h 402"/>
                <a:gd name="T4" fmla="*/ 330 w 410"/>
                <a:gd name="T5" fmla="*/ 46 h 402"/>
                <a:gd name="T6" fmla="*/ 260 w 410"/>
                <a:gd name="T7" fmla="*/ 8 h 402"/>
                <a:gd name="T8" fmla="*/ 204 w 410"/>
                <a:gd name="T9" fmla="*/ 0 h 402"/>
                <a:gd name="T10" fmla="*/ 150 w 410"/>
                <a:gd name="T11" fmla="*/ 6 h 402"/>
                <a:gd name="T12" fmla="*/ 86 w 410"/>
                <a:gd name="T13" fmla="*/ 34 h 402"/>
                <a:gd name="T14" fmla="*/ 56 w 410"/>
                <a:gd name="T15" fmla="*/ 62 h 402"/>
                <a:gd name="T16" fmla="*/ 34 w 410"/>
                <a:gd name="T17" fmla="*/ 98 h 402"/>
                <a:gd name="T18" fmla="*/ 24 w 410"/>
                <a:gd name="T19" fmla="*/ 144 h 402"/>
                <a:gd name="T20" fmla="*/ 56 w 410"/>
                <a:gd name="T21" fmla="*/ 110 h 402"/>
                <a:gd name="T22" fmla="*/ 114 w 410"/>
                <a:gd name="T23" fmla="*/ 80 h 402"/>
                <a:gd name="T24" fmla="*/ 178 w 410"/>
                <a:gd name="T25" fmla="*/ 78 h 402"/>
                <a:gd name="T26" fmla="*/ 198 w 410"/>
                <a:gd name="T27" fmla="*/ 84 h 402"/>
                <a:gd name="T28" fmla="*/ 224 w 410"/>
                <a:gd name="T29" fmla="*/ 104 h 402"/>
                <a:gd name="T30" fmla="*/ 238 w 410"/>
                <a:gd name="T31" fmla="*/ 140 h 402"/>
                <a:gd name="T32" fmla="*/ 224 w 410"/>
                <a:gd name="T33" fmla="*/ 162 h 402"/>
                <a:gd name="T34" fmla="*/ 84 w 410"/>
                <a:gd name="T35" fmla="*/ 202 h 402"/>
                <a:gd name="T36" fmla="*/ 46 w 410"/>
                <a:gd name="T37" fmla="*/ 218 h 402"/>
                <a:gd name="T38" fmla="*/ 10 w 410"/>
                <a:gd name="T39" fmla="*/ 256 h 402"/>
                <a:gd name="T40" fmla="*/ 0 w 410"/>
                <a:gd name="T41" fmla="*/ 304 h 402"/>
                <a:gd name="T42" fmla="*/ 8 w 410"/>
                <a:gd name="T43" fmla="*/ 338 h 402"/>
                <a:gd name="T44" fmla="*/ 42 w 410"/>
                <a:gd name="T45" fmla="*/ 384 h 402"/>
                <a:gd name="T46" fmla="*/ 84 w 410"/>
                <a:gd name="T47" fmla="*/ 400 h 402"/>
                <a:gd name="T48" fmla="*/ 110 w 410"/>
                <a:gd name="T49" fmla="*/ 402 h 402"/>
                <a:gd name="T50" fmla="*/ 178 w 410"/>
                <a:gd name="T51" fmla="*/ 386 h 402"/>
                <a:gd name="T52" fmla="*/ 212 w 410"/>
                <a:gd name="T53" fmla="*/ 368 h 402"/>
                <a:gd name="T54" fmla="*/ 242 w 410"/>
                <a:gd name="T55" fmla="*/ 342 h 402"/>
                <a:gd name="T56" fmla="*/ 268 w 410"/>
                <a:gd name="T57" fmla="*/ 380 h 402"/>
                <a:gd name="T58" fmla="*/ 302 w 410"/>
                <a:gd name="T59" fmla="*/ 398 h 402"/>
                <a:gd name="T60" fmla="*/ 328 w 410"/>
                <a:gd name="T61" fmla="*/ 402 h 402"/>
                <a:gd name="T62" fmla="*/ 364 w 410"/>
                <a:gd name="T63" fmla="*/ 390 h 402"/>
                <a:gd name="T64" fmla="*/ 396 w 410"/>
                <a:gd name="T65" fmla="*/ 362 h 402"/>
                <a:gd name="T66" fmla="*/ 410 w 410"/>
                <a:gd name="T67" fmla="*/ 338 h 402"/>
                <a:gd name="T68" fmla="*/ 380 w 410"/>
                <a:gd name="T69" fmla="*/ 342 h 402"/>
                <a:gd name="T70" fmla="*/ 364 w 410"/>
                <a:gd name="T71" fmla="*/ 326 h 402"/>
                <a:gd name="T72" fmla="*/ 362 w 410"/>
                <a:gd name="T73" fmla="*/ 306 h 402"/>
                <a:gd name="T74" fmla="*/ 240 w 410"/>
                <a:gd name="T75" fmla="*/ 296 h 402"/>
                <a:gd name="T76" fmla="*/ 224 w 410"/>
                <a:gd name="T77" fmla="*/ 328 h 402"/>
                <a:gd name="T78" fmla="*/ 192 w 410"/>
                <a:gd name="T79" fmla="*/ 344 h 402"/>
                <a:gd name="T80" fmla="*/ 164 w 410"/>
                <a:gd name="T81" fmla="*/ 344 h 402"/>
                <a:gd name="T82" fmla="*/ 130 w 410"/>
                <a:gd name="T83" fmla="*/ 324 h 402"/>
                <a:gd name="T84" fmla="*/ 118 w 410"/>
                <a:gd name="T85" fmla="*/ 290 h 402"/>
                <a:gd name="T86" fmla="*/ 120 w 410"/>
                <a:gd name="T87" fmla="*/ 262 h 402"/>
                <a:gd name="T88" fmla="*/ 140 w 410"/>
                <a:gd name="T89" fmla="*/ 232 h 402"/>
                <a:gd name="T90" fmla="*/ 240 w 410"/>
                <a:gd name="T91" fmla="*/ 188 h 4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0"/>
                <a:gd name="T139" fmla="*/ 0 h 402"/>
                <a:gd name="T140" fmla="*/ 410 w 410"/>
                <a:gd name="T141" fmla="*/ 402 h 4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0" h="402">
                  <a:moveTo>
                    <a:pt x="362" y="306"/>
                  </a:moveTo>
                  <a:lnTo>
                    <a:pt x="362" y="108"/>
                  </a:lnTo>
                  <a:lnTo>
                    <a:pt x="360" y="98"/>
                  </a:lnTo>
                  <a:lnTo>
                    <a:pt x="358" y="86"/>
                  </a:lnTo>
                  <a:lnTo>
                    <a:pt x="354" y="76"/>
                  </a:lnTo>
                  <a:lnTo>
                    <a:pt x="348" y="64"/>
                  </a:lnTo>
                  <a:lnTo>
                    <a:pt x="340" y="56"/>
                  </a:lnTo>
                  <a:lnTo>
                    <a:pt x="330" y="46"/>
                  </a:lnTo>
                  <a:lnTo>
                    <a:pt x="310" y="30"/>
                  </a:lnTo>
                  <a:lnTo>
                    <a:pt x="286" y="18"/>
                  </a:lnTo>
                  <a:lnTo>
                    <a:pt x="260" y="8"/>
                  </a:lnTo>
                  <a:lnTo>
                    <a:pt x="232" y="2"/>
                  </a:lnTo>
                  <a:lnTo>
                    <a:pt x="204" y="0"/>
                  </a:lnTo>
                  <a:lnTo>
                    <a:pt x="178" y="2"/>
                  </a:lnTo>
                  <a:lnTo>
                    <a:pt x="150" y="6"/>
                  </a:lnTo>
                  <a:lnTo>
                    <a:pt x="124" y="14"/>
                  </a:lnTo>
                  <a:lnTo>
                    <a:pt x="98" y="26"/>
                  </a:lnTo>
                  <a:lnTo>
                    <a:pt x="86" y="34"/>
                  </a:lnTo>
                  <a:lnTo>
                    <a:pt x="76" y="42"/>
                  </a:lnTo>
                  <a:lnTo>
                    <a:pt x="66" y="50"/>
                  </a:lnTo>
                  <a:lnTo>
                    <a:pt x="56" y="62"/>
                  </a:lnTo>
                  <a:lnTo>
                    <a:pt x="48" y="72"/>
                  </a:lnTo>
                  <a:lnTo>
                    <a:pt x="40" y="84"/>
                  </a:lnTo>
                  <a:lnTo>
                    <a:pt x="34" y="98"/>
                  </a:lnTo>
                  <a:lnTo>
                    <a:pt x="28" y="112"/>
                  </a:lnTo>
                  <a:lnTo>
                    <a:pt x="26" y="128"/>
                  </a:lnTo>
                  <a:lnTo>
                    <a:pt x="24" y="144"/>
                  </a:lnTo>
                  <a:lnTo>
                    <a:pt x="40" y="126"/>
                  </a:lnTo>
                  <a:lnTo>
                    <a:pt x="56" y="110"/>
                  </a:lnTo>
                  <a:lnTo>
                    <a:pt x="74" y="96"/>
                  </a:lnTo>
                  <a:lnTo>
                    <a:pt x="94" y="86"/>
                  </a:lnTo>
                  <a:lnTo>
                    <a:pt x="114" y="80"/>
                  </a:lnTo>
                  <a:lnTo>
                    <a:pt x="134" y="76"/>
                  </a:lnTo>
                  <a:lnTo>
                    <a:pt x="156" y="76"/>
                  </a:lnTo>
                  <a:lnTo>
                    <a:pt x="178" y="78"/>
                  </a:lnTo>
                  <a:lnTo>
                    <a:pt x="192" y="82"/>
                  </a:lnTo>
                  <a:lnTo>
                    <a:pt x="198" y="84"/>
                  </a:lnTo>
                  <a:lnTo>
                    <a:pt x="214" y="94"/>
                  </a:lnTo>
                  <a:lnTo>
                    <a:pt x="224" y="104"/>
                  </a:lnTo>
                  <a:lnTo>
                    <a:pt x="232" y="116"/>
                  </a:lnTo>
                  <a:lnTo>
                    <a:pt x="238" y="128"/>
                  </a:lnTo>
                  <a:lnTo>
                    <a:pt x="238" y="140"/>
                  </a:lnTo>
                  <a:lnTo>
                    <a:pt x="236" y="150"/>
                  </a:lnTo>
                  <a:lnTo>
                    <a:pt x="228" y="158"/>
                  </a:lnTo>
                  <a:lnTo>
                    <a:pt x="224" y="162"/>
                  </a:lnTo>
                  <a:lnTo>
                    <a:pt x="218" y="164"/>
                  </a:lnTo>
                  <a:lnTo>
                    <a:pt x="178" y="176"/>
                  </a:lnTo>
                  <a:lnTo>
                    <a:pt x="84" y="202"/>
                  </a:lnTo>
                  <a:lnTo>
                    <a:pt x="64" y="210"/>
                  </a:lnTo>
                  <a:lnTo>
                    <a:pt x="46" y="218"/>
                  </a:lnTo>
                  <a:lnTo>
                    <a:pt x="32" y="230"/>
                  </a:lnTo>
                  <a:lnTo>
                    <a:pt x="20" y="242"/>
                  </a:lnTo>
                  <a:lnTo>
                    <a:pt x="10" y="256"/>
                  </a:lnTo>
                  <a:lnTo>
                    <a:pt x="4" y="270"/>
                  </a:lnTo>
                  <a:lnTo>
                    <a:pt x="0" y="286"/>
                  </a:lnTo>
                  <a:lnTo>
                    <a:pt x="0" y="304"/>
                  </a:lnTo>
                  <a:lnTo>
                    <a:pt x="2" y="322"/>
                  </a:lnTo>
                  <a:lnTo>
                    <a:pt x="8" y="338"/>
                  </a:lnTo>
                  <a:lnTo>
                    <a:pt x="16" y="356"/>
                  </a:lnTo>
                  <a:lnTo>
                    <a:pt x="28" y="370"/>
                  </a:lnTo>
                  <a:lnTo>
                    <a:pt x="42" y="384"/>
                  </a:lnTo>
                  <a:lnTo>
                    <a:pt x="62" y="394"/>
                  </a:lnTo>
                  <a:lnTo>
                    <a:pt x="72" y="396"/>
                  </a:lnTo>
                  <a:lnTo>
                    <a:pt x="84" y="400"/>
                  </a:lnTo>
                  <a:lnTo>
                    <a:pt x="98" y="400"/>
                  </a:lnTo>
                  <a:lnTo>
                    <a:pt x="110" y="402"/>
                  </a:lnTo>
                  <a:lnTo>
                    <a:pt x="144" y="396"/>
                  </a:lnTo>
                  <a:lnTo>
                    <a:pt x="162" y="392"/>
                  </a:lnTo>
                  <a:lnTo>
                    <a:pt x="178" y="386"/>
                  </a:lnTo>
                  <a:lnTo>
                    <a:pt x="194" y="376"/>
                  </a:lnTo>
                  <a:lnTo>
                    <a:pt x="212" y="368"/>
                  </a:lnTo>
                  <a:lnTo>
                    <a:pt x="226" y="356"/>
                  </a:lnTo>
                  <a:lnTo>
                    <a:pt x="242" y="342"/>
                  </a:lnTo>
                  <a:lnTo>
                    <a:pt x="250" y="356"/>
                  </a:lnTo>
                  <a:lnTo>
                    <a:pt x="258" y="368"/>
                  </a:lnTo>
                  <a:lnTo>
                    <a:pt x="268" y="380"/>
                  </a:lnTo>
                  <a:lnTo>
                    <a:pt x="278" y="388"/>
                  </a:lnTo>
                  <a:lnTo>
                    <a:pt x="290" y="394"/>
                  </a:lnTo>
                  <a:lnTo>
                    <a:pt x="302" y="398"/>
                  </a:lnTo>
                  <a:lnTo>
                    <a:pt x="314" y="400"/>
                  </a:lnTo>
                  <a:lnTo>
                    <a:pt x="328" y="402"/>
                  </a:lnTo>
                  <a:lnTo>
                    <a:pt x="340" y="400"/>
                  </a:lnTo>
                  <a:lnTo>
                    <a:pt x="352" y="396"/>
                  </a:lnTo>
                  <a:lnTo>
                    <a:pt x="364" y="390"/>
                  </a:lnTo>
                  <a:lnTo>
                    <a:pt x="376" y="382"/>
                  </a:lnTo>
                  <a:lnTo>
                    <a:pt x="388" y="374"/>
                  </a:lnTo>
                  <a:lnTo>
                    <a:pt x="396" y="362"/>
                  </a:lnTo>
                  <a:lnTo>
                    <a:pt x="404" y="350"/>
                  </a:lnTo>
                  <a:lnTo>
                    <a:pt x="410" y="338"/>
                  </a:lnTo>
                  <a:lnTo>
                    <a:pt x="398" y="342"/>
                  </a:lnTo>
                  <a:lnTo>
                    <a:pt x="388" y="342"/>
                  </a:lnTo>
                  <a:lnTo>
                    <a:pt x="380" y="342"/>
                  </a:lnTo>
                  <a:lnTo>
                    <a:pt x="374" y="338"/>
                  </a:lnTo>
                  <a:lnTo>
                    <a:pt x="368" y="334"/>
                  </a:lnTo>
                  <a:lnTo>
                    <a:pt x="364" y="326"/>
                  </a:lnTo>
                  <a:lnTo>
                    <a:pt x="362" y="316"/>
                  </a:lnTo>
                  <a:lnTo>
                    <a:pt x="362" y="306"/>
                  </a:lnTo>
                  <a:close/>
                  <a:moveTo>
                    <a:pt x="240" y="282"/>
                  </a:moveTo>
                  <a:lnTo>
                    <a:pt x="240" y="282"/>
                  </a:lnTo>
                  <a:lnTo>
                    <a:pt x="240" y="296"/>
                  </a:lnTo>
                  <a:lnTo>
                    <a:pt x="236" y="308"/>
                  </a:lnTo>
                  <a:lnTo>
                    <a:pt x="232" y="320"/>
                  </a:lnTo>
                  <a:lnTo>
                    <a:pt x="224" y="328"/>
                  </a:lnTo>
                  <a:lnTo>
                    <a:pt x="216" y="336"/>
                  </a:lnTo>
                  <a:lnTo>
                    <a:pt x="204" y="342"/>
                  </a:lnTo>
                  <a:lnTo>
                    <a:pt x="192" y="344"/>
                  </a:lnTo>
                  <a:lnTo>
                    <a:pt x="178" y="346"/>
                  </a:lnTo>
                  <a:lnTo>
                    <a:pt x="164" y="344"/>
                  </a:lnTo>
                  <a:lnTo>
                    <a:pt x="150" y="340"/>
                  </a:lnTo>
                  <a:lnTo>
                    <a:pt x="140" y="332"/>
                  </a:lnTo>
                  <a:lnTo>
                    <a:pt x="130" y="324"/>
                  </a:lnTo>
                  <a:lnTo>
                    <a:pt x="124" y="314"/>
                  </a:lnTo>
                  <a:lnTo>
                    <a:pt x="120" y="302"/>
                  </a:lnTo>
                  <a:lnTo>
                    <a:pt x="118" y="290"/>
                  </a:lnTo>
                  <a:lnTo>
                    <a:pt x="116" y="278"/>
                  </a:lnTo>
                  <a:lnTo>
                    <a:pt x="120" y="262"/>
                  </a:lnTo>
                  <a:lnTo>
                    <a:pt x="126" y="248"/>
                  </a:lnTo>
                  <a:lnTo>
                    <a:pt x="134" y="236"/>
                  </a:lnTo>
                  <a:lnTo>
                    <a:pt x="140" y="232"/>
                  </a:lnTo>
                  <a:lnTo>
                    <a:pt x="146" y="228"/>
                  </a:lnTo>
                  <a:lnTo>
                    <a:pt x="178" y="216"/>
                  </a:lnTo>
                  <a:lnTo>
                    <a:pt x="240" y="188"/>
                  </a:lnTo>
                  <a:lnTo>
                    <a:pt x="240" y="28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noEditPoints="1"/>
            </p:cNvSpPr>
            <p:nvPr/>
          </p:nvSpPr>
          <p:spPr bwMode="auto">
            <a:xfrm>
              <a:off x="1908" y="1248"/>
              <a:ext cx="1070" cy="1142"/>
            </a:xfrm>
            <a:custGeom>
              <a:avLst/>
              <a:gdLst>
                <a:gd name="T0" fmla="*/ 1014 w 1070"/>
                <a:gd name="T1" fmla="*/ 718 h 1142"/>
                <a:gd name="T2" fmla="*/ 920 w 1070"/>
                <a:gd name="T3" fmla="*/ 650 h 1142"/>
                <a:gd name="T4" fmla="*/ 840 w 1070"/>
                <a:gd name="T5" fmla="*/ 644 h 1142"/>
                <a:gd name="T6" fmla="*/ 718 w 1070"/>
                <a:gd name="T7" fmla="*/ 704 h 1142"/>
                <a:gd name="T8" fmla="*/ 686 w 1070"/>
                <a:gd name="T9" fmla="*/ 788 h 1142"/>
                <a:gd name="T10" fmla="*/ 774 w 1070"/>
                <a:gd name="T11" fmla="*/ 722 h 1142"/>
                <a:gd name="T12" fmla="*/ 860 w 1070"/>
                <a:gd name="T13" fmla="*/ 728 h 1142"/>
                <a:gd name="T14" fmla="*/ 896 w 1070"/>
                <a:gd name="T15" fmla="*/ 794 h 1142"/>
                <a:gd name="T16" fmla="*/ 746 w 1070"/>
                <a:gd name="T17" fmla="*/ 846 h 1142"/>
                <a:gd name="T18" fmla="*/ 666 w 1070"/>
                <a:gd name="T19" fmla="*/ 914 h 1142"/>
                <a:gd name="T20" fmla="*/ 640 w 1070"/>
                <a:gd name="T21" fmla="*/ 974 h 1142"/>
                <a:gd name="T22" fmla="*/ 590 w 1070"/>
                <a:gd name="T23" fmla="*/ 968 h 1142"/>
                <a:gd name="T24" fmla="*/ 566 w 1070"/>
                <a:gd name="T25" fmla="*/ 708 h 1142"/>
                <a:gd name="T26" fmla="*/ 554 w 1070"/>
                <a:gd name="T27" fmla="*/ 516 h 1142"/>
                <a:gd name="T28" fmla="*/ 472 w 1070"/>
                <a:gd name="T29" fmla="*/ 642 h 1142"/>
                <a:gd name="T30" fmla="*/ 386 w 1070"/>
                <a:gd name="T31" fmla="*/ 502 h 1142"/>
                <a:gd name="T32" fmla="*/ 346 w 1070"/>
                <a:gd name="T33" fmla="*/ 442 h 1142"/>
                <a:gd name="T34" fmla="*/ 180 w 1070"/>
                <a:gd name="T35" fmla="*/ 20 h 1142"/>
                <a:gd name="T36" fmla="*/ 214 w 1070"/>
                <a:gd name="T37" fmla="*/ 70 h 1142"/>
                <a:gd name="T38" fmla="*/ 204 w 1070"/>
                <a:gd name="T39" fmla="*/ 464 h 1142"/>
                <a:gd name="T40" fmla="*/ 116 w 1070"/>
                <a:gd name="T41" fmla="*/ 522 h 1142"/>
                <a:gd name="T42" fmla="*/ 48 w 1070"/>
                <a:gd name="T43" fmla="*/ 586 h 1142"/>
                <a:gd name="T44" fmla="*/ 30 w 1070"/>
                <a:gd name="T45" fmla="*/ 678 h 1142"/>
                <a:gd name="T46" fmla="*/ 84 w 1070"/>
                <a:gd name="T47" fmla="*/ 764 h 1142"/>
                <a:gd name="T48" fmla="*/ 280 w 1070"/>
                <a:gd name="T49" fmla="*/ 940 h 1142"/>
                <a:gd name="T50" fmla="*/ 274 w 1070"/>
                <a:gd name="T51" fmla="*/ 1032 h 1142"/>
                <a:gd name="T52" fmla="*/ 202 w 1070"/>
                <a:gd name="T53" fmla="*/ 1086 h 1142"/>
                <a:gd name="T54" fmla="*/ 120 w 1070"/>
                <a:gd name="T55" fmla="*/ 1082 h 1142"/>
                <a:gd name="T56" fmla="*/ 0 w 1070"/>
                <a:gd name="T57" fmla="*/ 1020 h 1142"/>
                <a:gd name="T58" fmla="*/ 122 w 1070"/>
                <a:gd name="T59" fmla="*/ 1124 h 1142"/>
                <a:gd name="T60" fmla="*/ 278 w 1070"/>
                <a:gd name="T61" fmla="*/ 1132 h 1142"/>
                <a:gd name="T62" fmla="*/ 402 w 1070"/>
                <a:gd name="T63" fmla="*/ 1058 h 1142"/>
                <a:gd name="T64" fmla="*/ 432 w 1070"/>
                <a:gd name="T65" fmla="*/ 984 h 1142"/>
                <a:gd name="T66" fmla="*/ 408 w 1070"/>
                <a:gd name="T67" fmla="*/ 860 h 1142"/>
                <a:gd name="T68" fmla="*/ 170 w 1070"/>
                <a:gd name="T69" fmla="*/ 662 h 1142"/>
                <a:gd name="T70" fmla="*/ 144 w 1070"/>
                <a:gd name="T71" fmla="*/ 604 h 1142"/>
                <a:gd name="T72" fmla="*/ 166 w 1070"/>
                <a:gd name="T73" fmla="*/ 548 h 1142"/>
                <a:gd name="T74" fmla="*/ 248 w 1070"/>
                <a:gd name="T75" fmla="*/ 516 h 1142"/>
                <a:gd name="T76" fmla="*/ 328 w 1070"/>
                <a:gd name="T77" fmla="*/ 548 h 1142"/>
                <a:gd name="T78" fmla="*/ 376 w 1070"/>
                <a:gd name="T79" fmla="*/ 632 h 1142"/>
                <a:gd name="T80" fmla="*/ 444 w 1070"/>
                <a:gd name="T81" fmla="*/ 914 h 1142"/>
                <a:gd name="T82" fmla="*/ 484 w 1070"/>
                <a:gd name="T83" fmla="*/ 1020 h 1142"/>
                <a:gd name="T84" fmla="*/ 546 w 1070"/>
                <a:gd name="T85" fmla="*/ 1042 h 1142"/>
                <a:gd name="T86" fmla="*/ 632 w 1070"/>
                <a:gd name="T87" fmla="*/ 1028 h 1142"/>
                <a:gd name="T88" fmla="*/ 690 w 1070"/>
                <a:gd name="T89" fmla="*/ 1014 h 1142"/>
                <a:gd name="T90" fmla="*/ 772 w 1070"/>
                <a:gd name="T91" fmla="*/ 1044 h 1142"/>
                <a:gd name="T92" fmla="*/ 856 w 1070"/>
                <a:gd name="T93" fmla="*/ 1020 h 1142"/>
                <a:gd name="T94" fmla="*/ 918 w 1070"/>
                <a:gd name="T95" fmla="*/ 1012 h 1142"/>
                <a:gd name="T96" fmla="*/ 988 w 1070"/>
                <a:gd name="T97" fmla="*/ 1044 h 1142"/>
                <a:gd name="T98" fmla="*/ 1048 w 1070"/>
                <a:gd name="T99" fmla="*/ 1016 h 1142"/>
                <a:gd name="T100" fmla="*/ 1050 w 1070"/>
                <a:gd name="T101" fmla="*/ 986 h 1142"/>
                <a:gd name="T102" fmla="*/ 1022 w 1070"/>
                <a:gd name="T103" fmla="*/ 948 h 1142"/>
                <a:gd name="T104" fmla="*/ 892 w 1070"/>
                <a:gd name="T105" fmla="*/ 962 h 1142"/>
                <a:gd name="T106" fmla="*/ 840 w 1070"/>
                <a:gd name="T107" fmla="*/ 988 h 1142"/>
                <a:gd name="T108" fmla="*/ 780 w 1070"/>
                <a:gd name="T109" fmla="*/ 946 h 1142"/>
                <a:gd name="T110" fmla="*/ 796 w 1070"/>
                <a:gd name="T111" fmla="*/ 880 h 1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0"/>
                <a:gd name="T169" fmla="*/ 0 h 1142"/>
                <a:gd name="T170" fmla="*/ 1070 w 1070"/>
                <a:gd name="T171" fmla="*/ 1142 h 1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0" h="1142">
                  <a:moveTo>
                    <a:pt x="1022" y="948"/>
                  </a:moveTo>
                  <a:lnTo>
                    <a:pt x="1022" y="752"/>
                  </a:lnTo>
                  <a:lnTo>
                    <a:pt x="1022" y="740"/>
                  </a:lnTo>
                  <a:lnTo>
                    <a:pt x="1018" y="728"/>
                  </a:lnTo>
                  <a:lnTo>
                    <a:pt x="1014" y="718"/>
                  </a:lnTo>
                  <a:lnTo>
                    <a:pt x="1008" y="708"/>
                  </a:lnTo>
                  <a:lnTo>
                    <a:pt x="1000" y="698"/>
                  </a:lnTo>
                  <a:lnTo>
                    <a:pt x="992" y="690"/>
                  </a:lnTo>
                  <a:lnTo>
                    <a:pt x="970" y="674"/>
                  </a:lnTo>
                  <a:lnTo>
                    <a:pt x="946" y="660"/>
                  </a:lnTo>
                  <a:lnTo>
                    <a:pt x="920" y="650"/>
                  </a:lnTo>
                  <a:lnTo>
                    <a:pt x="892" y="644"/>
                  </a:lnTo>
                  <a:lnTo>
                    <a:pt x="866" y="642"/>
                  </a:lnTo>
                  <a:lnTo>
                    <a:pt x="852" y="642"/>
                  </a:lnTo>
                  <a:lnTo>
                    <a:pt x="840" y="644"/>
                  </a:lnTo>
                  <a:lnTo>
                    <a:pt x="812" y="650"/>
                  </a:lnTo>
                  <a:lnTo>
                    <a:pt x="786" y="658"/>
                  </a:lnTo>
                  <a:lnTo>
                    <a:pt x="760" y="670"/>
                  </a:lnTo>
                  <a:lnTo>
                    <a:pt x="738" y="684"/>
                  </a:lnTo>
                  <a:lnTo>
                    <a:pt x="728" y="694"/>
                  </a:lnTo>
                  <a:lnTo>
                    <a:pt x="718" y="704"/>
                  </a:lnTo>
                  <a:lnTo>
                    <a:pt x="710" y="716"/>
                  </a:lnTo>
                  <a:lnTo>
                    <a:pt x="702" y="728"/>
                  </a:lnTo>
                  <a:lnTo>
                    <a:pt x="696" y="742"/>
                  </a:lnTo>
                  <a:lnTo>
                    <a:pt x="692" y="756"/>
                  </a:lnTo>
                  <a:lnTo>
                    <a:pt x="688" y="772"/>
                  </a:lnTo>
                  <a:lnTo>
                    <a:pt x="686" y="788"/>
                  </a:lnTo>
                  <a:lnTo>
                    <a:pt x="702" y="768"/>
                  </a:lnTo>
                  <a:lnTo>
                    <a:pt x="718" y="752"/>
                  </a:lnTo>
                  <a:lnTo>
                    <a:pt x="736" y="740"/>
                  </a:lnTo>
                  <a:lnTo>
                    <a:pt x="756" y="730"/>
                  </a:lnTo>
                  <a:lnTo>
                    <a:pt x="774" y="722"/>
                  </a:lnTo>
                  <a:lnTo>
                    <a:pt x="796" y="718"/>
                  </a:lnTo>
                  <a:lnTo>
                    <a:pt x="818" y="718"/>
                  </a:lnTo>
                  <a:lnTo>
                    <a:pt x="840" y="722"/>
                  </a:lnTo>
                  <a:lnTo>
                    <a:pt x="860" y="728"/>
                  </a:lnTo>
                  <a:lnTo>
                    <a:pt x="874" y="736"/>
                  </a:lnTo>
                  <a:lnTo>
                    <a:pt x="886" y="746"/>
                  </a:lnTo>
                  <a:lnTo>
                    <a:pt x="894" y="758"/>
                  </a:lnTo>
                  <a:lnTo>
                    <a:pt x="898" y="770"/>
                  </a:lnTo>
                  <a:lnTo>
                    <a:pt x="900" y="782"/>
                  </a:lnTo>
                  <a:lnTo>
                    <a:pt x="896" y="794"/>
                  </a:lnTo>
                  <a:lnTo>
                    <a:pt x="890" y="802"/>
                  </a:lnTo>
                  <a:lnTo>
                    <a:pt x="884" y="806"/>
                  </a:lnTo>
                  <a:lnTo>
                    <a:pt x="878" y="808"/>
                  </a:lnTo>
                  <a:lnTo>
                    <a:pt x="840" y="820"/>
                  </a:lnTo>
                  <a:lnTo>
                    <a:pt x="746" y="846"/>
                  </a:lnTo>
                  <a:lnTo>
                    <a:pt x="726" y="852"/>
                  </a:lnTo>
                  <a:lnTo>
                    <a:pt x="708" y="862"/>
                  </a:lnTo>
                  <a:lnTo>
                    <a:pt x="694" y="872"/>
                  </a:lnTo>
                  <a:lnTo>
                    <a:pt x="682" y="884"/>
                  </a:lnTo>
                  <a:lnTo>
                    <a:pt x="674" y="898"/>
                  </a:lnTo>
                  <a:lnTo>
                    <a:pt x="666" y="914"/>
                  </a:lnTo>
                  <a:lnTo>
                    <a:pt x="662" y="930"/>
                  </a:lnTo>
                  <a:lnTo>
                    <a:pt x="662" y="946"/>
                  </a:lnTo>
                  <a:lnTo>
                    <a:pt x="664" y="966"/>
                  </a:lnTo>
                  <a:lnTo>
                    <a:pt x="640" y="974"/>
                  </a:lnTo>
                  <a:lnTo>
                    <a:pt x="630" y="976"/>
                  </a:lnTo>
                  <a:lnTo>
                    <a:pt x="620" y="976"/>
                  </a:lnTo>
                  <a:lnTo>
                    <a:pt x="612" y="976"/>
                  </a:lnTo>
                  <a:lnTo>
                    <a:pt x="604" y="974"/>
                  </a:lnTo>
                  <a:lnTo>
                    <a:pt x="596" y="972"/>
                  </a:lnTo>
                  <a:lnTo>
                    <a:pt x="590" y="968"/>
                  </a:lnTo>
                  <a:lnTo>
                    <a:pt x="584" y="962"/>
                  </a:lnTo>
                  <a:lnTo>
                    <a:pt x="580" y="956"/>
                  </a:lnTo>
                  <a:lnTo>
                    <a:pt x="572" y="942"/>
                  </a:lnTo>
                  <a:lnTo>
                    <a:pt x="568" y="924"/>
                  </a:lnTo>
                  <a:lnTo>
                    <a:pt x="566" y="904"/>
                  </a:lnTo>
                  <a:lnTo>
                    <a:pt x="566" y="708"/>
                  </a:lnTo>
                  <a:lnTo>
                    <a:pt x="684" y="708"/>
                  </a:lnTo>
                  <a:lnTo>
                    <a:pt x="684" y="672"/>
                  </a:lnTo>
                  <a:lnTo>
                    <a:pt x="566" y="672"/>
                  </a:lnTo>
                  <a:lnTo>
                    <a:pt x="566" y="520"/>
                  </a:lnTo>
                  <a:lnTo>
                    <a:pt x="554" y="516"/>
                  </a:lnTo>
                  <a:lnTo>
                    <a:pt x="546" y="542"/>
                  </a:lnTo>
                  <a:lnTo>
                    <a:pt x="536" y="568"/>
                  </a:lnTo>
                  <a:lnTo>
                    <a:pt x="524" y="588"/>
                  </a:lnTo>
                  <a:lnTo>
                    <a:pt x="510" y="608"/>
                  </a:lnTo>
                  <a:lnTo>
                    <a:pt x="492" y="626"/>
                  </a:lnTo>
                  <a:lnTo>
                    <a:pt x="472" y="642"/>
                  </a:lnTo>
                  <a:lnTo>
                    <a:pt x="446" y="656"/>
                  </a:lnTo>
                  <a:lnTo>
                    <a:pt x="416" y="668"/>
                  </a:lnTo>
                  <a:lnTo>
                    <a:pt x="416" y="508"/>
                  </a:lnTo>
                  <a:lnTo>
                    <a:pt x="400" y="506"/>
                  </a:lnTo>
                  <a:lnTo>
                    <a:pt x="386" y="502"/>
                  </a:lnTo>
                  <a:lnTo>
                    <a:pt x="374" y="498"/>
                  </a:lnTo>
                  <a:lnTo>
                    <a:pt x="366" y="490"/>
                  </a:lnTo>
                  <a:lnTo>
                    <a:pt x="358" y="482"/>
                  </a:lnTo>
                  <a:lnTo>
                    <a:pt x="352" y="470"/>
                  </a:lnTo>
                  <a:lnTo>
                    <a:pt x="348" y="456"/>
                  </a:lnTo>
                  <a:lnTo>
                    <a:pt x="346" y="442"/>
                  </a:lnTo>
                  <a:lnTo>
                    <a:pt x="346" y="0"/>
                  </a:lnTo>
                  <a:lnTo>
                    <a:pt x="148" y="0"/>
                  </a:lnTo>
                  <a:lnTo>
                    <a:pt x="148" y="16"/>
                  </a:lnTo>
                  <a:lnTo>
                    <a:pt x="166" y="18"/>
                  </a:lnTo>
                  <a:lnTo>
                    <a:pt x="180" y="20"/>
                  </a:lnTo>
                  <a:lnTo>
                    <a:pt x="192" y="24"/>
                  </a:lnTo>
                  <a:lnTo>
                    <a:pt x="200" y="28"/>
                  </a:lnTo>
                  <a:lnTo>
                    <a:pt x="206" y="36"/>
                  </a:lnTo>
                  <a:lnTo>
                    <a:pt x="210" y="44"/>
                  </a:lnTo>
                  <a:lnTo>
                    <a:pt x="214" y="56"/>
                  </a:lnTo>
                  <a:lnTo>
                    <a:pt x="214" y="70"/>
                  </a:lnTo>
                  <a:lnTo>
                    <a:pt x="214" y="430"/>
                  </a:lnTo>
                  <a:lnTo>
                    <a:pt x="214" y="440"/>
                  </a:lnTo>
                  <a:lnTo>
                    <a:pt x="212" y="450"/>
                  </a:lnTo>
                  <a:lnTo>
                    <a:pt x="208" y="458"/>
                  </a:lnTo>
                  <a:lnTo>
                    <a:pt x="204" y="464"/>
                  </a:lnTo>
                  <a:lnTo>
                    <a:pt x="192" y="476"/>
                  </a:lnTo>
                  <a:lnTo>
                    <a:pt x="180" y="486"/>
                  </a:lnTo>
                  <a:lnTo>
                    <a:pt x="162" y="498"/>
                  </a:lnTo>
                  <a:lnTo>
                    <a:pt x="140" y="508"/>
                  </a:lnTo>
                  <a:lnTo>
                    <a:pt x="116" y="522"/>
                  </a:lnTo>
                  <a:lnTo>
                    <a:pt x="92" y="538"/>
                  </a:lnTo>
                  <a:lnTo>
                    <a:pt x="78" y="548"/>
                  </a:lnTo>
                  <a:lnTo>
                    <a:pt x="66" y="560"/>
                  </a:lnTo>
                  <a:lnTo>
                    <a:pt x="56" y="572"/>
                  </a:lnTo>
                  <a:lnTo>
                    <a:pt x="48" y="586"/>
                  </a:lnTo>
                  <a:lnTo>
                    <a:pt x="40" y="600"/>
                  </a:lnTo>
                  <a:lnTo>
                    <a:pt x="36" y="614"/>
                  </a:lnTo>
                  <a:lnTo>
                    <a:pt x="32" y="630"/>
                  </a:lnTo>
                  <a:lnTo>
                    <a:pt x="30" y="646"/>
                  </a:lnTo>
                  <a:lnTo>
                    <a:pt x="28" y="662"/>
                  </a:lnTo>
                  <a:lnTo>
                    <a:pt x="30" y="678"/>
                  </a:lnTo>
                  <a:lnTo>
                    <a:pt x="34" y="694"/>
                  </a:lnTo>
                  <a:lnTo>
                    <a:pt x="40" y="708"/>
                  </a:lnTo>
                  <a:lnTo>
                    <a:pt x="46" y="724"/>
                  </a:lnTo>
                  <a:lnTo>
                    <a:pt x="56" y="738"/>
                  </a:lnTo>
                  <a:lnTo>
                    <a:pt x="68" y="752"/>
                  </a:lnTo>
                  <a:lnTo>
                    <a:pt x="84" y="764"/>
                  </a:lnTo>
                  <a:lnTo>
                    <a:pt x="238" y="884"/>
                  </a:lnTo>
                  <a:lnTo>
                    <a:pt x="254" y="896"/>
                  </a:lnTo>
                  <a:lnTo>
                    <a:pt x="264" y="910"/>
                  </a:lnTo>
                  <a:lnTo>
                    <a:pt x="274" y="924"/>
                  </a:lnTo>
                  <a:lnTo>
                    <a:pt x="280" y="940"/>
                  </a:lnTo>
                  <a:lnTo>
                    <a:pt x="284" y="956"/>
                  </a:lnTo>
                  <a:lnTo>
                    <a:pt x="286" y="972"/>
                  </a:lnTo>
                  <a:lnTo>
                    <a:pt x="286" y="988"/>
                  </a:lnTo>
                  <a:lnTo>
                    <a:pt x="284" y="1002"/>
                  </a:lnTo>
                  <a:lnTo>
                    <a:pt x="280" y="1018"/>
                  </a:lnTo>
                  <a:lnTo>
                    <a:pt x="274" y="1032"/>
                  </a:lnTo>
                  <a:lnTo>
                    <a:pt x="266" y="1044"/>
                  </a:lnTo>
                  <a:lnTo>
                    <a:pt x="256" y="1056"/>
                  </a:lnTo>
                  <a:lnTo>
                    <a:pt x="244" y="1066"/>
                  </a:lnTo>
                  <a:lnTo>
                    <a:pt x="232" y="1074"/>
                  </a:lnTo>
                  <a:lnTo>
                    <a:pt x="218" y="1082"/>
                  </a:lnTo>
                  <a:lnTo>
                    <a:pt x="202" y="1086"/>
                  </a:lnTo>
                  <a:lnTo>
                    <a:pt x="188" y="1088"/>
                  </a:lnTo>
                  <a:lnTo>
                    <a:pt x="174" y="1090"/>
                  </a:lnTo>
                  <a:lnTo>
                    <a:pt x="160" y="1090"/>
                  </a:lnTo>
                  <a:lnTo>
                    <a:pt x="148" y="1088"/>
                  </a:lnTo>
                  <a:lnTo>
                    <a:pt x="120" y="1082"/>
                  </a:lnTo>
                  <a:lnTo>
                    <a:pt x="96" y="1072"/>
                  </a:lnTo>
                  <a:lnTo>
                    <a:pt x="74" y="1060"/>
                  </a:lnTo>
                  <a:lnTo>
                    <a:pt x="52" y="1044"/>
                  </a:lnTo>
                  <a:lnTo>
                    <a:pt x="36" y="1026"/>
                  </a:lnTo>
                  <a:lnTo>
                    <a:pt x="22" y="1008"/>
                  </a:lnTo>
                  <a:lnTo>
                    <a:pt x="0" y="1020"/>
                  </a:lnTo>
                  <a:lnTo>
                    <a:pt x="18" y="1048"/>
                  </a:lnTo>
                  <a:lnTo>
                    <a:pt x="40" y="1072"/>
                  </a:lnTo>
                  <a:lnTo>
                    <a:pt x="66" y="1092"/>
                  </a:lnTo>
                  <a:lnTo>
                    <a:pt x="92" y="1110"/>
                  </a:lnTo>
                  <a:lnTo>
                    <a:pt x="122" y="1124"/>
                  </a:lnTo>
                  <a:lnTo>
                    <a:pt x="152" y="1134"/>
                  </a:lnTo>
                  <a:lnTo>
                    <a:pt x="182" y="1140"/>
                  </a:lnTo>
                  <a:lnTo>
                    <a:pt x="214" y="1142"/>
                  </a:lnTo>
                  <a:lnTo>
                    <a:pt x="246" y="1138"/>
                  </a:lnTo>
                  <a:lnTo>
                    <a:pt x="278" y="1132"/>
                  </a:lnTo>
                  <a:lnTo>
                    <a:pt x="310" y="1120"/>
                  </a:lnTo>
                  <a:lnTo>
                    <a:pt x="340" y="1106"/>
                  </a:lnTo>
                  <a:lnTo>
                    <a:pt x="368" y="1090"/>
                  </a:lnTo>
                  <a:lnTo>
                    <a:pt x="380" y="1080"/>
                  </a:lnTo>
                  <a:lnTo>
                    <a:pt x="392" y="1068"/>
                  </a:lnTo>
                  <a:lnTo>
                    <a:pt x="402" y="1058"/>
                  </a:lnTo>
                  <a:lnTo>
                    <a:pt x="410" y="1046"/>
                  </a:lnTo>
                  <a:lnTo>
                    <a:pt x="418" y="1032"/>
                  </a:lnTo>
                  <a:lnTo>
                    <a:pt x="424" y="1018"/>
                  </a:lnTo>
                  <a:lnTo>
                    <a:pt x="428" y="1000"/>
                  </a:lnTo>
                  <a:lnTo>
                    <a:pt x="432" y="984"/>
                  </a:lnTo>
                  <a:lnTo>
                    <a:pt x="432" y="966"/>
                  </a:lnTo>
                  <a:lnTo>
                    <a:pt x="432" y="950"/>
                  </a:lnTo>
                  <a:lnTo>
                    <a:pt x="430" y="934"/>
                  </a:lnTo>
                  <a:lnTo>
                    <a:pt x="428" y="918"/>
                  </a:lnTo>
                  <a:lnTo>
                    <a:pt x="420" y="888"/>
                  </a:lnTo>
                  <a:lnTo>
                    <a:pt x="408" y="860"/>
                  </a:lnTo>
                  <a:lnTo>
                    <a:pt x="392" y="838"/>
                  </a:lnTo>
                  <a:lnTo>
                    <a:pt x="376" y="818"/>
                  </a:lnTo>
                  <a:lnTo>
                    <a:pt x="360" y="804"/>
                  </a:lnTo>
                  <a:lnTo>
                    <a:pt x="180" y="670"/>
                  </a:lnTo>
                  <a:lnTo>
                    <a:pt x="170" y="662"/>
                  </a:lnTo>
                  <a:lnTo>
                    <a:pt x="162" y="654"/>
                  </a:lnTo>
                  <a:lnTo>
                    <a:pt x="156" y="646"/>
                  </a:lnTo>
                  <a:lnTo>
                    <a:pt x="150" y="638"/>
                  </a:lnTo>
                  <a:lnTo>
                    <a:pt x="148" y="630"/>
                  </a:lnTo>
                  <a:lnTo>
                    <a:pt x="144" y="622"/>
                  </a:lnTo>
                  <a:lnTo>
                    <a:pt x="144" y="604"/>
                  </a:lnTo>
                  <a:lnTo>
                    <a:pt x="144" y="594"/>
                  </a:lnTo>
                  <a:lnTo>
                    <a:pt x="146" y="582"/>
                  </a:lnTo>
                  <a:lnTo>
                    <a:pt x="150" y="572"/>
                  </a:lnTo>
                  <a:lnTo>
                    <a:pt x="154" y="564"/>
                  </a:lnTo>
                  <a:lnTo>
                    <a:pt x="166" y="548"/>
                  </a:lnTo>
                  <a:lnTo>
                    <a:pt x="180" y="536"/>
                  </a:lnTo>
                  <a:lnTo>
                    <a:pt x="198" y="528"/>
                  </a:lnTo>
                  <a:lnTo>
                    <a:pt x="214" y="522"/>
                  </a:lnTo>
                  <a:lnTo>
                    <a:pt x="232" y="516"/>
                  </a:lnTo>
                  <a:lnTo>
                    <a:pt x="248" y="516"/>
                  </a:lnTo>
                  <a:lnTo>
                    <a:pt x="264" y="516"/>
                  </a:lnTo>
                  <a:lnTo>
                    <a:pt x="278" y="520"/>
                  </a:lnTo>
                  <a:lnTo>
                    <a:pt x="292" y="524"/>
                  </a:lnTo>
                  <a:lnTo>
                    <a:pt x="304" y="530"/>
                  </a:lnTo>
                  <a:lnTo>
                    <a:pt x="316" y="538"/>
                  </a:lnTo>
                  <a:lnTo>
                    <a:pt x="328" y="548"/>
                  </a:lnTo>
                  <a:lnTo>
                    <a:pt x="338" y="558"/>
                  </a:lnTo>
                  <a:lnTo>
                    <a:pt x="348" y="572"/>
                  </a:lnTo>
                  <a:lnTo>
                    <a:pt x="356" y="586"/>
                  </a:lnTo>
                  <a:lnTo>
                    <a:pt x="364" y="600"/>
                  </a:lnTo>
                  <a:lnTo>
                    <a:pt x="370" y="616"/>
                  </a:lnTo>
                  <a:lnTo>
                    <a:pt x="376" y="632"/>
                  </a:lnTo>
                  <a:lnTo>
                    <a:pt x="380" y="650"/>
                  </a:lnTo>
                  <a:lnTo>
                    <a:pt x="382" y="668"/>
                  </a:lnTo>
                  <a:lnTo>
                    <a:pt x="386" y="708"/>
                  </a:lnTo>
                  <a:lnTo>
                    <a:pt x="444" y="708"/>
                  </a:lnTo>
                  <a:lnTo>
                    <a:pt x="444" y="914"/>
                  </a:lnTo>
                  <a:lnTo>
                    <a:pt x="444" y="942"/>
                  </a:lnTo>
                  <a:lnTo>
                    <a:pt x="450" y="966"/>
                  </a:lnTo>
                  <a:lnTo>
                    <a:pt x="458" y="988"/>
                  </a:lnTo>
                  <a:lnTo>
                    <a:pt x="468" y="1006"/>
                  </a:lnTo>
                  <a:lnTo>
                    <a:pt x="476" y="1014"/>
                  </a:lnTo>
                  <a:lnTo>
                    <a:pt x="484" y="1020"/>
                  </a:lnTo>
                  <a:lnTo>
                    <a:pt x="492" y="1026"/>
                  </a:lnTo>
                  <a:lnTo>
                    <a:pt x="502" y="1032"/>
                  </a:lnTo>
                  <a:lnTo>
                    <a:pt x="512" y="1036"/>
                  </a:lnTo>
                  <a:lnTo>
                    <a:pt x="522" y="1040"/>
                  </a:lnTo>
                  <a:lnTo>
                    <a:pt x="534" y="1042"/>
                  </a:lnTo>
                  <a:lnTo>
                    <a:pt x="546" y="1042"/>
                  </a:lnTo>
                  <a:lnTo>
                    <a:pt x="562" y="1042"/>
                  </a:lnTo>
                  <a:lnTo>
                    <a:pt x="580" y="1042"/>
                  </a:lnTo>
                  <a:lnTo>
                    <a:pt x="596" y="1040"/>
                  </a:lnTo>
                  <a:lnTo>
                    <a:pt x="614" y="1034"/>
                  </a:lnTo>
                  <a:lnTo>
                    <a:pt x="632" y="1028"/>
                  </a:lnTo>
                  <a:lnTo>
                    <a:pt x="648" y="1018"/>
                  </a:lnTo>
                  <a:lnTo>
                    <a:pt x="664" y="1008"/>
                  </a:lnTo>
                  <a:lnTo>
                    <a:pt x="676" y="994"/>
                  </a:lnTo>
                  <a:lnTo>
                    <a:pt x="682" y="1004"/>
                  </a:lnTo>
                  <a:lnTo>
                    <a:pt x="690" y="1014"/>
                  </a:lnTo>
                  <a:lnTo>
                    <a:pt x="700" y="1022"/>
                  </a:lnTo>
                  <a:lnTo>
                    <a:pt x="712" y="1030"/>
                  </a:lnTo>
                  <a:lnTo>
                    <a:pt x="724" y="1036"/>
                  </a:lnTo>
                  <a:lnTo>
                    <a:pt x="738" y="1040"/>
                  </a:lnTo>
                  <a:lnTo>
                    <a:pt x="754" y="1044"/>
                  </a:lnTo>
                  <a:lnTo>
                    <a:pt x="772" y="1044"/>
                  </a:lnTo>
                  <a:lnTo>
                    <a:pt x="806" y="1040"/>
                  </a:lnTo>
                  <a:lnTo>
                    <a:pt x="822" y="1034"/>
                  </a:lnTo>
                  <a:lnTo>
                    <a:pt x="840" y="1028"/>
                  </a:lnTo>
                  <a:lnTo>
                    <a:pt x="856" y="1020"/>
                  </a:lnTo>
                  <a:lnTo>
                    <a:pt x="872" y="1010"/>
                  </a:lnTo>
                  <a:lnTo>
                    <a:pt x="888" y="998"/>
                  </a:lnTo>
                  <a:lnTo>
                    <a:pt x="902" y="984"/>
                  </a:lnTo>
                  <a:lnTo>
                    <a:pt x="910" y="1000"/>
                  </a:lnTo>
                  <a:lnTo>
                    <a:pt x="918" y="1012"/>
                  </a:lnTo>
                  <a:lnTo>
                    <a:pt x="928" y="1022"/>
                  </a:lnTo>
                  <a:lnTo>
                    <a:pt x="938" y="1030"/>
                  </a:lnTo>
                  <a:lnTo>
                    <a:pt x="950" y="1038"/>
                  </a:lnTo>
                  <a:lnTo>
                    <a:pt x="962" y="1042"/>
                  </a:lnTo>
                  <a:lnTo>
                    <a:pt x="976" y="1044"/>
                  </a:lnTo>
                  <a:lnTo>
                    <a:pt x="988" y="1044"/>
                  </a:lnTo>
                  <a:lnTo>
                    <a:pt x="1000" y="1042"/>
                  </a:lnTo>
                  <a:lnTo>
                    <a:pt x="1014" y="1040"/>
                  </a:lnTo>
                  <a:lnTo>
                    <a:pt x="1026" y="1034"/>
                  </a:lnTo>
                  <a:lnTo>
                    <a:pt x="1038" y="1026"/>
                  </a:lnTo>
                  <a:lnTo>
                    <a:pt x="1048" y="1016"/>
                  </a:lnTo>
                  <a:lnTo>
                    <a:pt x="1058" y="1006"/>
                  </a:lnTo>
                  <a:lnTo>
                    <a:pt x="1064" y="994"/>
                  </a:lnTo>
                  <a:lnTo>
                    <a:pt x="1070" y="980"/>
                  </a:lnTo>
                  <a:lnTo>
                    <a:pt x="1058" y="984"/>
                  </a:lnTo>
                  <a:lnTo>
                    <a:pt x="1050" y="986"/>
                  </a:lnTo>
                  <a:lnTo>
                    <a:pt x="1040" y="986"/>
                  </a:lnTo>
                  <a:lnTo>
                    <a:pt x="1034" y="982"/>
                  </a:lnTo>
                  <a:lnTo>
                    <a:pt x="1028" y="976"/>
                  </a:lnTo>
                  <a:lnTo>
                    <a:pt x="1026" y="970"/>
                  </a:lnTo>
                  <a:lnTo>
                    <a:pt x="1022" y="960"/>
                  </a:lnTo>
                  <a:lnTo>
                    <a:pt x="1022" y="948"/>
                  </a:lnTo>
                  <a:close/>
                  <a:moveTo>
                    <a:pt x="900" y="924"/>
                  </a:moveTo>
                  <a:lnTo>
                    <a:pt x="900" y="924"/>
                  </a:lnTo>
                  <a:lnTo>
                    <a:pt x="900" y="940"/>
                  </a:lnTo>
                  <a:lnTo>
                    <a:pt x="896" y="952"/>
                  </a:lnTo>
                  <a:lnTo>
                    <a:pt x="892" y="962"/>
                  </a:lnTo>
                  <a:lnTo>
                    <a:pt x="884" y="972"/>
                  </a:lnTo>
                  <a:lnTo>
                    <a:pt x="876" y="978"/>
                  </a:lnTo>
                  <a:lnTo>
                    <a:pt x="866" y="984"/>
                  </a:lnTo>
                  <a:lnTo>
                    <a:pt x="854" y="988"/>
                  </a:lnTo>
                  <a:lnTo>
                    <a:pt x="840" y="988"/>
                  </a:lnTo>
                  <a:lnTo>
                    <a:pt x="824" y="988"/>
                  </a:lnTo>
                  <a:lnTo>
                    <a:pt x="810" y="982"/>
                  </a:lnTo>
                  <a:lnTo>
                    <a:pt x="800" y="976"/>
                  </a:lnTo>
                  <a:lnTo>
                    <a:pt x="792" y="968"/>
                  </a:lnTo>
                  <a:lnTo>
                    <a:pt x="784" y="958"/>
                  </a:lnTo>
                  <a:lnTo>
                    <a:pt x="780" y="946"/>
                  </a:lnTo>
                  <a:lnTo>
                    <a:pt x="778" y="934"/>
                  </a:lnTo>
                  <a:lnTo>
                    <a:pt x="778" y="920"/>
                  </a:lnTo>
                  <a:lnTo>
                    <a:pt x="780" y="906"/>
                  </a:lnTo>
                  <a:lnTo>
                    <a:pt x="786" y="890"/>
                  </a:lnTo>
                  <a:lnTo>
                    <a:pt x="796" y="880"/>
                  </a:lnTo>
                  <a:lnTo>
                    <a:pt x="800" y="874"/>
                  </a:lnTo>
                  <a:lnTo>
                    <a:pt x="808" y="872"/>
                  </a:lnTo>
                  <a:lnTo>
                    <a:pt x="840" y="860"/>
                  </a:lnTo>
                  <a:lnTo>
                    <a:pt x="900" y="832"/>
                  </a:lnTo>
                  <a:lnTo>
                    <a:pt x="900" y="924"/>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9"/>
            <p:cNvSpPr>
              <a:spLocks/>
            </p:cNvSpPr>
            <p:nvPr/>
          </p:nvSpPr>
          <p:spPr bwMode="auto">
            <a:xfrm>
              <a:off x="2702" y="1368"/>
              <a:ext cx="378" cy="396"/>
            </a:xfrm>
            <a:custGeom>
              <a:avLst/>
              <a:gdLst>
                <a:gd name="T0" fmla="*/ 184 w 378"/>
                <a:gd name="T1" fmla="*/ 8 h 396"/>
                <a:gd name="T2" fmla="*/ 260 w 378"/>
                <a:gd name="T3" fmla="*/ 18 h 396"/>
                <a:gd name="T4" fmla="*/ 268 w 378"/>
                <a:gd name="T5" fmla="*/ 10 h 396"/>
                <a:gd name="T6" fmla="*/ 292 w 378"/>
                <a:gd name="T7" fmla="*/ 0 h 396"/>
                <a:gd name="T8" fmla="*/ 324 w 378"/>
                <a:gd name="T9" fmla="*/ 2 h 396"/>
                <a:gd name="T10" fmla="*/ 358 w 378"/>
                <a:gd name="T11" fmla="*/ 14 h 396"/>
                <a:gd name="T12" fmla="*/ 350 w 378"/>
                <a:gd name="T13" fmla="*/ 172 h 396"/>
                <a:gd name="T14" fmla="*/ 338 w 378"/>
                <a:gd name="T15" fmla="*/ 158 h 396"/>
                <a:gd name="T16" fmla="*/ 314 w 378"/>
                <a:gd name="T17" fmla="*/ 136 h 396"/>
                <a:gd name="T18" fmla="*/ 290 w 378"/>
                <a:gd name="T19" fmla="*/ 120 h 396"/>
                <a:gd name="T20" fmla="*/ 262 w 378"/>
                <a:gd name="T21" fmla="*/ 112 h 396"/>
                <a:gd name="T22" fmla="*/ 250 w 378"/>
                <a:gd name="T23" fmla="*/ 110 h 396"/>
                <a:gd name="T24" fmla="*/ 226 w 378"/>
                <a:gd name="T25" fmla="*/ 114 h 396"/>
                <a:gd name="T26" fmla="*/ 204 w 378"/>
                <a:gd name="T27" fmla="*/ 128 h 396"/>
                <a:gd name="T28" fmla="*/ 190 w 378"/>
                <a:gd name="T29" fmla="*/ 150 h 396"/>
                <a:gd name="T30" fmla="*/ 184 w 378"/>
                <a:gd name="T31" fmla="*/ 182 h 396"/>
                <a:gd name="T32" fmla="*/ 184 w 378"/>
                <a:gd name="T33" fmla="*/ 314 h 396"/>
                <a:gd name="T34" fmla="*/ 188 w 378"/>
                <a:gd name="T35" fmla="*/ 342 h 396"/>
                <a:gd name="T36" fmla="*/ 198 w 378"/>
                <a:gd name="T37" fmla="*/ 362 h 396"/>
                <a:gd name="T38" fmla="*/ 216 w 378"/>
                <a:gd name="T39" fmla="*/ 372 h 396"/>
                <a:gd name="T40" fmla="*/ 246 w 378"/>
                <a:gd name="T41" fmla="*/ 378 h 396"/>
                <a:gd name="T42" fmla="*/ 2 w 378"/>
                <a:gd name="T43" fmla="*/ 396 h 396"/>
                <a:gd name="T44" fmla="*/ 2 w 378"/>
                <a:gd name="T45" fmla="*/ 378 h 396"/>
                <a:gd name="T46" fmla="*/ 32 w 378"/>
                <a:gd name="T47" fmla="*/ 374 h 396"/>
                <a:gd name="T48" fmla="*/ 50 w 378"/>
                <a:gd name="T49" fmla="*/ 362 h 396"/>
                <a:gd name="T50" fmla="*/ 60 w 378"/>
                <a:gd name="T51" fmla="*/ 344 h 396"/>
                <a:gd name="T52" fmla="*/ 64 w 378"/>
                <a:gd name="T53" fmla="*/ 314 h 396"/>
                <a:gd name="T54" fmla="*/ 64 w 378"/>
                <a:gd name="T55" fmla="*/ 80 h 396"/>
                <a:gd name="T56" fmla="*/ 60 w 378"/>
                <a:gd name="T57" fmla="*/ 52 h 396"/>
                <a:gd name="T58" fmla="*/ 48 w 378"/>
                <a:gd name="T59" fmla="*/ 36 h 396"/>
                <a:gd name="T60" fmla="*/ 28 w 378"/>
                <a:gd name="T61" fmla="*/ 26 h 396"/>
                <a:gd name="T62" fmla="*/ 0 w 378"/>
                <a:gd name="T63" fmla="*/ 2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396"/>
                <a:gd name="T98" fmla="*/ 378 w 378"/>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396">
                  <a:moveTo>
                    <a:pt x="0" y="8"/>
                  </a:moveTo>
                  <a:lnTo>
                    <a:pt x="184" y="8"/>
                  </a:lnTo>
                  <a:lnTo>
                    <a:pt x="184" y="108"/>
                  </a:lnTo>
                  <a:lnTo>
                    <a:pt x="260" y="18"/>
                  </a:lnTo>
                  <a:lnTo>
                    <a:pt x="268" y="10"/>
                  </a:lnTo>
                  <a:lnTo>
                    <a:pt x="280" y="4"/>
                  </a:lnTo>
                  <a:lnTo>
                    <a:pt x="292" y="0"/>
                  </a:lnTo>
                  <a:lnTo>
                    <a:pt x="308" y="0"/>
                  </a:lnTo>
                  <a:lnTo>
                    <a:pt x="324" y="2"/>
                  </a:lnTo>
                  <a:lnTo>
                    <a:pt x="340" y="6"/>
                  </a:lnTo>
                  <a:lnTo>
                    <a:pt x="358" y="14"/>
                  </a:lnTo>
                  <a:lnTo>
                    <a:pt x="378" y="28"/>
                  </a:lnTo>
                  <a:lnTo>
                    <a:pt x="350" y="172"/>
                  </a:lnTo>
                  <a:lnTo>
                    <a:pt x="338" y="158"/>
                  </a:lnTo>
                  <a:lnTo>
                    <a:pt x="326" y="146"/>
                  </a:lnTo>
                  <a:lnTo>
                    <a:pt x="314" y="136"/>
                  </a:lnTo>
                  <a:lnTo>
                    <a:pt x="302" y="126"/>
                  </a:lnTo>
                  <a:lnTo>
                    <a:pt x="290" y="120"/>
                  </a:lnTo>
                  <a:lnTo>
                    <a:pt x="276" y="114"/>
                  </a:lnTo>
                  <a:lnTo>
                    <a:pt x="262" y="112"/>
                  </a:lnTo>
                  <a:lnTo>
                    <a:pt x="250" y="110"/>
                  </a:lnTo>
                  <a:lnTo>
                    <a:pt x="238" y="112"/>
                  </a:lnTo>
                  <a:lnTo>
                    <a:pt x="226" y="114"/>
                  </a:lnTo>
                  <a:lnTo>
                    <a:pt x="214" y="120"/>
                  </a:lnTo>
                  <a:lnTo>
                    <a:pt x="204" y="128"/>
                  </a:lnTo>
                  <a:lnTo>
                    <a:pt x="196" y="138"/>
                  </a:lnTo>
                  <a:lnTo>
                    <a:pt x="190" y="150"/>
                  </a:lnTo>
                  <a:lnTo>
                    <a:pt x="186" y="164"/>
                  </a:lnTo>
                  <a:lnTo>
                    <a:pt x="184" y="182"/>
                  </a:lnTo>
                  <a:lnTo>
                    <a:pt x="184" y="314"/>
                  </a:lnTo>
                  <a:lnTo>
                    <a:pt x="186" y="330"/>
                  </a:lnTo>
                  <a:lnTo>
                    <a:pt x="188" y="342"/>
                  </a:lnTo>
                  <a:lnTo>
                    <a:pt x="192" y="354"/>
                  </a:lnTo>
                  <a:lnTo>
                    <a:pt x="198" y="362"/>
                  </a:lnTo>
                  <a:lnTo>
                    <a:pt x="206" y="368"/>
                  </a:lnTo>
                  <a:lnTo>
                    <a:pt x="216" y="372"/>
                  </a:lnTo>
                  <a:lnTo>
                    <a:pt x="230" y="376"/>
                  </a:lnTo>
                  <a:lnTo>
                    <a:pt x="246" y="378"/>
                  </a:lnTo>
                  <a:lnTo>
                    <a:pt x="246" y="396"/>
                  </a:lnTo>
                  <a:lnTo>
                    <a:pt x="2" y="396"/>
                  </a:lnTo>
                  <a:lnTo>
                    <a:pt x="2" y="378"/>
                  </a:lnTo>
                  <a:lnTo>
                    <a:pt x="18" y="376"/>
                  </a:lnTo>
                  <a:lnTo>
                    <a:pt x="32" y="374"/>
                  </a:lnTo>
                  <a:lnTo>
                    <a:pt x="42" y="368"/>
                  </a:lnTo>
                  <a:lnTo>
                    <a:pt x="50" y="362"/>
                  </a:lnTo>
                  <a:lnTo>
                    <a:pt x="56" y="354"/>
                  </a:lnTo>
                  <a:lnTo>
                    <a:pt x="60" y="344"/>
                  </a:lnTo>
                  <a:lnTo>
                    <a:pt x="62" y="330"/>
                  </a:lnTo>
                  <a:lnTo>
                    <a:pt x="64" y="314"/>
                  </a:lnTo>
                  <a:lnTo>
                    <a:pt x="64" y="80"/>
                  </a:lnTo>
                  <a:lnTo>
                    <a:pt x="62" y="66"/>
                  </a:lnTo>
                  <a:lnTo>
                    <a:pt x="60" y="52"/>
                  </a:lnTo>
                  <a:lnTo>
                    <a:pt x="56" y="44"/>
                  </a:lnTo>
                  <a:lnTo>
                    <a:pt x="48" y="36"/>
                  </a:lnTo>
                  <a:lnTo>
                    <a:pt x="40" y="30"/>
                  </a:lnTo>
                  <a:lnTo>
                    <a:pt x="28" y="26"/>
                  </a:lnTo>
                  <a:lnTo>
                    <a:pt x="16" y="24"/>
                  </a:lnTo>
                  <a:lnTo>
                    <a:pt x="0" y="24"/>
                  </a:lnTo>
                  <a:lnTo>
                    <a:pt x="0" y="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0"/>
            <p:cNvSpPr>
              <a:spLocks/>
            </p:cNvSpPr>
            <p:nvPr/>
          </p:nvSpPr>
          <p:spPr bwMode="auto">
            <a:xfrm>
              <a:off x="3430" y="2408"/>
              <a:ext cx="168" cy="198"/>
            </a:xfrm>
            <a:custGeom>
              <a:avLst/>
              <a:gdLst>
                <a:gd name="T0" fmla="*/ 94 w 168"/>
                <a:gd name="T1" fmla="*/ 116 h 198"/>
                <a:gd name="T2" fmla="*/ 128 w 168"/>
                <a:gd name="T3" fmla="*/ 32 h 198"/>
                <a:gd name="T4" fmla="*/ 128 w 168"/>
                <a:gd name="T5" fmla="*/ 32 h 198"/>
                <a:gd name="T6" fmla="*/ 132 w 168"/>
                <a:gd name="T7" fmla="*/ 22 h 198"/>
                <a:gd name="T8" fmla="*/ 132 w 168"/>
                <a:gd name="T9" fmla="*/ 16 h 198"/>
                <a:gd name="T10" fmla="*/ 130 w 168"/>
                <a:gd name="T11" fmla="*/ 12 h 198"/>
                <a:gd name="T12" fmla="*/ 126 w 168"/>
                <a:gd name="T13" fmla="*/ 8 h 198"/>
                <a:gd name="T14" fmla="*/ 122 w 168"/>
                <a:gd name="T15" fmla="*/ 6 h 198"/>
                <a:gd name="T16" fmla="*/ 116 w 168"/>
                <a:gd name="T17" fmla="*/ 4 h 198"/>
                <a:gd name="T18" fmla="*/ 104 w 168"/>
                <a:gd name="T19" fmla="*/ 4 h 198"/>
                <a:gd name="T20" fmla="*/ 104 w 168"/>
                <a:gd name="T21" fmla="*/ 0 h 198"/>
                <a:gd name="T22" fmla="*/ 168 w 168"/>
                <a:gd name="T23" fmla="*/ 0 h 198"/>
                <a:gd name="T24" fmla="*/ 168 w 168"/>
                <a:gd name="T25" fmla="*/ 4 h 198"/>
                <a:gd name="T26" fmla="*/ 168 w 168"/>
                <a:gd name="T27" fmla="*/ 4 h 198"/>
                <a:gd name="T28" fmla="*/ 162 w 168"/>
                <a:gd name="T29" fmla="*/ 6 h 198"/>
                <a:gd name="T30" fmla="*/ 154 w 168"/>
                <a:gd name="T31" fmla="*/ 10 h 198"/>
                <a:gd name="T32" fmla="*/ 146 w 168"/>
                <a:gd name="T33" fmla="*/ 16 h 198"/>
                <a:gd name="T34" fmla="*/ 138 w 168"/>
                <a:gd name="T35" fmla="*/ 30 h 198"/>
                <a:gd name="T36" fmla="*/ 84 w 168"/>
                <a:gd name="T37" fmla="*/ 158 h 198"/>
                <a:gd name="T38" fmla="*/ 84 w 168"/>
                <a:gd name="T39" fmla="*/ 158 h 198"/>
                <a:gd name="T40" fmla="*/ 76 w 168"/>
                <a:gd name="T41" fmla="*/ 178 h 198"/>
                <a:gd name="T42" fmla="*/ 66 w 168"/>
                <a:gd name="T43" fmla="*/ 190 h 198"/>
                <a:gd name="T44" fmla="*/ 56 w 168"/>
                <a:gd name="T45" fmla="*/ 196 h 198"/>
                <a:gd name="T46" fmla="*/ 46 w 168"/>
                <a:gd name="T47" fmla="*/ 198 h 198"/>
                <a:gd name="T48" fmla="*/ 38 w 168"/>
                <a:gd name="T49" fmla="*/ 194 h 198"/>
                <a:gd name="T50" fmla="*/ 32 w 168"/>
                <a:gd name="T51" fmla="*/ 188 h 198"/>
                <a:gd name="T52" fmla="*/ 28 w 168"/>
                <a:gd name="T53" fmla="*/ 182 h 198"/>
                <a:gd name="T54" fmla="*/ 28 w 168"/>
                <a:gd name="T55" fmla="*/ 172 h 198"/>
                <a:gd name="T56" fmla="*/ 28 w 168"/>
                <a:gd name="T57" fmla="*/ 172 h 198"/>
                <a:gd name="T58" fmla="*/ 28 w 168"/>
                <a:gd name="T59" fmla="*/ 168 h 198"/>
                <a:gd name="T60" fmla="*/ 30 w 168"/>
                <a:gd name="T61" fmla="*/ 162 h 198"/>
                <a:gd name="T62" fmla="*/ 32 w 168"/>
                <a:gd name="T63" fmla="*/ 160 h 198"/>
                <a:gd name="T64" fmla="*/ 36 w 168"/>
                <a:gd name="T65" fmla="*/ 156 h 198"/>
                <a:gd name="T66" fmla="*/ 44 w 168"/>
                <a:gd name="T67" fmla="*/ 154 h 198"/>
                <a:gd name="T68" fmla="*/ 52 w 168"/>
                <a:gd name="T69" fmla="*/ 156 h 198"/>
                <a:gd name="T70" fmla="*/ 52 w 168"/>
                <a:gd name="T71" fmla="*/ 156 h 198"/>
                <a:gd name="T72" fmla="*/ 56 w 168"/>
                <a:gd name="T73" fmla="*/ 160 h 198"/>
                <a:gd name="T74" fmla="*/ 58 w 168"/>
                <a:gd name="T75" fmla="*/ 166 h 198"/>
                <a:gd name="T76" fmla="*/ 64 w 168"/>
                <a:gd name="T77" fmla="*/ 172 h 198"/>
                <a:gd name="T78" fmla="*/ 66 w 168"/>
                <a:gd name="T79" fmla="*/ 174 h 198"/>
                <a:gd name="T80" fmla="*/ 70 w 168"/>
                <a:gd name="T81" fmla="*/ 172 h 198"/>
                <a:gd name="T82" fmla="*/ 74 w 168"/>
                <a:gd name="T83" fmla="*/ 166 h 198"/>
                <a:gd name="T84" fmla="*/ 78 w 168"/>
                <a:gd name="T85" fmla="*/ 154 h 198"/>
                <a:gd name="T86" fmla="*/ 22 w 168"/>
                <a:gd name="T87" fmla="*/ 30 h 198"/>
                <a:gd name="T88" fmla="*/ 22 w 168"/>
                <a:gd name="T89" fmla="*/ 30 h 198"/>
                <a:gd name="T90" fmla="*/ 18 w 168"/>
                <a:gd name="T91" fmla="*/ 22 h 198"/>
                <a:gd name="T92" fmla="*/ 14 w 168"/>
                <a:gd name="T93" fmla="*/ 14 h 198"/>
                <a:gd name="T94" fmla="*/ 8 w 168"/>
                <a:gd name="T95" fmla="*/ 8 h 198"/>
                <a:gd name="T96" fmla="*/ 4 w 168"/>
                <a:gd name="T97" fmla="*/ 4 h 198"/>
                <a:gd name="T98" fmla="*/ 0 w 168"/>
                <a:gd name="T99" fmla="*/ 4 h 198"/>
                <a:gd name="T100" fmla="*/ 0 w 168"/>
                <a:gd name="T101" fmla="*/ 0 h 198"/>
                <a:gd name="T102" fmla="*/ 76 w 168"/>
                <a:gd name="T103" fmla="*/ 0 h 198"/>
                <a:gd name="T104" fmla="*/ 76 w 168"/>
                <a:gd name="T105" fmla="*/ 4 h 198"/>
                <a:gd name="T106" fmla="*/ 76 w 168"/>
                <a:gd name="T107" fmla="*/ 4 h 198"/>
                <a:gd name="T108" fmla="*/ 70 w 168"/>
                <a:gd name="T109" fmla="*/ 4 h 198"/>
                <a:gd name="T110" fmla="*/ 62 w 168"/>
                <a:gd name="T111" fmla="*/ 6 h 198"/>
                <a:gd name="T112" fmla="*/ 58 w 168"/>
                <a:gd name="T113" fmla="*/ 8 h 198"/>
                <a:gd name="T114" fmla="*/ 56 w 168"/>
                <a:gd name="T115" fmla="*/ 12 h 198"/>
                <a:gd name="T116" fmla="*/ 56 w 168"/>
                <a:gd name="T117" fmla="*/ 18 h 198"/>
                <a:gd name="T118" fmla="*/ 58 w 168"/>
                <a:gd name="T119" fmla="*/ 26 h 198"/>
                <a:gd name="T120" fmla="*/ 94 w 168"/>
                <a:gd name="T121" fmla="*/ 11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198"/>
                <a:gd name="T185" fmla="*/ 168 w 168"/>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198">
                  <a:moveTo>
                    <a:pt x="94" y="116"/>
                  </a:moveTo>
                  <a:lnTo>
                    <a:pt x="128" y="32"/>
                  </a:lnTo>
                  <a:lnTo>
                    <a:pt x="132" y="22"/>
                  </a:lnTo>
                  <a:lnTo>
                    <a:pt x="132" y="16"/>
                  </a:lnTo>
                  <a:lnTo>
                    <a:pt x="130" y="12"/>
                  </a:lnTo>
                  <a:lnTo>
                    <a:pt x="126" y="8"/>
                  </a:lnTo>
                  <a:lnTo>
                    <a:pt x="122" y="6"/>
                  </a:lnTo>
                  <a:lnTo>
                    <a:pt x="116" y="4"/>
                  </a:lnTo>
                  <a:lnTo>
                    <a:pt x="104" y="4"/>
                  </a:lnTo>
                  <a:lnTo>
                    <a:pt x="104" y="0"/>
                  </a:lnTo>
                  <a:lnTo>
                    <a:pt x="168" y="0"/>
                  </a:lnTo>
                  <a:lnTo>
                    <a:pt x="168" y="4"/>
                  </a:lnTo>
                  <a:lnTo>
                    <a:pt x="162" y="6"/>
                  </a:lnTo>
                  <a:lnTo>
                    <a:pt x="154" y="10"/>
                  </a:lnTo>
                  <a:lnTo>
                    <a:pt x="146" y="16"/>
                  </a:lnTo>
                  <a:lnTo>
                    <a:pt x="138" y="30"/>
                  </a:lnTo>
                  <a:lnTo>
                    <a:pt x="84" y="158"/>
                  </a:lnTo>
                  <a:lnTo>
                    <a:pt x="76" y="178"/>
                  </a:lnTo>
                  <a:lnTo>
                    <a:pt x="66" y="190"/>
                  </a:lnTo>
                  <a:lnTo>
                    <a:pt x="56" y="196"/>
                  </a:lnTo>
                  <a:lnTo>
                    <a:pt x="46" y="198"/>
                  </a:lnTo>
                  <a:lnTo>
                    <a:pt x="38" y="194"/>
                  </a:lnTo>
                  <a:lnTo>
                    <a:pt x="32" y="188"/>
                  </a:lnTo>
                  <a:lnTo>
                    <a:pt x="28" y="182"/>
                  </a:lnTo>
                  <a:lnTo>
                    <a:pt x="28" y="172"/>
                  </a:lnTo>
                  <a:lnTo>
                    <a:pt x="28" y="168"/>
                  </a:lnTo>
                  <a:lnTo>
                    <a:pt x="30" y="162"/>
                  </a:lnTo>
                  <a:lnTo>
                    <a:pt x="32" y="160"/>
                  </a:lnTo>
                  <a:lnTo>
                    <a:pt x="36" y="156"/>
                  </a:lnTo>
                  <a:lnTo>
                    <a:pt x="44" y="154"/>
                  </a:lnTo>
                  <a:lnTo>
                    <a:pt x="52" y="156"/>
                  </a:lnTo>
                  <a:lnTo>
                    <a:pt x="56" y="160"/>
                  </a:lnTo>
                  <a:lnTo>
                    <a:pt x="58" y="166"/>
                  </a:lnTo>
                  <a:lnTo>
                    <a:pt x="64" y="172"/>
                  </a:lnTo>
                  <a:lnTo>
                    <a:pt x="66" y="174"/>
                  </a:lnTo>
                  <a:lnTo>
                    <a:pt x="70" y="172"/>
                  </a:lnTo>
                  <a:lnTo>
                    <a:pt x="74" y="166"/>
                  </a:lnTo>
                  <a:lnTo>
                    <a:pt x="78" y="154"/>
                  </a:lnTo>
                  <a:lnTo>
                    <a:pt x="22" y="30"/>
                  </a:lnTo>
                  <a:lnTo>
                    <a:pt x="18" y="22"/>
                  </a:lnTo>
                  <a:lnTo>
                    <a:pt x="14" y="14"/>
                  </a:lnTo>
                  <a:lnTo>
                    <a:pt x="8" y="8"/>
                  </a:lnTo>
                  <a:lnTo>
                    <a:pt x="4" y="4"/>
                  </a:lnTo>
                  <a:lnTo>
                    <a:pt x="0" y="4"/>
                  </a:lnTo>
                  <a:lnTo>
                    <a:pt x="0" y="0"/>
                  </a:lnTo>
                  <a:lnTo>
                    <a:pt x="76" y="0"/>
                  </a:lnTo>
                  <a:lnTo>
                    <a:pt x="76" y="4"/>
                  </a:lnTo>
                  <a:lnTo>
                    <a:pt x="70" y="4"/>
                  </a:lnTo>
                  <a:lnTo>
                    <a:pt x="62" y="6"/>
                  </a:lnTo>
                  <a:lnTo>
                    <a:pt x="58" y="8"/>
                  </a:lnTo>
                  <a:lnTo>
                    <a:pt x="56" y="12"/>
                  </a:lnTo>
                  <a:lnTo>
                    <a:pt x="56" y="18"/>
                  </a:lnTo>
                  <a:lnTo>
                    <a:pt x="58" y="26"/>
                  </a:lnTo>
                  <a:lnTo>
                    <a:pt x="94" y="11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1"/>
            <p:cNvSpPr>
              <a:spLocks/>
            </p:cNvSpPr>
            <p:nvPr/>
          </p:nvSpPr>
          <p:spPr bwMode="auto">
            <a:xfrm>
              <a:off x="3334" y="2372"/>
              <a:ext cx="104" cy="186"/>
            </a:xfrm>
            <a:custGeom>
              <a:avLst/>
              <a:gdLst>
                <a:gd name="T0" fmla="*/ 0 w 104"/>
                <a:gd name="T1" fmla="*/ 50 h 186"/>
                <a:gd name="T2" fmla="*/ 50 w 104"/>
                <a:gd name="T3" fmla="*/ 0 h 186"/>
                <a:gd name="T4" fmla="*/ 50 w 104"/>
                <a:gd name="T5" fmla="*/ 34 h 186"/>
                <a:gd name="T6" fmla="*/ 96 w 104"/>
                <a:gd name="T7" fmla="*/ 34 h 186"/>
                <a:gd name="T8" fmla="*/ 94 w 104"/>
                <a:gd name="T9" fmla="*/ 50 h 186"/>
                <a:gd name="T10" fmla="*/ 50 w 104"/>
                <a:gd name="T11" fmla="*/ 50 h 186"/>
                <a:gd name="T12" fmla="*/ 50 w 104"/>
                <a:gd name="T13" fmla="*/ 142 h 186"/>
                <a:gd name="T14" fmla="*/ 50 w 104"/>
                <a:gd name="T15" fmla="*/ 142 h 186"/>
                <a:gd name="T16" fmla="*/ 50 w 104"/>
                <a:gd name="T17" fmla="*/ 152 h 186"/>
                <a:gd name="T18" fmla="*/ 54 w 104"/>
                <a:gd name="T19" fmla="*/ 158 h 186"/>
                <a:gd name="T20" fmla="*/ 58 w 104"/>
                <a:gd name="T21" fmla="*/ 164 h 186"/>
                <a:gd name="T22" fmla="*/ 66 w 104"/>
                <a:gd name="T23" fmla="*/ 168 h 186"/>
                <a:gd name="T24" fmla="*/ 72 w 104"/>
                <a:gd name="T25" fmla="*/ 168 h 186"/>
                <a:gd name="T26" fmla="*/ 82 w 104"/>
                <a:gd name="T27" fmla="*/ 168 h 186"/>
                <a:gd name="T28" fmla="*/ 92 w 104"/>
                <a:gd name="T29" fmla="*/ 162 h 186"/>
                <a:gd name="T30" fmla="*/ 102 w 104"/>
                <a:gd name="T31" fmla="*/ 154 h 186"/>
                <a:gd name="T32" fmla="*/ 104 w 104"/>
                <a:gd name="T33" fmla="*/ 160 h 186"/>
                <a:gd name="T34" fmla="*/ 104 w 104"/>
                <a:gd name="T35" fmla="*/ 160 h 186"/>
                <a:gd name="T36" fmla="*/ 98 w 104"/>
                <a:gd name="T37" fmla="*/ 168 h 186"/>
                <a:gd name="T38" fmla="*/ 92 w 104"/>
                <a:gd name="T39" fmla="*/ 174 h 186"/>
                <a:gd name="T40" fmla="*/ 78 w 104"/>
                <a:gd name="T41" fmla="*/ 182 h 186"/>
                <a:gd name="T42" fmla="*/ 64 w 104"/>
                <a:gd name="T43" fmla="*/ 186 h 186"/>
                <a:gd name="T44" fmla="*/ 50 w 104"/>
                <a:gd name="T45" fmla="*/ 186 h 186"/>
                <a:gd name="T46" fmla="*/ 36 w 104"/>
                <a:gd name="T47" fmla="*/ 184 h 186"/>
                <a:gd name="T48" fmla="*/ 26 w 104"/>
                <a:gd name="T49" fmla="*/ 178 h 186"/>
                <a:gd name="T50" fmla="*/ 22 w 104"/>
                <a:gd name="T51" fmla="*/ 174 h 186"/>
                <a:gd name="T52" fmla="*/ 18 w 104"/>
                <a:gd name="T53" fmla="*/ 168 h 186"/>
                <a:gd name="T54" fmla="*/ 16 w 104"/>
                <a:gd name="T55" fmla="*/ 162 h 186"/>
                <a:gd name="T56" fmla="*/ 16 w 104"/>
                <a:gd name="T57" fmla="*/ 156 h 186"/>
                <a:gd name="T58" fmla="*/ 16 w 104"/>
                <a:gd name="T59" fmla="*/ 50 h 186"/>
                <a:gd name="T60" fmla="*/ 0 w 104"/>
                <a:gd name="T61" fmla="*/ 50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186"/>
                <a:gd name="T95" fmla="*/ 104 w 104"/>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186">
                  <a:moveTo>
                    <a:pt x="0" y="50"/>
                  </a:moveTo>
                  <a:lnTo>
                    <a:pt x="50" y="0"/>
                  </a:lnTo>
                  <a:lnTo>
                    <a:pt x="50" y="34"/>
                  </a:lnTo>
                  <a:lnTo>
                    <a:pt x="96" y="34"/>
                  </a:lnTo>
                  <a:lnTo>
                    <a:pt x="94" y="50"/>
                  </a:lnTo>
                  <a:lnTo>
                    <a:pt x="50" y="50"/>
                  </a:lnTo>
                  <a:lnTo>
                    <a:pt x="50" y="142"/>
                  </a:lnTo>
                  <a:lnTo>
                    <a:pt x="50" y="152"/>
                  </a:lnTo>
                  <a:lnTo>
                    <a:pt x="54" y="158"/>
                  </a:lnTo>
                  <a:lnTo>
                    <a:pt x="58" y="164"/>
                  </a:lnTo>
                  <a:lnTo>
                    <a:pt x="66" y="168"/>
                  </a:lnTo>
                  <a:lnTo>
                    <a:pt x="72" y="168"/>
                  </a:lnTo>
                  <a:lnTo>
                    <a:pt x="82" y="168"/>
                  </a:lnTo>
                  <a:lnTo>
                    <a:pt x="92" y="162"/>
                  </a:lnTo>
                  <a:lnTo>
                    <a:pt x="102" y="154"/>
                  </a:lnTo>
                  <a:lnTo>
                    <a:pt x="104" y="160"/>
                  </a:lnTo>
                  <a:lnTo>
                    <a:pt x="98" y="168"/>
                  </a:lnTo>
                  <a:lnTo>
                    <a:pt x="92" y="174"/>
                  </a:lnTo>
                  <a:lnTo>
                    <a:pt x="78" y="182"/>
                  </a:lnTo>
                  <a:lnTo>
                    <a:pt x="64" y="186"/>
                  </a:lnTo>
                  <a:lnTo>
                    <a:pt x="50" y="186"/>
                  </a:lnTo>
                  <a:lnTo>
                    <a:pt x="36" y="184"/>
                  </a:lnTo>
                  <a:lnTo>
                    <a:pt x="26" y="178"/>
                  </a:lnTo>
                  <a:lnTo>
                    <a:pt x="22" y="174"/>
                  </a:lnTo>
                  <a:lnTo>
                    <a:pt x="18" y="168"/>
                  </a:lnTo>
                  <a:lnTo>
                    <a:pt x="16" y="162"/>
                  </a:lnTo>
                  <a:lnTo>
                    <a:pt x="16" y="156"/>
                  </a:lnTo>
                  <a:lnTo>
                    <a:pt x="16" y="50"/>
                  </a:lnTo>
                  <a:lnTo>
                    <a:pt x="0" y="50"/>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2"/>
            <p:cNvSpPr>
              <a:spLocks/>
            </p:cNvSpPr>
            <p:nvPr/>
          </p:nvSpPr>
          <p:spPr bwMode="auto">
            <a:xfrm>
              <a:off x="3144" y="2402"/>
              <a:ext cx="112" cy="158"/>
            </a:xfrm>
            <a:custGeom>
              <a:avLst/>
              <a:gdLst>
                <a:gd name="T0" fmla="*/ 8 w 112"/>
                <a:gd name="T1" fmla="*/ 102 h 158"/>
                <a:gd name="T2" fmla="*/ 12 w 112"/>
                <a:gd name="T3" fmla="*/ 114 h 158"/>
                <a:gd name="T4" fmla="*/ 18 w 112"/>
                <a:gd name="T5" fmla="*/ 132 h 158"/>
                <a:gd name="T6" fmla="*/ 30 w 112"/>
                <a:gd name="T7" fmla="*/ 144 h 158"/>
                <a:gd name="T8" fmla="*/ 46 w 112"/>
                <a:gd name="T9" fmla="*/ 150 h 158"/>
                <a:gd name="T10" fmla="*/ 56 w 112"/>
                <a:gd name="T11" fmla="*/ 150 h 158"/>
                <a:gd name="T12" fmla="*/ 74 w 112"/>
                <a:gd name="T13" fmla="*/ 144 h 158"/>
                <a:gd name="T14" fmla="*/ 80 w 112"/>
                <a:gd name="T15" fmla="*/ 124 h 158"/>
                <a:gd name="T16" fmla="*/ 78 w 112"/>
                <a:gd name="T17" fmla="*/ 116 h 158"/>
                <a:gd name="T18" fmla="*/ 62 w 112"/>
                <a:gd name="T19" fmla="*/ 102 h 158"/>
                <a:gd name="T20" fmla="*/ 44 w 112"/>
                <a:gd name="T21" fmla="*/ 94 h 158"/>
                <a:gd name="T22" fmla="*/ 16 w 112"/>
                <a:gd name="T23" fmla="*/ 74 h 158"/>
                <a:gd name="T24" fmla="*/ 6 w 112"/>
                <a:gd name="T25" fmla="*/ 60 h 158"/>
                <a:gd name="T26" fmla="*/ 0 w 112"/>
                <a:gd name="T27" fmla="*/ 42 h 158"/>
                <a:gd name="T28" fmla="*/ 2 w 112"/>
                <a:gd name="T29" fmla="*/ 32 h 158"/>
                <a:gd name="T30" fmla="*/ 10 w 112"/>
                <a:gd name="T31" fmla="*/ 16 h 158"/>
                <a:gd name="T32" fmla="*/ 26 w 112"/>
                <a:gd name="T33" fmla="*/ 6 h 158"/>
                <a:gd name="T34" fmla="*/ 42 w 112"/>
                <a:gd name="T35" fmla="*/ 0 h 158"/>
                <a:gd name="T36" fmla="*/ 50 w 112"/>
                <a:gd name="T37" fmla="*/ 0 h 158"/>
                <a:gd name="T38" fmla="*/ 80 w 112"/>
                <a:gd name="T39" fmla="*/ 4 h 158"/>
                <a:gd name="T40" fmla="*/ 102 w 112"/>
                <a:gd name="T41" fmla="*/ 14 h 158"/>
                <a:gd name="T42" fmla="*/ 96 w 112"/>
                <a:gd name="T43" fmla="*/ 52 h 158"/>
                <a:gd name="T44" fmla="*/ 94 w 112"/>
                <a:gd name="T45" fmla="*/ 38 h 158"/>
                <a:gd name="T46" fmla="*/ 84 w 112"/>
                <a:gd name="T47" fmla="*/ 20 h 158"/>
                <a:gd name="T48" fmla="*/ 72 w 112"/>
                <a:gd name="T49" fmla="*/ 10 h 158"/>
                <a:gd name="T50" fmla="*/ 58 w 112"/>
                <a:gd name="T51" fmla="*/ 8 h 158"/>
                <a:gd name="T52" fmla="*/ 52 w 112"/>
                <a:gd name="T53" fmla="*/ 8 h 158"/>
                <a:gd name="T54" fmla="*/ 42 w 112"/>
                <a:gd name="T55" fmla="*/ 10 h 158"/>
                <a:gd name="T56" fmla="*/ 32 w 112"/>
                <a:gd name="T57" fmla="*/ 22 h 158"/>
                <a:gd name="T58" fmla="*/ 28 w 112"/>
                <a:gd name="T59" fmla="*/ 34 h 158"/>
                <a:gd name="T60" fmla="*/ 34 w 112"/>
                <a:gd name="T61" fmla="*/ 42 h 158"/>
                <a:gd name="T62" fmla="*/ 70 w 112"/>
                <a:gd name="T63" fmla="*/ 64 h 158"/>
                <a:gd name="T64" fmla="*/ 82 w 112"/>
                <a:gd name="T65" fmla="*/ 70 h 158"/>
                <a:gd name="T66" fmla="*/ 102 w 112"/>
                <a:gd name="T67" fmla="*/ 88 h 158"/>
                <a:gd name="T68" fmla="*/ 112 w 112"/>
                <a:gd name="T69" fmla="*/ 104 h 158"/>
                <a:gd name="T70" fmla="*/ 112 w 112"/>
                <a:gd name="T71" fmla="*/ 116 h 158"/>
                <a:gd name="T72" fmla="*/ 106 w 112"/>
                <a:gd name="T73" fmla="*/ 136 h 158"/>
                <a:gd name="T74" fmla="*/ 90 w 112"/>
                <a:gd name="T75" fmla="*/ 150 h 158"/>
                <a:gd name="T76" fmla="*/ 72 w 112"/>
                <a:gd name="T77" fmla="*/ 156 h 158"/>
                <a:gd name="T78" fmla="*/ 54 w 112"/>
                <a:gd name="T79" fmla="*/ 158 h 158"/>
                <a:gd name="T80" fmla="*/ 26 w 112"/>
                <a:gd name="T81" fmla="*/ 154 h 158"/>
                <a:gd name="T82" fmla="*/ 0 w 112"/>
                <a:gd name="T83" fmla="*/ 14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58"/>
                <a:gd name="T128" fmla="*/ 112 w 112"/>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58">
                  <a:moveTo>
                    <a:pt x="0" y="102"/>
                  </a:moveTo>
                  <a:lnTo>
                    <a:pt x="8" y="102"/>
                  </a:lnTo>
                  <a:lnTo>
                    <a:pt x="12" y="114"/>
                  </a:lnTo>
                  <a:lnTo>
                    <a:pt x="14" y="124"/>
                  </a:lnTo>
                  <a:lnTo>
                    <a:pt x="18" y="132"/>
                  </a:lnTo>
                  <a:lnTo>
                    <a:pt x="24" y="138"/>
                  </a:lnTo>
                  <a:lnTo>
                    <a:pt x="30" y="144"/>
                  </a:lnTo>
                  <a:lnTo>
                    <a:pt x="38" y="148"/>
                  </a:lnTo>
                  <a:lnTo>
                    <a:pt x="46" y="150"/>
                  </a:lnTo>
                  <a:lnTo>
                    <a:pt x="56" y="150"/>
                  </a:lnTo>
                  <a:lnTo>
                    <a:pt x="66" y="148"/>
                  </a:lnTo>
                  <a:lnTo>
                    <a:pt x="74" y="144"/>
                  </a:lnTo>
                  <a:lnTo>
                    <a:pt x="78" y="134"/>
                  </a:lnTo>
                  <a:lnTo>
                    <a:pt x="80" y="124"/>
                  </a:lnTo>
                  <a:lnTo>
                    <a:pt x="78" y="116"/>
                  </a:lnTo>
                  <a:lnTo>
                    <a:pt x="74" y="110"/>
                  </a:lnTo>
                  <a:lnTo>
                    <a:pt x="62" y="102"/>
                  </a:lnTo>
                  <a:lnTo>
                    <a:pt x="44" y="94"/>
                  </a:lnTo>
                  <a:lnTo>
                    <a:pt x="30" y="86"/>
                  </a:lnTo>
                  <a:lnTo>
                    <a:pt x="16" y="74"/>
                  </a:lnTo>
                  <a:lnTo>
                    <a:pt x="10" y="68"/>
                  </a:lnTo>
                  <a:lnTo>
                    <a:pt x="6" y="60"/>
                  </a:lnTo>
                  <a:lnTo>
                    <a:pt x="2" y="52"/>
                  </a:lnTo>
                  <a:lnTo>
                    <a:pt x="0" y="42"/>
                  </a:lnTo>
                  <a:lnTo>
                    <a:pt x="2" y="32"/>
                  </a:lnTo>
                  <a:lnTo>
                    <a:pt x="6" y="24"/>
                  </a:lnTo>
                  <a:lnTo>
                    <a:pt x="10" y="16"/>
                  </a:lnTo>
                  <a:lnTo>
                    <a:pt x="18" y="10"/>
                  </a:lnTo>
                  <a:lnTo>
                    <a:pt x="26" y="6"/>
                  </a:lnTo>
                  <a:lnTo>
                    <a:pt x="34" y="2"/>
                  </a:lnTo>
                  <a:lnTo>
                    <a:pt x="42" y="0"/>
                  </a:lnTo>
                  <a:lnTo>
                    <a:pt x="50" y="0"/>
                  </a:lnTo>
                  <a:lnTo>
                    <a:pt x="66" y="0"/>
                  </a:lnTo>
                  <a:lnTo>
                    <a:pt x="80" y="4"/>
                  </a:lnTo>
                  <a:lnTo>
                    <a:pt x="90" y="8"/>
                  </a:lnTo>
                  <a:lnTo>
                    <a:pt x="102" y="14"/>
                  </a:lnTo>
                  <a:lnTo>
                    <a:pt x="104" y="52"/>
                  </a:lnTo>
                  <a:lnTo>
                    <a:pt x="96" y="52"/>
                  </a:lnTo>
                  <a:lnTo>
                    <a:pt x="94" y="38"/>
                  </a:lnTo>
                  <a:lnTo>
                    <a:pt x="90" y="26"/>
                  </a:lnTo>
                  <a:lnTo>
                    <a:pt x="84" y="20"/>
                  </a:lnTo>
                  <a:lnTo>
                    <a:pt x="78" y="14"/>
                  </a:lnTo>
                  <a:lnTo>
                    <a:pt x="72" y="10"/>
                  </a:lnTo>
                  <a:lnTo>
                    <a:pt x="66" y="8"/>
                  </a:lnTo>
                  <a:lnTo>
                    <a:pt x="58" y="8"/>
                  </a:lnTo>
                  <a:lnTo>
                    <a:pt x="52" y="8"/>
                  </a:lnTo>
                  <a:lnTo>
                    <a:pt x="48" y="8"/>
                  </a:lnTo>
                  <a:lnTo>
                    <a:pt x="42" y="10"/>
                  </a:lnTo>
                  <a:lnTo>
                    <a:pt x="38" y="14"/>
                  </a:lnTo>
                  <a:lnTo>
                    <a:pt x="32" y="22"/>
                  </a:lnTo>
                  <a:lnTo>
                    <a:pt x="28" y="34"/>
                  </a:lnTo>
                  <a:lnTo>
                    <a:pt x="30" y="38"/>
                  </a:lnTo>
                  <a:lnTo>
                    <a:pt x="34" y="42"/>
                  </a:lnTo>
                  <a:lnTo>
                    <a:pt x="42" y="50"/>
                  </a:lnTo>
                  <a:lnTo>
                    <a:pt x="70" y="64"/>
                  </a:lnTo>
                  <a:lnTo>
                    <a:pt x="82" y="70"/>
                  </a:lnTo>
                  <a:lnTo>
                    <a:pt x="96" y="80"/>
                  </a:lnTo>
                  <a:lnTo>
                    <a:pt x="102" y="88"/>
                  </a:lnTo>
                  <a:lnTo>
                    <a:pt x="108" y="96"/>
                  </a:lnTo>
                  <a:lnTo>
                    <a:pt x="112" y="104"/>
                  </a:lnTo>
                  <a:lnTo>
                    <a:pt x="112" y="116"/>
                  </a:lnTo>
                  <a:lnTo>
                    <a:pt x="110" y="126"/>
                  </a:lnTo>
                  <a:lnTo>
                    <a:pt x="106" y="136"/>
                  </a:lnTo>
                  <a:lnTo>
                    <a:pt x="100" y="144"/>
                  </a:lnTo>
                  <a:lnTo>
                    <a:pt x="90" y="150"/>
                  </a:lnTo>
                  <a:lnTo>
                    <a:pt x="82" y="154"/>
                  </a:lnTo>
                  <a:lnTo>
                    <a:pt x="72" y="156"/>
                  </a:lnTo>
                  <a:lnTo>
                    <a:pt x="54" y="158"/>
                  </a:lnTo>
                  <a:lnTo>
                    <a:pt x="40" y="158"/>
                  </a:lnTo>
                  <a:lnTo>
                    <a:pt x="26" y="154"/>
                  </a:lnTo>
                  <a:lnTo>
                    <a:pt x="12" y="150"/>
                  </a:lnTo>
                  <a:lnTo>
                    <a:pt x="0" y="144"/>
                  </a:lnTo>
                  <a:lnTo>
                    <a:pt x="0"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3"/>
            <p:cNvSpPr>
              <a:spLocks/>
            </p:cNvSpPr>
            <p:nvPr/>
          </p:nvSpPr>
          <p:spPr bwMode="auto">
            <a:xfrm>
              <a:off x="3036" y="2402"/>
              <a:ext cx="108" cy="154"/>
            </a:xfrm>
            <a:custGeom>
              <a:avLst/>
              <a:gdLst>
                <a:gd name="T0" fmla="*/ 54 w 108"/>
                <a:gd name="T1" fmla="*/ 32 h 154"/>
                <a:gd name="T2" fmla="*/ 54 w 108"/>
                <a:gd name="T3" fmla="*/ 32 h 154"/>
                <a:gd name="T4" fmla="*/ 60 w 108"/>
                <a:gd name="T5" fmla="*/ 18 h 154"/>
                <a:gd name="T6" fmla="*/ 68 w 108"/>
                <a:gd name="T7" fmla="*/ 8 h 154"/>
                <a:gd name="T8" fmla="*/ 78 w 108"/>
                <a:gd name="T9" fmla="*/ 2 h 154"/>
                <a:gd name="T10" fmla="*/ 88 w 108"/>
                <a:gd name="T11" fmla="*/ 0 h 154"/>
                <a:gd name="T12" fmla="*/ 88 w 108"/>
                <a:gd name="T13" fmla="*/ 0 h 154"/>
                <a:gd name="T14" fmla="*/ 96 w 108"/>
                <a:gd name="T15" fmla="*/ 2 h 154"/>
                <a:gd name="T16" fmla="*/ 104 w 108"/>
                <a:gd name="T17" fmla="*/ 6 h 154"/>
                <a:gd name="T18" fmla="*/ 108 w 108"/>
                <a:gd name="T19" fmla="*/ 14 h 154"/>
                <a:gd name="T20" fmla="*/ 108 w 108"/>
                <a:gd name="T21" fmla="*/ 22 h 154"/>
                <a:gd name="T22" fmla="*/ 108 w 108"/>
                <a:gd name="T23" fmla="*/ 22 h 154"/>
                <a:gd name="T24" fmla="*/ 104 w 108"/>
                <a:gd name="T25" fmla="*/ 30 h 154"/>
                <a:gd name="T26" fmla="*/ 96 w 108"/>
                <a:gd name="T27" fmla="*/ 36 h 154"/>
                <a:gd name="T28" fmla="*/ 92 w 108"/>
                <a:gd name="T29" fmla="*/ 38 h 154"/>
                <a:gd name="T30" fmla="*/ 88 w 108"/>
                <a:gd name="T31" fmla="*/ 38 h 154"/>
                <a:gd name="T32" fmla="*/ 84 w 108"/>
                <a:gd name="T33" fmla="*/ 36 h 154"/>
                <a:gd name="T34" fmla="*/ 82 w 108"/>
                <a:gd name="T35" fmla="*/ 34 h 154"/>
                <a:gd name="T36" fmla="*/ 82 w 108"/>
                <a:gd name="T37" fmla="*/ 34 h 154"/>
                <a:gd name="T38" fmla="*/ 74 w 108"/>
                <a:gd name="T39" fmla="*/ 28 h 154"/>
                <a:gd name="T40" fmla="*/ 68 w 108"/>
                <a:gd name="T41" fmla="*/ 26 h 154"/>
                <a:gd name="T42" fmla="*/ 64 w 108"/>
                <a:gd name="T43" fmla="*/ 28 h 154"/>
                <a:gd name="T44" fmla="*/ 60 w 108"/>
                <a:gd name="T45" fmla="*/ 30 h 154"/>
                <a:gd name="T46" fmla="*/ 56 w 108"/>
                <a:gd name="T47" fmla="*/ 36 h 154"/>
                <a:gd name="T48" fmla="*/ 54 w 108"/>
                <a:gd name="T49" fmla="*/ 40 h 154"/>
                <a:gd name="T50" fmla="*/ 54 w 108"/>
                <a:gd name="T51" fmla="*/ 52 h 154"/>
                <a:gd name="T52" fmla="*/ 54 w 108"/>
                <a:gd name="T53" fmla="*/ 128 h 154"/>
                <a:gd name="T54" fmla="*/ 54 w 108"/>
                <a:gd name="T55" fmla="*/ 128 h 154"/>
                <a:gd name="T56" fmla="*/ 54 w 108"/>
                <a:gd name="T57" fmla="*/ 140 h 154"/>
                <a:gd name="T58" fmla="*/ 58 w 108"/>
                <a:gd name="T59" fmla="*/ 146 h 154"/>
                <a:gd name="T60" fmla="*/ 64 w 108"/>
                <a:gd name="T61" fmla="*/ 150 h 154"/>
                <a:gd name="T62" fmla="*/ 74 w 108"/>
                <a:gd name="T63" fmla="*/ 150 h 154"/>
                <a:gd name="T64" fmla="*/ 74 w 108"/>
                <a:gd name="T65" fmla="*/ 154 h 154"/>
                <a:gd name="T66" fmla="*/ 0 w 108"/>
                <a:gd name="T67" fmla="*/ 154 h 154"/>
                <a:gd name="T68" fmla="*/ 0 w 108"/>
                <a:gd name="T69" fmla="*/ 150 h 154"/>
                <a:gd name="T70" fmla="*/ 0 w 108"/>
                <a:gd name="T71" fmla="*/ 150 h 154"/>
                <a:gd name="T72" fmla="*/ 10 w 108"/>
                <a:gd name="T73" fmla="*/ 150 h 154"/>
                <a:gd name="T74" fmla="*/ 18 w 108"/>
                <a:gd name="T75" fmla="*/ 146 h 154"/>
                <a:gd name="T76" fmla="*/ 22 w 108"/>
                <a:gd name="T77" fmla="*/ 140 h 154"/>
                <a:gd name="T78" fmla="*/ 24 w 108"/>
                <a:gd name="T79" fmla="*/ 128 h 154"/>
                <a:gd name="T80" fmla="*/ 24 w 108"/>
                <a:gd name="T81" fmla="*/ 46 h 154"/>
                <a:gd name="T82" fmla="*/ 24 w 108"/>
                <a:gd name="T83" fmla="*/ 46 h 154"/>
                <a:gd name="T84" fmla="*/ 22 w 108"/>
                <a:gd name="T85" fmla="*/ 36 h 154"/>
                <a:gd name="T86" fmla="*/ 20 w 108"/>
                <a:gd name="T87" fmla="*/ 30 h 154"/>
                <a:gd name="T88" fmla="*/ 14 w 108"/>
                <a:gd name="T89" fmla="*/ 26 h 154"/>
                <a:gd name="T90" fmla="*/ 4 w 108"/>
                <a:gd name="T91" fmla="*/ 24 h 154"/>
                <a:gd name="T92" fmla="*/ 4 w 108"/>
                <a:gd name="T93" fmla="*/ 24 h 154"/>
                <a:gd name="T94" fmla="*/ 30 w 108"/>
                <a:gd name="T95" fmla="*/ 12 h 154"/>
                <a:gd name="T96" fmla="*/ 54 w 108"/>
                <a:gd name="T97" fmla="*/ 0 h 154"/>
                <a:gd name="T98" fmla="*/ 54 w 108"/>
                <a:gd name="T99" fmla="*/ 3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54"/>
                <a:gd name="T152" fmla="*/ 108 w 108"/>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54">
                  <a:moveTo>
                    <a:pt x="54" y="32"/>
                  </a:moveTo>
                  <a:lnTo>
                    <a:pt x="54" y="32"/>
                  </a:lnTo>
                  <a:lnTo>
                    <a:pt x="60" y="18"/>
                  </a:lnTo>
                  <a:lnTo>
                    <a:pt x="68" y="8"/>
                  </a:lnTo>
                  <a:lnTo>
                    <a:pt x="78" y="2"/>
                  </a:lnTo>
                  <a:lnTo>
                    <a:pt x="88" y="0"/>
                  </a:lnTo>
                  <a:lnTo>
                    <a:pt x="96" y="2"/>
                  </a:lnTo>
                  <a:lnTo>
                    <a:pt x="104" y="6"/>
                  </a:lnTo>
                  <a:lnTo>
                    <a:pt x="108" y="14"/>
                  </a:lnTo>
                  <a:lnTo>
                    <a:pt x="108" y="22"/>
                  </a:lnTo>
                  <a:lnTo>
                    <a:pt x="104" y="30"/>
                  </a:lnTo>
                  <a:lnTo>
                    <a:pt x="96" y="36"/>
                  </a:lnTo>
                  <a:lnTo>
                    <a:pt x="92" y="38"/>
                  </a:lnTo>
                  <a:lnTo>
                    <a:pt x="88" y="38"/>
                  </a:lnTo>
                  <a:lnTo>
                    <a:pt x="84" y="36"/>
                  </a:lnTo>
                  <a:lnTo>
                    <a:pt x="82" y="34"/>
                  </a:lnTo>
                  <a:lnTo>
                    <a:pt x="74" y="28"/>
                  </a:lnTo>
                  <a:lnTo>
                    <a:pt x="68" y="26"/>
                  </a:lnTo>
                  <a:lnTo>
                    <a:pt x="64" y="28"/>
                  </a:lnTo>
                  <a:lnTo>
                    <a:pt x="60" y="30"/>
                  </a:lnTo>
                  <a:lnTo>
                    <a:pt x="56" y="36"/>
                  </a:lnTo>
                  <a:lnTo>
                    <a:pt x="54" y="40"/>
                  </a:lnTo>
                  <a:lnTo>
                    <a:pt x="54" y="52"/>
                  </a:lnTo>
                  <a:lnTo>
                    <a:pt x="54" y="128"/>
                  </a:lnTo>
                  <a:lnTo>
                    <a:pt x="54" y="140"/>
                  </a:lnTo>
                  <a:lnTo>
                    <a:pt x="58" y="146"/>
                  </a:lnTo>
                  <a:lnTo>
                    <a:pt x="64" y="150"/>
                  </a:lnTo>
                  <a:lnTo>
                    <a:pt x="74" y="150"/>
                  </a:lnTo>
                  <a:lnTo>
                    <a:pt x="74" y="154"/>
                  </a:lnTo>
                  <a:lnTo>
                    <a:pt x="0" y="154"/>
                  </a:lnTo>
                  <a:lnTo>
                    <a:pt x="0" y="150"/>
                  </a:lnTo>
                  <a:lnTo>
                    <a:pt x="10" y="150"/>
                  </a:lnTo>
                  <a:lnTo>
                    <a:pt x="18" y="146"/>
                  </a:lnTo>
                  <a:lnTo>
                    <a:pt x="22" y="140"/>
                  </a:lnTo>
                  <a:lnTo>
                    <a:pt x="24" y="128"/>
                  </a:lnTo>
                  <a:lnTo>
                    <a:pt x="24" y="46"/>
                  </a:lnTo>
                  <a:lnTo>
                    <a:pt x="22" y="36"/>
                  </a:lnTo>
                  <a:lnTo>
                    <a:pt x="20" y="30"/>
                  </a:lnTo>
                  <a:lnTo>
                    <a:pt x="14" y="26"/>
                  </a:lnTo>
                  <a:lnTo>
                    <a:pt x="4" y="24"/>
                  </a:lnTo>
                  <a:lnTo>
                    <a:pt x="30" y="12"/>
                  </a:lnTo>
                  <a:lnTo>
                    <a:pt x="54" y="0"/>
                  </a:lnTo>
                  <a:lnTo>
                    <a:pt x="54" y="3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4"/>
            <p:cNvSpPr>
              <a:spLocks noEditPoints="1"/>
            </p:cNvSpPr>
            <p:nvPr/>
          </p:nvSpPr>
          <p:spPr bwMode="auto">
            <a:xfrm>
              <a:off x="2898" y="2404"/>
              <a:ext cx="138" cy="154"/>
            </a:xfrm>
            <a:custGeom>
              <a:avLst/>
              <a:gdLst>
                <a:gd name="T0" fmla="*/ 88 w 138"/>
                <a:gd name="T1" fmla="*/ 132 h 154"/>
                <a:gd name="T2" fmla="*/ 76 w 138"/>
                <a:gd name="T3" fmla="*/ 132 h 154"/>
                <a:gd name="T4" fmla="*/ 66 w 138"/>
                <a:gd name="T5" fmla="*/ 128 h 154"/>
                <a:gd name="T6" fmla="*/ 48 w 138"/>
                <a:gd name="T7" fmla="*/ 118 h 154"/>
                <a:gd name="T8" fmla="*/ 36 w 138"/>
                <a:gd name="T9" fmla="*/ 100 h 154"/>
                <a:gd name="T10" fmla="*/ 30 w 138"/>
                <a:gd name="T11" fmla="*/ 78 h 154"/>
                <a:gd name="T12" fmla="*/ 30 w 138"/>
                <a:gd name="T13" fmla="*/ 56 h 154"/>
                <a:gd name="T14" fmla="*/ 138 w 138"/>
                <a:gd name="T15" fmla="*/ 56 h 154"/>
                <a:gd name="T16" fmla="*/ 136 w 138"/>
                <a:gd name="T17" fmla="*/ 40 h 154"/>
                <a:gd name="T18" fmla="*/ 124 w 138"/>
                <a:gd name="T19" fmla="*/ 20 h 154"/>
                <a:gd name="T20" fmla="*/ 110 w 138"/>
                <a:gd name="T21" fmla="*/ 6 h 154"/>
                <a:gd name="T22" fmla="*/ 90 w 138"/>
                <a:gd name="T23" fmla="*/ 0 h 154"/>
                <a:gd name="T24" fmla="*/ 78 w 138"/>
                <a:gd name="T25" fmla="*/ 0 h 154"/>
                <a:gd name="T26" fmla="*/ 66 w 138"/>
                <a:gd name="T27" fmla="*/ 0 h 154"/>
                <a:gd name="T28" fmla="*/ 38 w 138"/>
                <a:gd name="T29" fmla="*/ 8 h 154"/>
                <a:gd name="T30" fmla="*/ 16 w 138"/>
                <a:gd name="T31" fmla="*/ 26 h 154"/>
                <a:gd name="T32" fmla="*/ 4 w 138"/>
                <a:gd name="T33" fmla="*/ 52 h 154"/>
                <a:gd name="T34" fmla="*/ 0 w 138"/>
                <a:gd name="T35" fmla="*/ 84 h 154"/>
                <a:gd name="T36" fmla="*/ 2 w 138"/>
                <a:gd name="T37" fmla="*/ 100 h 154"/>
                <a:gd name="T38" fmla="*/ 14 w 138"/>
                <a:gd name="T39" fmla="*/ 124 h 154"/>
                <a:gd name="T40" fmla="*/ 30 w 138"/>
                <a:gd name="T41" fmla="*/ 142 h 154"/>
                <a:gd name="T42" fmla="*/ 54 w 138"/>
                <a:gd name="T43" fmla="*/ 152 h 154"/>
                <a:gd name="T44" fmla="*/ 66 w 138"/>
                <a:gd name="T45" fmla="*/ 154 h 154"/>
                <a:gd name="T46" fmla="*/ 72 w 138"/>
                <a:gd name="T47" fmla="*/ 154 h 154"/>
                <a:gd name="T48" fmla="*/ 96 w 138"/>
                <a:gd name="T49" fmla="*/ 150 h 154"/>
                <a:gd name="T50" fmla="*/ 116 w 138"/>
                <a:gd name="T51" fmla="*/ 136 h 154"/>
                <a:gd name="T52" fmla="*/ 130 w 138"/>
                <a:gd name="T53" fmla="*/ 120 h 154"/>
                <a:gd name="T54" fmla="*/ 138 w 138"/>
                <a:gd name="T55" fmla="*/ 106 h 154"/>
                <a:gd name="T56" fmla="*/ 132 w 138"/>
                <a:gd name="T57" fmla="*/ 102 h 154"/>
                <a:gd name="T58" fmla="*/ 114 w 138"/>
                <a:gd name="T59" fmla="*/ 124 h 154"/>
                <a:gd name="T60" fmla="*/ 88 w 138"/>
                <a:gd name="T61" fmla="*/ 132 h 154"/>
                <a:gd name="T62" fmla="*/ 66 w 138"/>
                <a:gd name="T63" fmla="*/ 8 h 154"/>
                <a:gd name="T64" fmla="*/ 74 w 138"/>
                <a:gd name="T65" fmla="*/ 8 h 154"/>
                <a:gd name="T66" fmla="*/ 78 w 138"/>
                <a:gd name="T67" fmla="*/ 8 h 154"/>
                <a:gd name="T68" fmla="*/ 88 w 138"/>
                <a:gd name="T69" fmla="*/ 14 h 154"/>
                <a:gd name="T70" fmla="*/ 96 w 138"/>
                <a:gd name="T71" fmla="*/ 32 h 154"/>
                <a:gd name="T72" fmla="*/ 66 w 138"/>
                <a:gd name="T73" fmla="*/ 48 h 154"/>
                <a:gd name="T74" fmla="*/ 32 w 138"/>
                <a:gd name="T75" fmla="*/ 48 h 154"/>
                <a:gd name="T76" fmla="*/ 36 w 138"/>
                <a:gd name="T77" fmla="*/ 28 h 154"/>
                <a:gd name="T78" fmla="*/ 44 w 138"/>
                <a:gd name="T79" fmla="*/ 18 h 154"/>
                <a:gd name="T80" fmla="*/ 56 w 138"/>
                <a:gd name="T81" fmla="*/ 10 h 154"/>
                <a:gd name="T82" fmla="*/ 66 w 138"/>
                <a:gd name="T83" fmla="*/ 8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54"/>
                <a:gd name="T128" fmla="*/ 138 w 138"/>
                <a:gd name="T129" fmla="*/ 154 h 1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54">
                  <a:moveTo>
                    <a:pt x="88" y="132"/>
                  </a:moveTo>
                  <a:lnTo>
                    <a:pt x="88" y="132"/>
                  </a:lnTo>
                  <a:lnTo>
                    <a:pt x="82" y="132"/>
                  </a:lnTo>
                  <a:lnTo>
                    <a:pt x="76" y="132"/>
                  </a:lnTo>
                  <a:lnTo>
                    <a:pt x="66" y="128"/>
                  </a:lnTo>
                  <a:lnTo>
                    <a:pt x="56" y="124"/>
                  </a:lnTo>
                  <a:lnTo>
                    <a:pt x="48" y="118"/>
                  </a:lnTo>
                  <a:lnTo>
                    <a:pt x="42" y="110"/>
                  </a:lnTo>
                  <a:lnTo>
                    <a:pt x="36" y="100"/>
                  </a:lnTo>
                  <a:lnTo>
                    <a:pt x="32" y="90"/>
                  </a:lnTo>
                  <a:lnTo>
                    <a:pt x="30" y="78"/>
                  </a:lnTo>
                  <a:lnTo>
                    <a:pt x="28" y="68"/>
                  </a:lnTo>
                  <a:lnTo>
                    <a:pt x="30" y="56"/>
                  </a:lnTo>
                  <a:lnTo>
                    <a:pt x="66" y="56"/>
                  </a:lnTo>
                  <a:lnTo>
                    <a:pt x="138" y="56"/>
                  </a:lnTo>
                  <a:lnTo>
                    <a:pt x="136" y="40"/>
                  </a:lnTo>
                  <a:lnTo>
                    <a:pt x="130" y="30"/>
                  </a:lnTo>
                  <a:lnTo>
                    <a:pt x="124" y="20"/>
                  </a:lnTo>
                  <a:lnTo>
                    <a:pt x="118" y="12"/>
                  </a:lnTo>
                  <a:lnTo>
                    <a:pt x="110" y="6"/>
                  </a:lnTo>
                  <a:lnTo>
                    <a:pt x="100" y="2"/>
                  </a:lnTo>
                  <a:lnTo>
                    <a:pt x="90" y="0"/>
                  </a:lnTo>
                  <a:lnTo>
                    <a:pt x="78" y="0"/>
                  </a:lnTo>
                  <a:lnTo>
                    <a:pt x="66" y="0"/>
                  </a:lnTo>
                  <a:lnTo>
                    <a:pt x="52" y="2"/>
                  </a:lnTo>
                  <a:lnTo>
                    <a:pt x="38" y="8"/>
                  </a:lnTo>
                  <a:lnTo>
                    <a:pt x="26" y="16"/>
                  </a:lnTo>
                  <a:lnTo>
                    <a:pt x="16" y="26"/>
                  </a:lnTo>
                  <a:lnTo>
                    <a:pt x="10" y="38"/>
                  </a:lnTo>
                  <a:lnTo>
                    <a:pt x="4" y="52"/>
                  </a:lnTo>
                  <a:lnTo>
                    <a:pt x="0" y="68"/>
                  </a:lnTo>
                  <a:lnTo>
                    <a:pt x="0" y="84"/>
                  </a:lnTo>
                  <a:lnTo>
                    <a:pt x="2" y="100"/>
                  </a:lnTo>
                  <a:lnTo>
                    <a:pt x="6" y="114"/>
                  </a:lnTo>
                  <a:lnTo>
                    <a:pt x="14" y="124"/>
                  </a:lnTo>
                  <a:lnTo>
                    <a:pt x="22" y="134"/>
                  </a:lnTo>
                  <a:lnTo>
                    <a:pt x="30" y="142"/>
                  </a:lnTo>
                  <a:lnTo>
                    <a:pt x="42" y="148"/>
                  </a:lnTo>
                  <a:lnTo>
                    <a:pt x="54" y="152"/>
                  </a:lnTo>
                  <a:lnTo>
                    <a:pt x="66" y="154"/>
                  </a:lnTo>
                  <a:lnTo>
                    <a:pt x="72" y="154"/>
                  </a:lnTo>
                  <a:lnTo>
                    <a:pt x="84" y="154"/>
                  </a:lnTo>
                  <a:lnTo>
                    <a:pt x="96" y="150"/>
                  </a:lnTo>
                  <a:lnTo>
                    <a:pt x="108" y="144"/>
                  </a:lnTo>
                  <a:lnTo>
                    <a:pt x="116" y="136"/>
                  </a:lnTo>
                  <a:lnTo>
                    <a:pt x="124" y="128"/>
                  </a:lnTo>
                  <a:lnTo>
                    <a:pt x="130" y="120"/>
                  </a:lnTo>
                  <a:lnTo>
                    <a:pt x="136" y="112"/>
                  </a:lnTo>
                  <a:lnTo>
                    <a:pt x="138" y="106"/>
                  </a:lnTo>
                  <a:lnTo>
                    <a:pt x="132" y="102"/>
                  </a:lnTo>
                  <a:lnTo>
                    <a:pt x="124" y="114"/>
                  </a:lnTo>
                  <a:lnTo>
                    <a:pt x="114" y="124"/>
                  </a:lnTo>
                  <a:lnTo>
                    <a:pt x="102" y="128"/>
                  </a:lnTo>
                  <a:lnTo>
                    <a:pt x="88" y="132"/>
                  </a:lnTo>
                  <a:close/>
                  <a:moveTo>
                    <a:pt x="66" y="8"/>
                  </a:moveTo>
                  <a:lnTo>
                    <a:pt x="66" y="8"/>
                  </a:lnTo>
                  <a:lnTo>
                    <a:pt x="74" y="8"/>
                  </a:lnTo>
                  <a:lnTo>
                    <a:pt x="78" y="8"/>
                  </a:lnTo>
                  <a:lnTo>
                    <a:pt x="84" y="10"/>
                  </a:lnTo>
                  <a:lnTo>
                    <a:pt x="88" y="14"/>
                  </a:lnTo>
                  <a:lnTo>
                    <a:pt x="92" y="18"/>
                  </a:lnTo>
                  <a:lnTo>
                    <a:pt x="96" y="32"/>
                  </a:lnTo>
                  <a:lnTo>
                    <a:pt x="98" y="48"/>
                  </a:lnTo>
                  <a:lnTo>
                    <a:pt x="66" y="48"/>
                  </a:lnTo>
                  <a:lnTo>
                    <a:pt x="32" y="48"/>
                  </a:lnTo>
                  <a:lnTo>
                    <a:pt x="34" y="38"/>
                  </a:lnTo>
                  <a:lnTo>
                    <a:pt x="36" y="28"/>
                  </a:lnTo>
                  <a:lnTo>
                    <a:pt x="40" y="22"/>
                  </a:lnTo>
                  <a:lnTo>
                    <a:pt x="44" y="18"/>
                  </a:lnTo>
                  <a:lnTo>
                    <a:pt x="50" y="14"/>
                  </a:lnTo>
                  <a:lnTo>
                    <a:pt x="56" y="10"/>
                  </a:lnTo>
                  <a:lnTo>
                    <a:pt x="66" y="8"/>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5"/>
            <p:cNvSpPr>
              <a:spLocks/>
            </p:cNvSpPr>
            <p:nvPr/>
          </p:nvSpPr>
          <p:spPr bwMode="auto">
            <a:xfrm>
              <a:off x="2752" y="2406"/>
              <a:ext cx="164" cy="156"/>
            </a:xfrm>
            <a:custGeom>
              <a:avLst/>
              <a:gdLst>
                <a:gd name="T0" fmla="*/ 24 w 164"/>
                <a:gd name="T1" fmla="*/ 26 h 156"/>
                <a:gd name="T2" fmla="*/ 24 w 164"/>
                <a:gd name="T3" fmla="*/ 26 h 156"/>
                <a:gd name="T4" fmla="*/ 22 w 164"/>
                <a:gd name="T5" fmla="*/ 22 h 156"/>
                <a:gd name="T6" fmla="*/ 18 w 164"/>
                <a:gd name="T7" fmla="*/ 16 h 156"/>
                <a:gd name="T8" fmla="*/ 10 w 164"/>
                <a:gd name="T9" fmla="*/ 8 h 156"/>
                <a:gd name="T10" fmla="*/ 6 w 164"/>
                <a:gd name="T11" fmla="*/ 6 h 156"/>
                <a:gd name="T12" fmla="*/ 0 w 164"/>
                <a:gd name="T13" fmla="*/ 4 h 156"/>
                <a:gd name="T14" fmla="*/ 0 w 164"/>
                <a:gd name="T15" fmla="*/ 0 h 156"/>
                <a:gd name="T16" fmla="*/ 72 w 164"/>
                <a:gd name="T17" fmla="*/ 0 h 156"/>
                <a:gd name="T18" fmla="*/ 72 w 164"/>
                <a:gd name="T19" fmla="*/ 4 h 156"/>
                <a:gd name="T20" fmla="*/ 72 w 164"/>
                <a:gd name="T21" fmla="*/ 4 h 156"/>
                <a:gd name="T22" fmla="*/ 62 w 164"/>
                <a:gd name="T23" fmla="*/ 4 h 156"/>
                <a:gd name="T24" fmla="*/ 60 w 164"/>
                <a:gd name="T25" fmla="*/ 6 h 156"/>
                <a:gd name="T26" fmla="*/ 56 w 164"/>
                <a:gd name="T27" fmla="*/ 10 h 156"/>
                <a:gd name="T28" fmla="*/ 56 w 164"/>
                <a:gd name="T29" fmla="*/ 14 h 156"/>
                <a:gd name="T30" fmla="*/ 56 w 164"/>
                <a:gd name="T31" fmla="*/ 18 h 156"/>
                <a:gd name="T32" fmla="*/ 58 w 164"/>
                <a:gd name="T33" fmla="*/ 32 h 156"/>
                <a:gd name="T34" fmla="*/ 92 w 164"/>
                <a:gd name="T35" fmla="*/ 108 h 156"/>
                <a:gd name="T36" fmla="*/ 126 w 164"/>
                <a:gd name="T37" fmla="*/ 30 h 156"/>
                <a:gd name="T38" fmla="*/ 126 w 164"/>
                <a:gd name="T39" fmla="*/ 30 h 156"/>
                <a:gd name="T40" fmla="*/ 128 w 164"/>
                <a:gd name="T41" fmla="*/ 24 h 156"/>
                <a:gd name="T42" fmla="*/ 128 w 164"/>
                <a:gd name="T43" fmla="*/ 18 h 156"/>
                <a:gd name="T44" fmla="*/ 128 w 164"/>
                <a:gd name="T45" fmla="*/ 14 h 156"/>
                <a:gd name="T46" fmla="*/ 126 w 164"/>
                <a:gd name="T47" fmla="*/ 10 h 156"/>
                <a:gd name="T48" fmla="*/ 120 w 164"/>
                <a:gd name="T49" fmla="*/ 6 h 156"/>
                <a:gd name="T50" fmla="*/ 112 w 164"/>
                <a:gd name="T51" fmla="*/ 4 h 156"/>
                <a:gd name="T52" fmla="*/ 112 w 164"/>
                <a:gd name="T53" fmla="*/ 0 h 156"/>
                <a:gd name="T54" fmla="*/ 164 w 164"/>
                <a:gd name="T55" fmla="*/ 0 h 156"/>
                <a:gd name="T56" fmla="*/ 164 w 164"/>
                <a:gd name="T57" fmla="*/ 4 h 156"/>
                <a:gd name="T58" fmla="*/ 164 w 164"/>
                <a:gd name="T59" fmla="*/ 4 h 156"/>
                <a:gd name="T60" fmla="*/ 156 w 164"/>
                <a:gd name="T61" fmla="*/ 4 h 156"/>
                <a:gd name="T62" fmla="*/ 150 w 164"/>
                <a:gd name="T63" fmla="*/ 8 h 156"/>
                <a:gd name="T64" fmla="*/ 144 w 164"/>
                <a:gd name="T65" fmla="*/ 16 h 156"/>
                <a:gd name="T66" fmla="*/ 136 w 164"/>
                <a:gd name="T67" fmla="*/ 30 h 156"/>
                <a:gd name="T68" fmla="*/ 84 w 164"/>
                <a:gd name="T69" fmla="*/ 156 h 156"/>
                <a:gd name="T70" fmla="*/ 24 w 164"/>
                <a:gd name="T71" fmla="*/ 26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56"/>
                <a:gd name="T110" fmla="*/ 164 w 164"/>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56">
                  <a:moveTo>
                    <a:pt x="24" y="26"/>
                  </a:moveTo>
                  <a:lnTo>
                    <a:pt x="24" y="26"/>
                  </a:lnTo>
                  <a:lnTo>
                    <a:pt x="22" y="22"/>
                  </a:lnTo>
                  <a:lnTo>
                    <a:pt x="18" y="16"/>
                  </a:lnTo>
                  <a:lnTo>
                    <a:pt x="10" y="8"/>
                  </a:lnTo>
                  <a:lnTo>
                    <a:pt x="6" y="6"/>
                  </a:lnTo>
                  <a:lnTo>
                    <a:pt x="0" y="4"/>
                  </a:lnTo>
                  <a:lnTo>
                    <a:pt x="0" y="0"/>
                  </a:lnTo>
                  <a:lnTo>
                    <a:pt x="72" y="0"/>
                  </a:lnTo>
                  <a:lnTo>
                    <a:pt x="72" y="4"/>
                  </a:lnTo>
                  <a:lnTo>
                    <a:pt x="62" y="4"/>
                  </a:lnTo>
                  <a:lnTo>
                    <a:pt x="60" y="6"/>
                  </a:lnTo>
                  <a:lnTo>
                    <a:pt x="56" y="10"/>
                  </a:lnTo>
                  <a:lnTo>
                    <a:pt x="56" y="14"/>
                  </a:lnTo>
                  <a:lnTo>
                    <a:pt x="56" y="18"/>
                  </a:lnTo>
                  <a:lnTo>
                    <a:pt x="58" y="32"/>
                  </a:lnTo>
                  <a:lnTo>
                    <a:pt x="92" y="108"/>
                  </a:lnTo>
                  <a:lnTo>
                    <a:pt x="126" y="30"/>
                  </a:lnTo>
                  <a:lnTo>
                    <a:pt x="128" y="24"/>
                  </a:lnTo>
                  <a:lnTo>
                    <a:pt x="128" y="18"/>
                  </a:lnTo>
                  <a:lnTo>
                    <a:pt x="128" y="14"/>
                  </a:lnTo>
                  <a:lnTo>
                    <a:pt x="126" y="10"/>
                  </a:lnTo>
                  <a:lnTo>
                    <a:pt x="120" y="6"/>
                  </a:lnTo>
                  <a:lnTo>
                    <a:pt x="112" y="4"/>
                  </a:lnTo>
                  <a:lnTo>
                    <a:pt x="112" y="0"/>
                  </a:lnTo>
                  <a:lnTo>
                    <a:pt x="164" y="0"/>
                  </a:lnTo>
                  <a:lnTo>
                    <a:pt x="164" y="4"/>
                  </a:lnTo>
                  <a:lnTo>
                    <a:pt x="156" y="4"/>
                  </a:lnTo>
                  <a:lnTo>
                    <a:pt x="150" y="8"/>
                  </a:lnTo>
                  <a:lnTo>
                    <a:pt x="144" y="16"/>
                  </a:lnTo>
                  <a:lnTo>
                    <a:pt x="136" y="30"/>
                  </a:lnTo>
                  <a:lnTo>
                    <a:pt x="84" y="156"/>
                  </a:lnTo>
                  <a:lnTo>
                    <a:pt x="24" y="2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6"/>
            <p:cNvSpPr>
              <a:spLocks/>
            </p:cNvSpPr>
            <p:nvPr/>
          </p:nvSpPr>
          <p:spPr bwMode="auto">
            <a:xfrm>
              <a:off x="2526" y="2404"/>
              <a:ext cx="166" cy="154"/>
            </a:xfrm>
            <a:custGeom>
              <a:avLst/>
              <a:gdLst>
                <a:gd name="T0" fmla="*/ 54 w 166"/>
                <a:gd name="T1" fmla="*/ 36 h 154"/>
                <a:gd name="T2" fmla="*/ 64 w 166"/>
                <a:gd name="T3" fmla="*/ 18 h 154"/>
                <a:gd name="T4" fmla="*/ 78 w 166"/>
                <a:gd name="T5" fmla="*/ 8 h 154"/>
                <a:gd name="T6" fmla="*/ 106 w 166"/>
                <a:gd name="T7" fmla="*/ 2 h 154"/>
                <a:gd name="T8" fmla="*/ 116 w 166"/>
                <a:gd name="T9" fmla="*/ 2 h 154"/>
                <a:gd name="T10" fmla="*/ 132 w 166"/>
                <a:gd name="T11" fmla="*/ 8 h 154"/>
                <a:gd name="T12" fmla="*/ 144 w 166"/>
                <a:gd name="T13" fmla="*/ 20 h 154"/>
                <a:gd name="T14" fmla="*/ 148 w 166"/>
                <a:gd name="T15" fmla="*/ 42 h 154"/>
                <a:gd name="T16" fmla="*/ 150 w 166"/>
                <a:gd name="T17" fmla="*/ 128 h 154"/>
                <a:gd name="T18" fmla="*/ 150 w 166"/>
                <a:gd name="T19" fmla="*/ 140 h 154"/>
                <a:gd name="T20" fmla="*/ 158 w 166"/>
                <a:gd name="T21" fmla="*/ 150 h 154"/>
                <a:gd name="T22" fmla="*/ 166 w 166"/>
                <a:gd name="T23" fmla="*/ 154 h 154"/>
                <a:gd name="T24" fmla="*/ 102 w 166"/>
                <a:gd name="T25" fmla="*/ 150 h 154"/>
                <a:gd name="T26" fmla="*/ 110 w 166"/>
                <a:gd name="T27" fmla="*/ 150 h 154"/>
                <a:gd name="T28" fmla="*/ 118 w 166"/>
                <a:gd name="T29" fmla="*/ 138 h 154"/>
                <a:gd name="T30" fmla="*/ 118 w 166"/>
                <a:gd name="T31" fmla="*/ 54 h 154"/>
                <a:gd name="T32" fmla="*/ 118 w 166"/>
                <a:gd name="T33" fmla="*/ 46 h 154"/>
                <a:gd name="T34" fmla="*/ 112 w 166"/>
                <a:gd name="T35" fmla="*/ 34 h 154"/>
                <a:gd name="T36" fmla="*/ 98 w 166"/>
                <a:gd name="T37" fmla="*/ 24 h 154"/>
                <a:gd name="T38" fmla="*/ 74 w 166"/>
                <a:gd name="T39" fmla="*/ 26 h 154"/>
                <a:gd name="T40" fmla="*/ 60 w 166"/>
                <a:gd name="T41" fmla="*/ 38 h 154"/>
                <a:gd name="T42" fmla="*/ 54 w 166"/>
                <a:gd name="T43" fmla="*/ 52 h 154"/>
                <a:gd name="T44" fmla="*/ 54 w 166"/>
                <a:gd name="T45" fmla="*/ 128 h 154"/>
                <a:gd name="T46" fmla="*/ 56 w 166"/>
                <a:gd name="T47" fmla="*/ 140 h 154"/>
                <a:gd name="T48" fmla="*/ 70 w 166"/>
                <a:gd name="T49" fmla="*/ 150 h 154"/>
                <a:gd name="T50" fmla="*/ 80 w 166"/>
                <a:gd name="T51" fmla="*/ 154 h 154"/>
                <a:gd name="T52" fmla="*/ 0 w 166"/>
                <a:gd name="T53" fmla="*/ 150 h 154"/>
                <a:gd name="T54" fmla="*/ 10 w 166"/>
                <a:gd name="T55" fmla="*/ 150 h 154"/>
                <a:gd name="T56" fmla="*/ 22 w 166"/>
                <a:gd name="T57" fmla="*/ 136 h 154"/>
                <a:gd name="T58" fmla="*/ 22 w 166"/>
                <a:gd name="T59" fmla="*/ 52 h 154"/>
                <a:gd name="T60" fmla="*/ 22 w 166"/>
                <a:gd name="T61" fmla="*/ 38 h 154"/>
                <a:gd name="T62" fmla="*/ 12 w 166"/>
                <a:gd name="T63" fmla="*/ 26 h 154"/>
                <a:gd name="T64" fmla="*/ 2 w 166"/>
                <a:gd name="T65" fmla="*/ 24 h 154"/>
                <a:gd name="T66" fmla="*/ 54 w 166"/>
                <a:gd name="T67" fmla="*/ 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154"/>
                <a:gd name="T104" fmla="*/ 166 w 166"/>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154">
                  <a:moveTo>
                    <a:pt x="54" y="36"/>
                  </a:moveTo>
                  <a:lnTo>
                    <a:pt x="54" y="36"/>
                  </a:lnTo>
                  <a:lnTo>
                    <a:pt x="60" y="26"/>
                  </a:lnTo>
                  <a:lnTo>
                    <a:pt x="64" y="18"/>
                  </a:lnTo>
                  <a:lnTo>
                    <a:pt x="72" y="12"/>
                  </a:lnTo>
                  <a:lnTo>
                    <a:pt x="78" y="8"/>
                  </a:lnTo>
                  <a:lnTo>
                    <a:pt x="92" y="2"/>
                  </a:lnTo>
                  <a:lnTo>
                    <a:pt x="106" y="2"/>
                  </a:lnTo>
                  <a:lnTo>
                    <a:pt x="116" y="2"/>
                  </a:lnTo>
                  <a:lnTo>
                    <a:pt x="126" y="4"/>
                  </a:lnTo>
                  <a:lnTo>
                    <a:pt x="132" y="8"/>
                  </a:lnTo>
                  <a:lnTo>
                    <a:pt x="138" y="14"/>
                  </a:lnTo>
                  <a:lnTo>
                    <a:pt x="144" y="20"/>
                  </a:lnTo>
                  <a:lnTo>
                    <a:pt x="146" y="30"/>
                  </a:lnTo>
                  <a:lnTo>
                    <a:pt x="148" y="42"/>
                  </a:lnTo>
                  <a:lnTo>
                    <a:pt x="150" y="58"/>
                  </a:lnTo>
                  <a:lnTo>
                    <a:pt x="150" y="128"/>
                  </a:lnTo>
                  <a:lnTo>
                    <a:pt x="150" y="140"/>
                  </a:lnTo>
                  <a:lnTo>
                    <a:pt x="152" y="146"/>
                  </a:lnTo>
                  <a:lnTo>
                    <a:pt x="158" y="150"/>
                  </a:lnTo>
                  <a:lnTo>
                    <a:pt x="164" y="150"/>
                  </a:lnTo>
                  <a:lnTo>
                    <a:pt x="166" y="154"/>
                  </a:lnTo>
                  <a:lnTo>
                    <a:pt x="104" y="154"/>
                  </a:lnTo>
                  <a:lnTo>
                    <a:pt x="102" y="150"/>
                  </a:lnTo>
                  <a:lnTo>
                    <a:pt x="110" y="150"/>
                  </a:lnTo>
                  <a:lnTo>
                    <a:pt x="116" y="144"/>
                  </a:lnTo>
                  <a:lnTo>
                    <a:pt x="118" y="138"/>
                  </a:lnTo>
                  <a:lnTo>
                    <a:pt x="118" y="126"/>
                  </a:lnTo>
                  <a:lnTo>
                    <a:pt x="118" y="54"/>
                  </a:lnTo>
                  <a:lnTo>
                    <a:pt x="118" y="46"/>
                  </a:lnTo>
                  <a:lnTo>
                    <a:pt x="116" y="40"/>
                  </a:lnTo>
                  <a:lnTo>
                    <a:pt x="112" y="34"/>
                  </a:lnTo>
                  <a:lnTo>
                    <a:pt x="108" y="30"/>
                  </a:lnTo>
                  <a:lnTo>
                    <a:pt x="98" y="24"/>
                  </a:lnTo>
                  <a:lnTo>
                    <a:pt x="86" y="24"/>
                  </a:lnTo>
                  <a:lnTo>
                    <a:pt x="74" y="26"/>
                  </a:lnTo>
                  <a:lnTo>
                    <a:pt x="64" y="34"/>
                  </a:lnTo>
                  <a:lnTo>
                    <a:pt x="60" y="38"/>
                  </a:lnTo>
                  <a:lnTo>
                    <a:pt x="56" y="44"/>
                  </a:lnTo>
                  <a:lnTo>
                    <a:pt x="54" y="52"/>
                  </a:lnTo>
                  <a:lnTo>
                    <a:pt x="54" y="60"/>
                  </a:lnTo>
                  <a:lnTo>
                    <a:pt x="54" y="128"/>
                  </a:lnTo>
                  <a:lnTo>
                    <a:pt x="56" y="140"/>
                  </a:lnTo>
                  <a:lnTo>
                    <a:pt x="62" y="146"/>
                  </a:lnTo>
                  <a:lnTo>
                    <a:pt x="70" y="150"/>
                  </a:lnTo>
                  <a:lnTo>
                    <a:pt x="80" y="150"/>
                  </a:lnTo>
                  <a:lnTo>
                    <a:pt x="80" y="154"/>
                  </a:lnTo>
                  <a:lnTo>
                    <a:pt x="0" y="154"/>
                  </a:lnTo>
                  <a:lnTo>
                    <a:pt x="0" y="150"/>
                  </a:lnTo>
                  <a:lnTo>
                    <a:pt x="10" y="150"/>
                  </a:lnTo>
                  <a:lnTo>
                    <a:pt x="18" y="144"/>
                  </a:lnTo>
                  <a:lnTo>
                    <a:pt x="22" y="136"/>
                  </a:lnTo>
                  <a:lnTo>
                    <a:pt x="22" y="122"/>
                  </a:lnTo>
                  <a:lnTo>
                    <a:pt x="22" y="52"/>
                  </a:lnTo>
                  <a:lnTo>
                    <a:pt x="22" y="38"/>
                  </a:lnTo>
                  <a:lnTo>
                    <a:pt x="18" y="30"/>
                  </a:lnTo>
                  <a:lnTo>
                    <a:pt x="12" y="26"/>
                  </a:lnTo>
                  <a:lnTo>
                    <a:pt x="2" y="24"/>
                  </a:lnTo>
                  <a:lnTo>
                    <a:pt x="28" y="14"/>
                  </a:lnTo>
                  <a:lnTo>
                    <a:pt x="54" y="0"/>
                  </a:lnTo>
                  <a:lnTo>
                    <a:pt x="54" y="36"/>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7"/>
            <p:cNvSpPr>
              <a:spLocks/>
            </p:cNvSpPr>
            <p:nvPr/>
          </p:nvSpPr>
          <p:spPr bwMode="auto">
            <a:xfrm>
              <a:off x="2320" y="2334"/>
              <a:ext cx="230" cy="232"/>
            </a:xfrm>
            <a:custGeom>
              <a:avLst/>
              <a:gdLst>
                <a:gd name="T0" fmla="*/ 0 w 230"/>
                <a:gd name="T1" fmla="*/ 0 h 232"/>
                <a:gd name="T2" fmla="*/ 96 w 230"/>
                <a:gd name="T3" fmla="*/ 10 h 232"/>
                <a:gd name="T4" fmla="*/ 84 w 230"/>
                <a:gd name="T5" fmla="*/ 10 h 232"/>
                <a:gd name="T6" fmla="*/ 74 w 230"/>
                <a:gd name="T7" fmla="*/ 14 h 232"/>
                <a:gd name="T8" fmla="*/ 68 w 230"/>
                <a:gd name="T9" fmla="*/ 24 h 232"/>
                <a:gd name="T10" fmla="*/ 66 w 230"/>
                <a:gd name="T11" fmla="*/ 42 h 232"/>
                <a:gd name="T12" fmla="*/ 66 w 230"/>
                <a:gd name="T13" fmla="*/ 154 h 232"/>
                <a:gd name="T14" fmla="*/ 70 w 230"/>
                <a:gd name="T15" fmla="*/ 186 h 232"/>
                <a:gd name="T16" fmla="*/ 82 w 230"/>
                <a:gd name="T17" fmla="*/ 208 h 232"/>
                <a:gd name="T18" fmla="*/ 100 w 230"/>
                <a:gd name="T19" fmla="*/ 218 h 232"/>
                <a:gd name="T20" fmla="*/ 126 w 230"/>
                <a:gd name="T21" fmla="*/ 220 h 232"/>
                <a:gd name="T22" fmla="*/ 136 w 230"/>
                <a:gd name="T23" fmla="*/ 220 h 232"/>
                <a:gd name="T24" fmla="*/ 156 w 230"/>
                <a:gd name="T25" fmla="*/ 210 h 232"/>
                <a:gd name="T26" fmla="*/ 174 w 230"/>
                <a:gd name="T27" fmla="*/ 192 h 232"/>
                <a:gd name="T28" fmla="*/ 184 w 230"/>
                <a:gd name="T29" fmla="*/ 166 h 232"/>
                <a:gd name="T30" fmla="*/ 186 w 230"/>
                <a:gd name="T31" fmla="*/ 36 h 232"/>
                <a:gd name="T32" fmla="*/ 186 w 230"/>
                <a:gd name="T33" fmla="*/ 26 h 232"/>
                <a:gd name="T34" fmla="*/ 178 w 230"/>
                <a:gd name="T35" fmla="*/ 14 h 232"/>
                <a:gd name="T36" fmla="*/ 162 w 230"/>
                <a:gd name="T37" fmla="*/ 10 h 232"/>
                <a:gd name="T38" fmla="*/ 154 w 230"/>
                <a:gd name="T39" fmla="*/ 0 h 232"/>
                <a:gd name="T40" fmla="*/ 230 w 230"/>
                <a:gd name="T41" fmla="*/ 10 h 232"/>
                <a:gd name="T42" fmla="*/ 222 w 230"/>
                <a:gd name="T43" fmla="*/ 10 h 232"/>
                <a:gd name="T44" fmla="*/ 206 w 230"/>
                <a:gd name="T45" fmla="*/ 14 h 232"/>
                <a:gd name="T46" fmla="*/ 200 w 230"/>
                <a:gd name="T47" fmla="*/ 26 h 232"/>
                <a:gd name="T48" fmla="*/ 198 w 230"/>
                <a:gd name="T49" fmla="*/ 156 h 232"/>
                <a:gd name="T50" fmla="*/ 196 w 230"/>
                <a:gd name="T51" fmla="*/ 174 h 232"/>
                <a:gd name="T52" fmla="*/ 182 w 230"/>
                <a:gd name="T53" fmla="*/ 204 h 232"/>
                <a:gd name="T54" fmla="*/ 158 w 230"/>
                <a:gd name="T55" fmla="*/ 222 h 232"/>
                <a:gd name="T56" fmla="*/ 132 w 230"/>
                <a:gd name="T57" fmla="*/ 232 h 232"/>
                <a:gd name="T58" fmla="*/ 120 w 230"/>
                <a:gd name="T59" fmla="*/ 232 h 232"/>
                <a:gd name="T60" fmla="*/ 88 w 230"/>
                <a:gd name="T61" fmla="*/ 230 h 232"/>
                <a:gd name="T62" fmla="*/ 60 w 230"/>
                <a:gd name="T63" fmla="*/ 220 h 232"/>
                <a:gd name="T64" fmla="*/ 42 w 230"/>
                <a:gd name="T65" fmla="*/ 204 h 232"/>
                <a:gd name="T66" fmla="*/ 34 w 230"/>
                <a:gd name="T67" fmla="*/ 188 h 232"/>
                <a:gd name="T68" fmla="*/ 30 w 230"/>
                <a:gd name="T69" fmla="*/ 168 h 232"/>
                <a:gd name="T70" fmla="*/ 30 w 230"/>
                <a:gd name="T71" fmla="*/ 38 h 232"/>
                <a:gd name="T72" fmla="*/ 28 w 230"/>
                <a:gd name="T73" fmla="*/ 24 h 232"/>
                <a:gd name="T74" fmla="*/ 24 w 230"/>
                <a:gd name="T75" fmla="*/ 14 h 232"/>
                <a:gd name="T76" fmla="*/ 14 w 230"/>
                <a:gd name="T77" fmla="*/ 10 h 232"/>
                <a:gd name="T78" fmla="*/ 0 w 230"/>
                <a:gd name="T79" fmla="*/ 10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0"/>
                <a:gd name="T121" fmla="*/ 0 h 232"/>
                <a:gd name="T122" fmla="*/ 230 w 230"/>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0" h="232">
                  <a:moveTo>
                    <a:pt x="0" y="10"/>
                  </a:moveTo>
                  <a:lnTo>
                    <a:pt x="0" y="0"/>
                  </a:lnTo>
                  <a:lnTo>
                    <a:pt x="96" y="0"/>
                  </a:lnTo>
                  <a:lnTo>
                    <a:pt x="96" y="10"/>
                  </a:lnTo>
                  <a:lnTo>
                    <a:pt x="84" y="10"/>
                  </a:lnTo>
                  <a:lnTo>
                    <a:pt x="78" y="12"/>
                  </a:lnTo>
                  <a:lnTo>
                    <a:pt x="74" y="14"/>
                  </a:lnTo>
                  <a:lnTo>
                    <a:pt x="70" y="18"/>
                  </a:lnTo>
                  <a:lnTo>
                    <a:pt x="68" y="24"/>
                  </a:lnTo>
                  <a:lnTo>
                    <a:pt x="66" y="32"/>
                  </a:lnTo>
                  <a:lnTo>
                    <a:pt x="66" y="42"/>
                  </a:lnTo>
                  <a:lnTo>
                    <a:pt x="66" y="154"/>
                  </a:lnTo>
                  <a:lnTo>
                    <a:pt x="66" y="172"/>
                  </a:lnTo>
                  <a:lnTo>
                    <a:pt x="70" y="186"/>
                  </a:lnTo>
                  <a:lnTo>
                    <a:pt x="74" y="198"/>
                  </a:lnTo>
                  <a:lnTo>
                    <a:pt x="82" y="208"/>
                  </a:lnTo>
                  <a:lnTo>
                    <a:pt x="90" y="214"/>
                  </a:lnTo>
                  <a:lnTo>
                    <a:pt x="100" y="218"/>
                  </a:lnTo>
                  <a:lnTo>
                    <a:pt x="112" y="220"/>
                  </a:lnTo>
                  <a:lnTo>
                    <a:pt x="126" y="220"/>
                  </a:lnTo>
                  <a:lnTo>
                    <a:pt x="136" y="220"/>
                  </a:lnTo>
                  <a:lnTo>
                    <a:pt x="146" y="216"/>
                  </a:lnTo>
                  <a:lnTo>
                    <a:pt x="156" y="210"/>
                  </a:lnTo>
                  <a:lnTo>
                    <a:pt x="166" y="202"/>
                  </a:lnTo>
                  <a:lnTo>
                    <a:pt x="174" y="192"/>
                  </a:lnTo>
                  <a:lnTo>
                    <a:pt x="180" y="180"/>
                  </a:lnTo>
                  <a:lnTo>
                    <a:pt x="184" y="166"/>
                  </a:lnTo>
                  <a:lnTo>
                    <a:pt x="186" y="154"/>
                  </a:lnTo>
                  <a:lnTo>
                    <a:pt x="186" y="36"/>
                  </a:lnTo>
                  <a:lnTo>
                    <a:pt x="186" y="26"/>
                  </a:lnTo>
                  <a:lnTo>
                    <a:pt x="182" y="20"/>
                  </a:lnTo>
                  <a:lnTo>
                    <a:pt x="178" y="14"/>
                  </a:lnTo>
                  <a:lnTo>
                    <a:pt x="174" y="12"/>
                  </a:lnTo>
                  <a:lnTo>
                    <a:pt x="162" y="10"/>
                  </a:lnTo>
                  <a:lnTo>
                    <a:pt x="154" y="10"/>
                  </a:lnTo>
                  <a:lnTo>
                    <a:pt x="154" y="0"/>
                  </a:lnTo>
                  <a:lnTo>
                    <a:pt x="230" y="0"/>
                  </a:lnTo>
                  <a:lnTo>
                    <a:pt x="230" y="10"/>
                  </a:lnTo>
                  <a:lnTo>
                    <a:pt x="222" y="10"/>
                  </a:lnTo>
                  <a:lnTo>
                    <a:pt x="210" y="12"/>
                  </a:lnTo>
                  <a:lnTo>
                    <a:pt x="206" y="14"/>
                  </a:lnTo>
                  <a:lnTo>
                    <a:pt x="202" y="20"/>
                  </a:lnTo>
                  <a:lnTo>
                    <a:pt x="200" y="26"/>
                  </a:lnTo>
                  <a:lnTo>
                    <a:pt x="198" y="36"/>
                  </a:lnTo>
                  <a:lnTo>
                    <a:pt x="198" y="156"/>
                  </a:lnTo>
                  <a:lnTo>
                    <a:pt x="196" y="174"/>
                  </a:lnTo>
                  <a:lnTo>
                    <a:pt x="190" y="190"/>
                  </a:lnTo>
                  <a:lnTo>
                    <a:pt x="182" y="204"/>
                  </a:lnTo>
                  <a:lnTo>
                    <a:pt x="170" y="214"/>
                  </a:lnTo>
                  <a:lnTo>
                    <a:pt x="158" y="222"/>
                  </a:lnTo>
                  <a:lnTo>
                    <a:pt x="144" y="228"/>
                  </a:lnTo>
                  <a:lnTo>
                    <a:pt x="132" y="232"/>
                  </a:lnTo>
                  <a:lnTo>
                    <a:pt x="120" y="232"/>
                  </a:lnTo>
                  <a:lnTo>
                    <a:pt x="104" y="232"/>
                  </a:lnTo>
                  <a:lnTo>
                    <a:pt x="88" y="230"/>
                  </a:lnTo>
                  <a:lnTo>
                    <a:pt x="74" y="226"/>
                  </a:lnTo>
                  <a:lnTo>
                    <a:pt x="60" y="220"/>
                  </a:lnTo>
                  <a:lnTo>
                    <a:pt x="48" y="210"/>
                  </a:lnTo>
                  <a:lnTo>
                    <a:pt x="42" y="204"/>
                  </a:lnTo>
                  <a:lnTo>
                    <a:pt x="38" y="196"/>
                  </a:lnTo>
                  <a:lnTo>
                    <a:pt x="34" y="188"/>
                  </a:lnTo>
                  <a:lnTo>
                    <a:pt x="32" y="178"/>
                  </a:lnTo>
                  <a:lnTo>
                    <a:pt x="30" y="168"/>
                  </a:lnTo>
                  <a:lnTo>
                    <a:pt x="30" y="156"/>
                  </a:lnTo>
                  <a:lnTo>
                    <a:pt x="30" y="38"/>
                  </a:lnTo>
                  <a:lnTo>
                    <a:pt x="28" y="24"/>
                  </a:lnTo>
                  <a:lnTo>
                    <a:pt x="26" y="18"/>
                  </a:lnTo>
                  <a:lnTo>
                    <a:pt x="24" y="14"/>
                  </a:lnTo>
                  <a:lnTo>
                    <a:pt x="20" y="12"/>
                  </a:lnTo>
                  <a:lnTo>
                    <a:pt x="14" y="10"/>
                  </a:lnTo>
                  <a:lnTo>
                    <a:pt x="0" y="10"/>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8"/>
            <p:cNvSpPr>
              <a:spLocks noEditPoints="1"/>
            </p:cNvSpPr>
            <p:nvPr/>
          </p:nvSpPr>
          <p:spPr bwMode="auto">
            <a:xfrm>
              <a:off x="3424" y="1250"/>
              <a:ext cx="482" cy="514"/>
            </a:xfrm>
            <a:custGeom>
              <a:avLst/>
              <a:gdLst>
                <a:gd name="T0" fmla="*/ 426 w 482"/>
                <a:gd name="T1" fmla="*/ 0 h 514"/>
                <a:gd name="T2" fmla="*/ 238 w 482"/>
                <a:gd name="T3" fmla="*/ 14 h 514"/>
                <a:gd name="T4" fmla="*/ 270 w 482"/>
                <a:gd name="T5" fmla="*/ 16 h 514"/>
                <a:gd name="T6" fmla="*/ 290 w 482"/>
                <a:gd name="T7" fmla="*/ 22 h 514"/>
                <a:gd name="T8" fmla="*/ 300 w 482"/>
                <a:gd name="T9" fmla="*/ 38 h 514"/>
                <a:gd name="T10" fmla="*/ 302 w 482"/>
                <a:gd name="T11" fmla="*/ 66 h 514"/>
                <a:gd name="T12" fmla="*/ 302 w 482"/>
                <a:gd name="T13" fmla="*/ 166 h 514"/>
                <a:gd name="T14" fmla="*/ 282 w 482"/>
                <a:gd name="T15" fmla="*/ 148 h 514"/>
                <a:gd name="T16" fmla="*/ 256 w 482"/>
                <a:gd name="T17" fmla="*/ 136 h 514"/>
                <a:gd name="T18" fmla="*/ 224 w 482"/>
                <a:gd name="T19" fmla="*/ 126 h 514"/>
                <a:gd name="T20" fmla="*/ 184 w 482"/>
                <a:gd name="T21" fmla="*/ 124 h 514"/>
                <a:gd name="T22" fmla="*/ 164 w 482"/>
                <a:gd name="T23" fmla="*/ 124 h 514"/>
                <a:gd name="T24" fmla="*/ 126 w 482"/>
                <a:gd name="T25" fmla="*/ 134 h 514"/>
                <a:gd name="T26" fmla="*/ 92 w 482"/>
                <a:gd name="T27" fmla="*/ 150 h 514"/>
                <a:gd name="T28" fmla="*/ 62 w 482"/>
                <a:gd name="T29" fmla="*/ 172 h 514"/>
                <a:gd name="T30" fmla="*/ 38 w 482"/>
                <a:gd name="T31" fmla="*/ 200 h 514"/>
                <a:gd name="T32" fmla="*/ 20 w 482"/>
                <a:gd name="T33" fmla="*/ 232 h 514"/>
                <a:gd name="T34" fmla="*/ 6 w 482"/>
                <a:gd name="T35" fmla="*/ 266 h 514"/>
                <a:gd name="T36" fmla="*/ 0 w 482"/>
                <a:gd name="T37" fmla="*/ 300 h 514"/>
                <a:gd name="T38" fmla="*/ 0 w 482"/>
                <a:gd name="T39" fmla="*/ 318 h 514"/>
                <a:gd name="T40" fmla="*/ 4 w 482"/>
                <a:gd name="T41" fmla="*/ 356 h 514"/>
                <a:gd name="T42" fmla="*/ 14 w 482"/>
                <a:gd name="T43" fmla="*/ 390 h 514"/>
                <a:gd name="T44" fmla="*/ 30 w 482"/>
                <a:gd name="T45" fmla="*/ 424 h 514"/>
                <a:gd name="T46" fmla="*/ 50 w 482"/>
                <a:gd name="T47" fmla="*/ 452 h 514"/>
                <a:gd name="T48" fmla="*/ 74 w 482"/>
                <a:gd name="T49" fmla="*/ 478 h 514"/>
                <a:gd name="T50" fmla="*/ 102 w 482"/>
                <a:gd name="T51" fmla="*/ 496 h 514"/>
                <a:gd name="T52" fmla="*/ 132 w 482"/>
                <a:gd name="T53" fmla="*/ 508 h 514"/>
                <a:gd name="T54" fmla="*/ 162 w 482"/>
                <a:gd name="T55" fmla="*/ 514 h 514"/>
                <a:gd name="T56" fmla="*/ 482 w 482"/>
                <a:gd name="T57" fmla="*/ 514 h 514"/>
                <a:gd name="T58" fmla="*/ 482 w 482"/>
                <a:gd name="T59" fmla="*/ 498 h 514"/>
                <a:gd name="T60" fmla="*/ 456 w 482"/>
                <a:gd name="T61" fmla="*/ 488 h 514"/>
                <a:gd name="T62" fmla="*/ 438 w 482"/>
                <a:gd name="T63" fmla="*/ 474 h 514"/>
                <a:gd name="T64" fmla="*/ 428 w 482"/>
                <a:gd name="T65" fmla="*/ 456 h 514"/>
                <a:gd name="T66" fmla="*/ 426 w 482"/>
                <a:gd name="T67" fmla="*/ 438 h 514"/>
                <a:gd name="T68" fmla="*/ 304 w 482"/>
                <a:gd name="T69" fmla="*/ 444 h 514"/>
                <a:gd name="T70" fmla="*/ 302 w 482"/>
                <a:gd name="T71" fmla="*/ 452 h 514"/>
                <a:gd name="T72" fmla="*/ 296 w 482"/>
                <a:gd name="T73" fmla="*/ 466 h 514"/>
                <a:gd name="T74" fmla="*/ 284 w 482"/>
                <a:gd name="T75" fmla="*/ 476 h 514"/>
                <a:gd name="T76" fmla="*/ 266 w 482"/>
                <a:gd name="T77" fmla="*/ 484 h 514"/>
                <a:gd name="T78" fmla="*/ 256 w 482"/>
                <a:gd name="T79" fmla="*/ 484 h 514"/>
                <a:gd name="T80" fmla="*/ 234 w 482"/>
                <a:gd name="T81" fmla="*/ 480 h 514"/>
                <a:gd name="T82" fmla="*/ 212 w 482"/>
                <a:gd name="T83" fmla="*/ 474 h 514"/>
                <a:gd name="T84" fmla="*/ 176 w 482"/>
                <a:gd name="T85" fmla="*/ 446 h 514"/>
                <a:gd name="T86" fmla="*/ 148 w 482"/>
                <a:gd name="T87" fmla="*/ 408 h 514"/>
                <a:gd name="T88" fmla="*/ 128 w 482"/>
                <a:gd name="T89" fmla="*/ 364 h 514"/>
                <a:gd name="T90" fmla="*/ 120 w 482"/>
                <a:gd name="T91" fmla="*/ 314 h 514"/>
                <a:gd name="T92" fmla="*/ 122 w 482"/>
                <a:gd name="T93" fmla="*/ 292 h 514"/>
                <a:gd name="T94" fmla="*/ 132 w 482"/>
                <a:gd name="T95" fmla="*/ 244 h 514"/>
                <a:gd name="T96" fmla="*/ 154 w 482"/>
                <a:gd name="T97" fmla="*/ 200 h 514"/>
                <a:gd name="T98" fmla="*/ 170 w 482"/>
                <a:gd name="T99" fmla="*/ 182 h 514"/>
                <a:gd name="T100" fmla="*/ 190 w 482"/>
                <a:gd name="T101" fmla="*/ 170 h 514"/>
                <a:gd name="T102" fmla="*/ 212 w 482"/>
                <a:gd name="T103" fmla="*/ 164 h 514"/>
                <a:gd name="T104" fmla="*/ 222 w 482"/>
                <a:gd name="T105" fmla="*/ 164 h 514"/>
                <a:gd name="T106" fmla="*/ 238 w 482"/>
                <a:gd name="T107" fmla="*/ 164 h 514"/>
                <a:gd name="T108" fmla="*/ 268 w 482"/>
                <a:gd name="T109" fmla="*/ 172 h 514"/>
                <a:gd name="T110" fmla="*/ 290 w 482"/>
                <a:gd name="T111" fmla="*/ 188 h 514"/>
                <a:gd name="T112" fmla="*/ 302 w 482"/>
                <a:gd name="T113" fmla="*/ 214 h 514"/>
                <a:gd name="T114" fmla="*/ 304 w 482"/>
                <a:gd name="T115" fmla="*/ 444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2"/>
                <a:gd name="T175" fmla="*/ 0 h 514"/>
                <a:gd name="T176" fmla="*/ 482 w 482"/>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2" h="514">
                  <a:moveTo>
                    <a:pt x="426" y="438"/>
                  </a:moveTo>
                  <a:lnTo>
                    <a:pt x="426" y="0"/>
                  </a:lnTo>
                  <a:lnTo>
                    <a:pt x="238" y="0"/>
                  </a:lnTo>
                  <a:lnTo>
                    <a:pt x="238" y="14"/>
                  </a:lnTo>
                  <a:lnTo>
                    <a:pt x="270" y="16"/>
                  </a:lnTo>
                  <a:lnTo>
                    <a:pt x="280" y="18"/>
                  </a:lnTo>
                  <a:lnTo>
                    <a:pt x="290" y="22"/>
                  </a:lnTo>
                  <a:lnTo>
                    <a:pt x="296" y="28"/>
                  </a:lnTo>
                  <a:lnTo>
                    <a:pt x="300" y="38"/>
                  </a:lnTo>
                  <a:lnTo>
                    <a:pt x="302" y="50"/>
                  </a:lnTo>
                  <a:lnTo>
                    <a:pt x="302" y="66"/>
                  </a:lnTo>
                  <a:lnTo>
                    <a:pt x="302" y="166"/>
                  </a:lnTo>
                  <a:lnTo>
                    <a:pt x="292" y="156"/>
                  </a:lnTo>
                  <a:lnTo>
                    <a:pt x="282" y="148"/>
                  </a:lnTo>
                  <a:lnTo>
                    <a:pt x="270" y="142"/>
                  </a:lnTo>
                  <a:lnTo>
                    <a:pt x="256" y="136"/>
                  </a:lnTo>
                  <a:lnTo>
                    <a:pt x="240" y="130"/>
                  </a:lnTo>
                  <a:lnTo>
                    <a:pt x="224" y="126"/>
                  </a:lnTo>
                  <a:lnTo>
                    <a:pt x="204" y="124"/>
                  </a:lnTo>
                  <a:lnTo>
                    <a:pt x="184" y="124"/>
                  </a:lnTo>
                  <a:lnTo>
                    <a:pt x="164" y="124"/>
                  </a:lnTo>
                  <a:lnTo>
                    <a:pt x="144" y="128"/>
                  </a:lnTo>
                  <a:lnTo>
                    <a:pt x="126" y="134"/>
                  </a:lnTo>
                  <a:lnTo>
                    <a:pt x="108" y="140"/>
                  </a:lnTo>
                  <a:lnTo>
                    <a:pt x="92" y="150"/>
                  </a:lnTo>
                  <a:lnTo>
                    <a:pt x="76" y="160"/>
                  </a:lnTo>
                  <a:lnTo>
                    <a:pt x="62" y="172"/>
                  </a:lnTo>
                  <a:lnTo>
                    <a:pt x="50" y="186"/>
                  </a:lnTo>
                  <a:lnTo>
                    <a:pt x="38" y="200"/>
                  </a:lnTo>
                  <a:lnTo>
                    <a:pt x="28" y="216"/>
                  </a:lnTo>
                  <a:lnTo>
                    <a:pt x="20" y="232"/>
                  </a:lnTo>
                  <a:lnTo>
                    <a:pt x="12" y="250"/>
                  </a:lnTo>
                  <a:lnTo>
                    <a:pt x="6" y="266"/>
                  </a:lnTo>
                  <a:lnTo>
                    <a:pt x="2" y="284"/>
                  </a:lnTo>
                  <a:lnTo>
                    <a:pt x="0" y="300"/>
                  </a:lnTo>
                  <a:lnTo>
                    <a:pt x="0" y="318"/>
                  </a:lnTo>
                  <a:lnTo>
                    <a:pt x="0" y="336"/>
                  </a:lnTo>
                  <a:lnTo>
                    <a:pt x="4" y="356"/>
                  </a:lnTo>
                  <a:lnTo>
                    <a:pt x="8" y="374"/>
                  </a:lnTo>
                  <a:lnTo>
                    <a:pt x="14" y="390"/>
                  </a:lnTo>
                  <a:lnTo>
                    <a:pt x="20" y="408"/>
                  </a:lnTo>
                  <a:lnTo>
                    <a:pt x="30" y="424"/>
                  </a:lnTo>
                  <a:lnTo>
                    <a:pt x="38" y="438"/>
                  </a:lnTo>
                  <a:lnTo>
                    <a:pt x="50" y="452"/>
                  </a:lnTo>
                  <a:lnTo>
                    <a:pt x="62" y="466"/>
                  </a:lnTo>
                  <a:lnTo>
                    <a:pt x="74" y="478"/>
                  </a:lnTo>
                  <a:lnTo>
                    <a:pt x="88" y="488"/>
                  </a:lnTo>
                  <a:lnTo>
                    <a:pt x="102" y="496"/>
                  </a:lnTo>
                  <a:lnTo>
                    <a:pt x="116" y="504"/>
                  </a:lnTo>
                  <a:lnTo>
                    <a:pt x="132" y="508"/>
                  </a:lnTo>
                  <a:lnTo>
                    <a:pt x="146" y="512"/>
                  </a:lnTo>
                  <a:lnTo>
                    <a:pt x="162" y="514"/>
                  </a:lnTo>
                  <a:lnTo>
                    <a:pt x="212" y="514"/>
                  </a:lnTo>
                  <a:lnTo>
                    <a:pt x="482" y="514"/>
                  </a:lnTo>
                  <a:lnTo>
                    <a:pt x="482" y="498"/>
                  </a:lnTo>
                  <a:lnTo>
                    <a:pt x="468" y="494"/>
                  </a:lnTo>
                  <a:lnTo>
                    <a:pt x="456" y="488"/>
                  </a:lnTo>
                  <a:lnTo>
                    <a:pt x="446" y="482"/>
                  </a:lnTo>
                  <a:lnTo>
                    <a:pt x="438" y="474"/>
                  </a:lnTo>
                  <a:lnTo>
                    <a:pt x="432" y="466"/>
                  </a:lnTo>
                  <a:lnTo>
                    <a:pt x="428" y="456"/>
                  </a:lnTo>
                  <a:lnTo>
                    <a:pt x="426" y="448"/>
                  </a:lnTo>
                  <a:lnTo>
                    <a:pt x="426" y="438"/>
                  </a:lnTo>
                  <a:close/>
                  <a:moveTo>
                    <a:pt x="304" y="444"/>
                  </a:moveTo>
                  <a:lnTo>
                    <a:pt x="304" y="444"/>
                  </a:lnTo>
                  <a:lnTo>
                    <a:pt x="302" y="452"/>
                  </a:lnTo>
                  <a:lnTo>
                    <a:pt x="300" y="458"/>
                  </a:lnTo>
                  <a:lnTo>
                    <a:pt x="296" y="466"/>
                  </a:lnTo>
                  <a:lnTo>
                    <a:pt x="292" y="472"/>
                  </a:lnTo>
                  <a:lnTo>
                    <a:pt x="284" y="476"/>
                  </a:lnTo>
                  <a:lnTo>
                    <a:pt x="276" y="480"/>
                  </a:lnTo>
                  <a:lnTo>
                    <a:pt x="266" y="484"/>
                  </a:lnTo>
                  <a:lnTo>
                    <a:pt x="256" y="484"/>
                  </a:lnTo>
                  <a:lnTo>
                    <a:pt x="244" y="482"/>
                  </a:lnTo>
                  <a:lnTo>
                    <a:pt x="234" y="480"/>
                  </a:lnTo>
                  <a:lnTo>
                    <a:pt x="212" y="474"/>
                  </a:lnTo>
                  <a:lnTo>
                    <a:pt x="192" y="462"/>
                  </a:lnTo>
                  <a:lnTo>
                    <a:pt x="176" y="446"/>
                  </a:lnTo>
                  <a:lnTo>
                    <a:pt x="160" y="428"/>
                  </a:lnTo>
                  <a:lnTo>
                    <a:pt x="148" y="408"/>
                  </a:lnTo>
                  <a:lnTo>
                    <a:pt x="136" y="386"/>
                  </a:lnTo>
                  <a:lnTo>
                    <a:pt x="128" y="364"/>
                  </a:lnTo>
                  <a:lnTo>
                    <a:pt x="124" y="338"/>
                  </a:lnTo>
                  <a:lnTo>
                    <a:pt x="120" y="314"/>
                  </a:lnTo>
                  <a:lnTo>
                    <a:pt x="122" y="292"/>
                  </a:lnTo>
                  <a:lnTo>
                    <a:pt x="126" y="268"/>
                  </a:lnTo>
                  <a:lnTo>
                    <a:pt x="132" y="244"/>
                  </a:lnTo>
                  <a:lnTo>
                    <a:pt x="142" y="220"/>
                  </a:lnTo>
                  <a:lnTo>
                    <a:pt x="154" y="200"/>
                  </a:lnTo>
                  <a:lnTo>
                    <a:pt x="162" y="190"/>
                  </a:lnTo>
                  <a:lnTo>
                    <a:pt x="170" y="182"/>
                  </a:lnTo>
                  <a:lnTo>
                    <a:pt x="180" y="176"/>
                  </a:lnTo>
                  <a:lnTo>
                    <a:pt x="190" y="170"/>
                  </a:lnTo>
                  <a:lnTo>
                    <a:pt x="200" y="166"/>
                  </a:lnTo>
                  <a:lnTo>
                    <a:pt x="212" y="164"/>
                  </a:lnTo>
                  <a:lnTo>
                    <a:pt x="222" y="164"/>
                  </a:lnTo>
                  <a:lnTo>
                    <a:pt x="238" y="164"/>
                  </a:lnTo>
                  <a:lnTo>
                    <a:pt x="254" y="166"/>
                  </a:lnTo>
                  <a:lnTo>
                    <a:pt x="268" y="172"/>
                  </a:lnTo>
                  <a:lnTo>
                    <a:pt x="280" y="178"/>
                  </a:lnTo>
                  <a:lnTo>
                    <a:pt x="290" y="188"/>
                  </a:lnTo>
                  <a:lnTo>
                    <a:pt x="298" y="200"/>
                  </a:lnTo>
                  <a:lnTo>
                    <a:pt x="302" y="214"/>
                  </a:lnTo>
                  <a:lnTo>
                    <a:pt x="304" y="232"/>
                  </a:lnTo>
                  <a:lnTo>
                    <a:pt x="304" y="444"/>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9"/>
            <p:cNvSpPr>
              <a:spLocks noEditPoints="1"/>
            </p:cNvSpPr>
            <p:nvPr/>
          </p:nvSpPr>
          <p:spPr bwMode="auto">
            <a:xfrm>
              <a:off x="2690" y="2346"/>
              <a:ext cx="70" cy="212"/>
            </a:xfrm>
            <a:custGeom>
              <a:avLst/>
              <a:gdLst>
                <a:gd name="T0" fmla="*/ 40 w 70"/>
                <a:gd name="T1" fmla="*/ 0 h 212"/>
                <a:gd name="T2" fmla="*/ 40 w 70"/>
                <a:gd name="T3" fmla="*/ 0 h 212"/>
                <a:gd name="T4" fmla="*/ 46 w 70"/>
                <a:gd name="T5" fmla="*/ 2 h 212"/>
                <a:gd name="T6" fmla="*/ 52 w 70"/>
                <a:gd name="T7" fmla="*/ 6 h 212"/>
                <a:gd name="T8" fmla="*/ 58 w 70"/>
                <a:gd name="T9" fmla="*/ 14 h 212"/>
                <a:gd name="T10" fmla="*/ 60 w 70"/>
                <a:gd name="T11" fmla="*/ 22 h 212"/>
                <a:gd name="T12" fmla="*/ 60 w 70"/>
                <a:gd name="T13" fmla="*/ 22 h 212"/>
                <a:gd name="T14" fmla="*/ 58 w 70"/>
                <a:gd name="T15" fmla="*/ 30 h 212"/>
                <a:gd name="T16" fmla="*/ 52 w 70"/>
                <a:gd name="T17" fmla="*/ 36 h 212"/>
                <a:gd name="T18" fmla="*/ 46 w 70"/>
                <a:gd name="T19" fmla="*/ 40 h 212"/>
                <a:gd name="T20" fmla="*/ 40 w 70"/>
                <a:gd name="T21" fmla="*/ 42 h 212"/>
                <a:gd name="T22" fmla="*/ 40 w 70"/>
                <a:gd name="T23" fmla="*/ 42 h 212"/>
                <a:gd name="T24" fmla="*/ 30 w 70"/>
                <a:gd name="T25" fmla="*/ 40 h 212"/>
                <a:gd name="T26" fmla="*/ 24 w 70"/>
                <a:gd name="T27" fmla="*/ 36 h 212"/>
                <a:gd name="T28" fmla="*/ 20 w 70"/>
                <a:gd name="T29" fmla="*/ 30 h 212"/>
                <a:gd name="T30" fmla="*/ 18 w 70"/>
                <a:gd name="T31" fmla="*/ 22 h 212"/>
                <a:gd name="T32" fmla="*/ 18 w 70"/>
                <a:gd name="T33" fmla="*/ 22 h 212"/>
                <a:gd name="T34" fmla="*/ 20 w 70"/>
                <a:gd name="T35" fmla="*/ 14 h 212"/>
                <a:gd name="T36" fmla="*/ 24 w 70"/>
                <a:gd name="T37" fmla="*/ 6 h 212"/>
                <a:gd name="T38" fmla="*/ 30 w 70"/>
                <a:gd name="T39" fmla="*/ 2 h 212"/>
                <a:gd name="T40" fmla="*/ 40 w 70"/>
                <a:gd name="T41" fmla="*/ 0 h 212"/>
                <a:gd name="T42" fmla="*/ 40 w 70"/>
                <a:gd name="T43" fmla="*/ 0 h 212"/>
                <a:gd name="T44" fmla="*/ 24 w 70"/>
                <a:gd name="T45" fmla="*/ 102 h 212"/>
                <a:gd name="T46" fmla="*/ 24 w 70"/>
                <a:gd name="T47" fmla="*/ 102 h 212"/>
                <a:gd name="T48" fmla="*/ 24 w 70"/>
                <a:gd name="T49" fmla="*/ 94 h 212"/>
                <a:gd name="T50" fmla="*/ 20 w 70"/>
                <a:gd name="T51" fmla="*/ 88 h 212"/>
                <a:gd name="T52" fmla="*/ 18 w 70"/>
                <a:gd name="T53" fmla="*/ 86 h 212"/>
                <a:gd name="T54" fmla="*/ 14 w 70"/>
                <a:gd name="T55" fmla="*/ 84 h 212"/>
                <a:gd name="T56" fmla="*/ 10 w 70"/>
                <a:gd name="T57" fmla="*/ 82 h 212"/>
                <a:gd name="T58" fmla="*/ 4 w 70"/>
                <a:gd name="T59" fmla="*/ 82 h 212"/>
                <a:gd name="T60" fmla="*/ 4 w 70"/>
                <a:gd name="T61" fmla="*/ 82 h 212"/>
                <a:gd name="T62" fmla="*/ 30 w 70"/>
                <a:gd name="T63" fmla="*/ 72 h 212"/>
                <a:gd name="T64" fmla="*/ 54 w 70"/>
                <a:gd name="T65" fmla="*/ 58 h 212"/>
                <a:gd name="T66" fmla="*/ 54 w 70"/>
                <a:gd name="T67" fmla="*/ 186 h 212"/>
                <a:gd name="T68" fmla="*/ 54 w 70"/>
                <a:gd name="T69" fmla="*/ 186 h 212"/>
                <a:gd name="T70" fmla="*/ 54 w 70"/>
                <a:gd name="T71" fmla="*/ 198 h 212"/>
                <a:gd name="T72" fmla="*/ 56 w 70"/>
                <a:gd name="T73" fmla="*/ 204 h 212"/>
                <a:gd name="T74" fmla="*/ 60 w 70"/>
                <a:gd name="T75" fmla="*/ 208 h 212"/>
                <a:gd name="T76" fmla="*/ 68 w 70"/>
                <a:gd name="T77" fmla="*/ 208 h 212"/>
                <a:gd name="T78" fmla="*/ 70 w 70"/>
                <a:gd name="T79" fmla="*/ 212 h 212"/>
                <a:gd name="T80" fmla="*/ 0 w 70"/>
                <a:gd name="T81" fmla="*/ 212 h 212"/>
                <a:gd name="T82" fmla="*/ 0 w 70"/>
                <a:gd name="T83" fmla="*/ 208 h 212"/>
                <a:gd name="T84" fmla="*/ 0 w 70"/>
                <a:gd name="T85" fmla="*/ 208 h 212"/>
                <a:gd name="T86" fmla="*/ 10 w 70"/>
                <a:gd name="T87" fmla="*/ 208 h 212"/>
                <a:gd name="T88" fmla="*/ 18 w 70"/>
                <a:gd name="T89" fmla="*/ 204 h 212"/>
                <a:gd name="T90" fmla="*/ 22 w 70"/>
                <a:gd name="T91" fmla="*/ 196 h 212"/>
                <a:gd name="T92" fmla="*/ 24 w 70"/>
                <a:gd name="T93" fmla="*/ 186 h 212"/>
                <a:gd name="T94" fmla="*/ 24 w 70"/>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212"/>
                <a:gd name="T146" fmla="*/ 70 w 70"/>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212">
                  <a:moveTo>
                    <a:pt x="40" y="0"/>
                  </a:moveTo>
                  <a:lnTo>
                    <a:pt x="40" y="0"/>
                  </a:lnTo>
                  <a:lnTo>
                    <a:pt x="46" y="2"/>
                  </a:lnTo>
                  <a:lnTo>
                    <a:pt x="52" y="6"/>
                  </a:lnTo>
                  <a:lnTo>
                    <a:pt x="58" y="14"/>
                  </a:lnTo>
                  <a:lnTo>
                    <a:pt x="60" y="22"/>
                  </a:lnTo>
                  <a:lnTo>
                    <a:pt x="58" y="30"/>
                  </a:lnTo>
                  <a:lnTo>
                    <a:pt x="52" y="36"/>
                  </a:lnTo>
                  <a:lnTo>
                    <a:pt x="46" y="40"/>
                  </a:lnTo>
                  <a:lnTo>
                    <a:pt x="40" y="42"/>
                  </a:lnTo>
                  <a:lnTo>
                    <a:pt x="30" y="40"/>
                  </a:lnTo>
                  <a:lnTo>
                    <a:pt x="24" y="36"/>
                  </a:lnTo>
                  <a:lnTo>
                    <a:pt x="20" y="30"/>
                  </a:lnTo>
                  <a:lnTo>
                    <a:pt x="18" y="22"/>
                  </a:lnTo>
                  <a:lnTo>
                    <a:pt x="20" y="14"/>
                  </a:lnTo>
                  <a:lnTo>
                    <a:pt x="24" y="6"/>
                  </a:lnTo>
                  <a:lnTo>
                    <a:pt x="30" y="2"/>
                  </a:lnTo>
                  <a:lnTo>
                    <a:pt x="40" y="0"/>
                  </a:lnTo>
                  <a:close/>
                  <a:moveTo>
                    <a:pt x="24" y="102"/>
                  </a:moveTo>
                  <a:lnTo>
                    <a:pt x="24" y="102"/>
                  </a:lnTo>
                  <a:lnTo>
                    <a:pt x="24" y="94"/>
                  </a:lnTo>
                  <a:lnTo>
                    <a:pt x="20" y="88"/>
                  </a:lnTo>
                  <a:lnTo>
                    <a:pt x="18" y="86"/>
                  </a:lnTo>
                  <a:lnTo>
                    <a:pt x="14" y="84"/>
                  </a:lnTo>
                  <a:lnTo>
                    <a:pt x="10" y="82"/>
                  </a:lnTo>
                  <a:lnTo>
                    <a:pt x="4" y="82"/>
                  </a:lnTo>
                  <a:lnTo>
                    <a:pt x="30" y="72"/>
                  </a:lnTo>
                  <a:lnTo>
                    <a:pt x="54" y="58"/>
                  </a:lnTo>
                  <a:lnTo>
                    <a:pt x="54" y="186"/>
                  </a:lnTo>
                  <a:lnTo>
                    <a:pt x="54" y="198"/>
                  </a:lnTo>
                  <a:lnTo>
                    <a:pt x="56" y="204"/>
                  </a:lnTo>
                  <a:lnTo>
                    <a:pt x="60" y="208"/>
                  </a:lnTo>
                  <a:lnTo>
                    <a:pt x="68" y="208"/>
                  </a:lnTo>
                  <a:lnTo>
                    <a:pt x="70" y="212"/>
                  </a:lnTo>
                  <a:lnTo>
                    <a:pt x="0" y="212"/>
                  </a:lnTo>
                  <a:lnTo>
                    <a:pt x="0" y="208"/>
                  </a:lnTo>
                  <a:lnTo>
                    <a:pt x="10" y="208"/>
                  </a:lnTo>
                  <a:lnTo>
                    <a:pt x="18" y="204"/>
                  </a:lnTo>
                  <a:lnTo>
                    <a:pt x="22" y="196"/>
                  </a:lnTo>
                  <a:lnTo>
                    <a:pt x="24" y="186"/>
                  </a:lnTo>
                  <a:lnTo>
                    <a:pt x="24"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0"/>
            <p:cNvSpPr>
              <a:spLocks noEditPoints="1"/>
            </p:cNvSpPr>
            <p:nvPr/>
          </p:nvSpPr>
          <p:spPr bwMode="auto">
            <a:xfrm>
              <a:off x="3258" y="2346"/>
              <a:ext cx="74" cy="212"/>
            </a:xfrm>
            <a:custGeom>
              <a:avLst/>
              <a:gdLst>
                <a:gd name="T0" fmla="*/ 40 w 74"/>
                <a:gd name="T1" fmla="*/ 0 h 212"/>
                <a:gd name="T2" fmla="*/ 40 w 74"/>
                <a:gd name="T3" fmla="*/ 0 h 212"/>
                <a:gd name="T4" fmla="*/ 48 w 74"/>
                <a:gd name="T5" fmla="*/ 2 h 212"/>
                <a:gd name="T6" fmla="*/ 54 w 74"/>
                <a:gd name="T7" fmla="*/ 6 h 212"/>
                <a:gd name="T8" fmla="*/ 58 w 74"/>
                <a:gd name="T9" fmla="*/ 14 h 212"/>
                <a:gd name="T10" fmla="*/ 60 w 74"/>
                <a:gd name="T11" fmla="*/ 22 h 212"/>
                <a:gd name="T12" fmla="*/ 60 w 74"/>
                <a:gd name="T13" fmla="*/ 22 h 212"/>
                <a:gd name="T14" fmla="*/ 58 w 74"/>
                <a:gd name="T15" fmla="*/ 30 h 212"/>
                <a:gd name="T16" fmla="*/ 54 w 74"/>
                <a:gd name="T17" fmla="*/ 36 h 212"/>
                <a:gd name="T18" fmla="*/ 48 w 74"/>
                <a:gd name="T19" fmla="*/ 40 h 212"/>
                <a:gd name="T20" fmla="*/ 40 w 74"/>
                <a:gd name="T21" fmla="*/ 42 h 212"/>
                <a:gd name="T22" fmla="*/ 40 w 74"/>
                <a:gd name="T23" fmla="*/ 42 h 212"/>
                <a:gd name="T24" fmla="*/ 32 w 74"/>
                <a:gd name="T25" fmla="*/ 40 h 212"/>
                <a:gd name="T26" fmla="*/ 24 w 74"/>
                <a:gd name="T27" fmla="*/ 36 h 212"/>
                <a:gd name="T28" fmla="*/ 20 w 74"/>
                <a:gd name="T29" fmla="*/ 30 h 212"/>
                <a:gd name="T30" fmla="*/ 18 w 74"/>
                <a:gd name="T31" fmla="*/ 22 h 212"/>
                <a:gd name="T32" fmla="*/ 18 w 74"/>
                <a:gd name="T33" fmla="*/ 22 h 212"/>
                <a:gd name="T34" fmla="*/ 20 w 74"/>
                <a:gd name="T35" fmla="*/ 14 h 212"/>
                <a:gd name="T36" fmla="*/ 24 w 74"/>
                <a:gd name="T37" fmla="*/ 6 h 212"/>
                <a:gd name="T38" fmla="*/ 32 w 74"/>
                <a:gd name="T39" fmla="*/ 2 h 212"/>
                <a:gd name="T40" fmla="*/ 40 w 74"/>
                <a:gd name="T41" fmla="*/ 0 h 212"/>
                <a:gd name="T42" fmla="*/ 40 w 74"/>
                <a:gd name="T43" fmla="*/ 0 h 212"/>
                <a:gd name="T44" fmla="*/ 24 w 74"/>
                <a:gd name="T45" fmla="*/ 102 h 212"/>
                <a:gd name="T46" fmla="*/ 24 w 74"/>
                <a:gd name="T47" fmla="*/ 102 h 212"/>
                <a:gd name="T48" fmla="*/ 24 w 74"/>
                <a:gd name="T49" fmla="*/ 94 h 212"/>
                <a:gd name="T50" fmla="*/ 22 w 74"/>
                <a:gd name="T51" fmla="*/ 88 h 212"/>
                <a:gd name="T52" fmla="*/ 20 w 74"/>
                <a:gd name="T53" fmla="*/ 86 h 212"/>
                <a:gd name="T54" fmla="*/ 16 w 74"/>
                <a:gd name="T55" fmla="*/ 84 h 212"/>
                <a:gd name="T56" fmla="*/ 10 w 74"/>
                <a:gd name="T57" fmla="*/ 82 h 212"/>
                <a:gd name="T58" fmla="*/ 4 w 74"/>
                <a:gd name="T59" fmla="*/ 82 h 212"/>
                <a:gd name="T60" fmla="*/ 4 w 74"/>
                <a:gd name="T61" fmla="*/ 82 h 212"/>
                <a:gd name="T62" fmla="*/ 30 w 74"/>
                <a:gd name="T63" fmla="*/ 72 h 212"/>
                <a:gd name="T64" fmla="*/ 54 w 74"/>
                <a:gd name="T65" fmla="*/ 58 h 212"/>
                <a:gd name="T66" fmla="*/ 54 w 74"/>
                <a:gd name="T67" fmla="*/ 186 h 212"/>
                <a:gd name="T68" fmla="*/ 54 w 74"/>
                <a:gd name="T69" fmla="*/ 186 h 212"/>
                <a:gd name="T70" fmla="*/ 56 w 74"/>
                <a:gd name="T71" fmla="*/ 198 h 212"/>
                <a:gd name="T72" fmla="*/ 60 w 74"/>
                <a:gd name="T73" fmla="*/ 204 h 212"/>
                <a:gd name="T74" fmla="*/ 66 w 74"/>
                <a:gd name="T75" fmla="*/ 208 h 212"/>
                <a:gd name="T76" fmla="*/ 74 w 74"/>
                <a:gd name="T77" fmla="*/ 208 h 212"/>
                <a:gd name="T78" fmla="*/ 74 w 74"/>
                <a:gd name="T79" fmla="*/ 212 h 212"/>
                <a:gd name="T80" fmla="*/ 0 w 74"/>
                <a:gd name="T81" fmla="*/ 212 h 212"/>
                <a:gd name="T82" fmla="*/ 0 w 74"/>
                <a:gd name="T83" fmla="*/ 208 h 212"/>
                <a:gd name="T84" fmla="*/ 0 w 74"/>
                <a:gd name="T85" fmla="*/ 208 h 212"/>
                <a:gd name="T86" fmla="*/ 12 w 74"/>
                <a:gd name="T87" fmla="*/ 208 h 212"/>
                <a:gd name="T88" fmla="*/ 20 w 74"/>
                <a:gd name="T89" fmla="*/ 204 h 212"/>
                <a:gd name="T90" fmla="*/ 22 w 74"/>
                <a:gd name="T91" fmla="*/ 196 h 212"/>
                <a:gd name="T92" fmla="*/ 24 w 74"/>
                <a:gd name="T93" fmla="*/ 186 h 212"/>
                <a:gd name="T94" fmla="*/ 24 w 74"/>
                <a:gd name="T95" fmla="*/ 102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212"/>
                <a:gd name="T146" fmla="*/ 74 w 74"/>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212">
                  <a:moveTo>
                    <a:pt x="40" y="0"/>
                  </a:moveTo>
                  <a:lnTo>
                    <a:pt x="40" y="0"/>
                  </a:lnTo>
                  <a:lnTo>
                    <a:pt x="48" y="2"/>
                  </a:lnTo>
                  <a:lnTo>
                    <a:pt x="54" y="6"/>
                  </a:lnTo>
                  <a:lnTo>
                    <a:pt x="58" y="14"/>
                  </a:lnTo>
                  <a:lnTo>
                    <a:pt x="60" y="22"/>
                  </a:lnTo>
                  <a:lnTo>
                    <a:pt x="58" y="30"/>
                  </a:lnTo>
                  <a:lnTo>
                    <a:pt x="54" y="36"/>
                  </a:lnTo>
                  <a:lnTo>
                    <a:pt x="48" y="40"/>
                  </a:lnTo>
                  <a:lnTo>
                    <a:pt x="40" y="42"/>
                  </a:lnTo>
                  <a:lnTo>
                    <a:pt x="32" y="40"/>
                  </a:lnTo>
                  <a:lnTo>
                    <a:pt x="24" y="36"/>
                  </a:lnTo>
                  <a:lnTo>
                    <a:pt x="20" y="30"/>
                  </a:lnTo>
                  <a:lnTo>
                    <a:pt x="18" y="22"/>
                  </a:lnTo>
                  <a:lnTo>
                    <a:pt x="20" y="14"/>
                  </a:lnTo>
                  <a:lnTo>
                    <a:pt x="24" y="6"/>
                  </a:lnTo>
                  <a:lnTo>
                    <a:pt x="32" y="2"/>
                  </a:lnTo>
                  <a:lnTo>
                    <a:pt x="40" y="0"/>
                  </a:lnTo>
                  <a:close/>
                  <a:moveTo>
                    <a:pt x="24" y="102"/>
                  </a:moveTo>
                  <a:lnTo>
                    <a:pt x="24" y="102"/>
                  </a:lnTo>
                  <a:lnTo>
                    <a:pt x="24" y="94"/>
                  </a:lnTo>
                  <a:lnTo>
                    <a:pt x="22" y="88"/>
                  </a:lnTo>
                  <a:lnTo>
                    <a:pt x="20" y="86"/>
                  </a:lnTo>
                  <a:lnTo>
                    <a:pt x="16" y="84"/>
                  </a:lnTo>
                  <a:lnTo>
                    <a:pt x="10" y="82"/>
                  </a:lnTo>
                  <a:lnTo>
                    <a:pt x="4" y="82"/>
                  </a:lnTo>
                  <a:lnTo>
                    <a:pt x="30" y="72"/>
                  </a:lnTo>
                  <a:lnTo>
                    <a:pt x="54" y="58"/>
                  </a:lnTo>
                  <a:lnTo>
                    <a:pt x="54" y="186"/>
                  </a:lnTo>
                  <a:lnTo>
                    <a:pt x="56" y="198"/>
                  </a:lnTo>
                  <a:lnTo>
                    <a:pt x="60" y="204"/>
                  </a:lnTo>
                  <a:lnTo>
                    <a:pt x="66" y="208"/>
                  </a:lnTo>
                  <a:lnTo>
                    <a:pt x="74" y="208"/>
                  </a:lnTo>
                  <a:lnTo>
                    <a:pt x="74" y="212"/>
                  </a:lnTo>
                  <a:lnTo>
                    <a:pt x="0" y="212"/>
                  </a:lnTo>
                  <a:lnTo>
                    <a:pt x="0" y="208"/>
                  </a:lnTo>
                  <a:lnTo>
                    <a:pt x="12" y="208"/>
                  </a:lnTo>
                  <a:lnTo>
                    <a:pt x="20" y="204"/>
                  </a:lnTo>
                  <a:lnTo>
                    <a:pt x="22" y="196"/>
                  </a:lnTo>
                  <a:lnTo>
                    <a:pt x="24" y="186"/>
                  </a:lnTo>
                  <a:lnTo>
                    <a:pt x="24" y="102"/>
                  </a:lnTo>
                  <a:close/>
                </a:path>
              </a:pathLst>
            </a:custGeom>
            <a:solidFill>
              <a:srgbClr val="1369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TextBox 5"/>
          <p:cNvSpPr txBox="1"/>
          <p:nvPr/>
        </p:nvSpPr>
        <p:spPr>
          <a:xfrm>
            <a:off x="6915023" y="6409354"/>
            <a:ext cx="2155713" cy="369332"/>
          </a:xfrm>
          <a:prstGeom prst="rect">
            <a:avLst/>
          </a:prstGeom>
          <a:noFill/>
        </p:spPr>
        <p:txBody>
          <a:bodyPr wrap="square" rtlCol="0">
            <a:spAutoFit/>
          </a:bodyPr>
          <a:lstStyle/>
          <a:p>
            <a:r>
              <a:rPr lang="en-US" b="1" i="1" dirty="0" smtClean="0">
                <a:solidFill>
                  <a:srgbClr val="000000"/>
                </a:solidFill>
                <a:latin typeface="Times New Roman"/>
                <a:cs typeface="Times New Roman"/>
              </a:rPr>
              <a:t>NOPP Review 2012</a:t>
            </a:r>
            <a:endParaRPr lang="en-US" b="1" i="1" dirty="0">
              <a:solidFill>
                <a:srgbClr val="000000"/>
              </a:solidFill>
              <a:latin typeface="Times New Roman"/>
              <a:cs typeface="Times New Roman"/>
            </a:endParaRPr>
          </a:p>
        </p:txBody>
      </p:sp>
    </p:spTree>
    <p:extLst>
      <p:ext uri="{BB962C8B-B14F-4D97-AF65-F5344CB8AC3E}">
        <p14:creationId xmlns:p14="http://schemas.microsoft.com/office/powerpoint/2010/main" val="25485782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6" name="Text Box 6"/>
          <p:cNvSpPr txBox="1">
            <a:spLocks noChangeArrowheads="1"/>
          </p:cNvSpPr>
          <p:nvPr/>
        </p:nvSpPr>
        <p:spPr bwMode="auto">
          <a:xfrm>
            <a:off x="914400" y="1634996"/>
            <a:ext cx="7980363"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fontAlgn="base">
              <a:spcBef>
                <a:spcPts val="2040"/>
              </a:spcBef>
              <a:spcAft>
                <a:spcPct val="0"/>
              </a:spcAft>
              <a:buFont typeface="Arial" pitchFamily="34" charset="0"/>
              <a:buChar char="•"/>
            </a:pPr>
            <a:r>
              <a:rPr lang="en-US" b="1" dirty="0" smtClean="0">
                <a:solidFill>
                  <a:srgbClr val="000000"/>
                </a:solidFill>
                <a:latin typeface="Arial" charset="0"/>
              </a:rPr>
              <a:t>Makes use of six years of the NCODA-based ocean heat content files developed in Year-1</a:t>
            </a:r>
          </a:p>
          <a:p>
            <a:pPr fontAlgn="base">
              <a:spcBef>
                <a:spcPts val="2040"/>
              </a:spcBef>
              <a:spcAft>
                <a:spcPct val="0"/>
              </a:spcAft>
              <a:buFont typeface="Arial" pitchFamily="34" charset="0"/>
              <a:buChar char="•"/>
            </a:pPr>
            <a:r>
              <a:rPr lang="en-US" b="1" dirty="0" smtClean="0">
                <a:solidFill>
                  <a:srgbClr val="000000"/>
                </a:solidFill>
                <a:latin typeface="Arial" charset="0"/>
              </a:rPr>
              <a:t>Composite analyses are used to investigate the type, magnitude, and persistence of the upper ocean’s response to TC passage </a:t>
            </a:r>
          </a:p>
          <a:p>
            <a:pPr marL="457200" lvl="1" fontAlgn="base">
              <a:spcBef>
                <a:spcPts val="2040"/>
              </a:spcBef>
              <a:spcAft>
                <a:spcPct val="0"/>
              </a:spcAft>
              <a:buFont typeface="Arial" pitchFamily="34" charset="0"/>
              <a:buChar char="•"/>
            </a:pPr>
            <a:r>
              <a:rPr lang="en-US" b="1" dirty="0">
                <a:latin typeface="Arial" charset="0"/>
              </a:rPr>
              <a:t>Complete findings submitted for </a:t>
            </a:r>
            <a:r>
              <a:rPr lang="en-US" b="1" dirty="0" smtClean="0">
                <a:latin typeface="Arial" charset="0"/>
              </a:rPr>
              <a:t>publication:</a:t>
            </a:r>
            <a:endParaRPr lang="en-US" sz="2000" b="1" dirty="0">
              <a:solidFill>
                <a:srgbClr val="808080"/>
              </a:solidFill>
              <a:latin typeface="Arial" charset="0"/>
            </a:endParaRPr>
          </a:p>
          <a:p>
            <a:pPr marL="457200" lvl="1" indent="0" fontAlgn="base">
              <a:spcBef>
                <a:spcPct val="50000"/>
              </a:spcBef>
              <a:spcAft>
                <a:spcPct val="0"/>
              </a:spcAft>
            </a:pPr>
            <a:r>
              <a:rPr lang="en-US" b="1" dirty="0" err="1" smtClean="0">
                <a:solidFill>
                  <a:srgbClr val="1F497D"/>
                </a:solidFill>
                <a:latin typeface="Arial" charset="0"/>
              </a:rPr>
              <a:t>Knaff</a:t>
            </a:r>
            <a:r>
              <a:rPr lang="en-US" b="1" dirty="0" smtClean="0">
                <a:solidFill>
                  <a:srgbClr val="1F497D"/>
                </a:solidFill>
                <a:latin typeface="Arial" charset="0"/>
              </a:rPr>
              <a:t>, J. A., M. DeMaria, C. R. Sampson, J. E. Peak, J. Cummings, and W. </a:t>
            </a:r>
            <a:r>
              <a:rPr lang="en-US" b="1" dirty="0">
                <a:solidFill>
                  <a:srgbClr val="1F497D"/>
                </a:solidFill>
                <a:latin typeface="Arial" charset="0"/>
              </a:rPr>
              <a:t>Schubert, 2012: Upper Oceanic Energy Response to Tropical Cyclone </a:t>
            </a:r>
            <a:r>
              <a:rPr lang="en-US" b="1" dirty="0" smtClean="0">
                <a:solidFill>
                  <a:srgbClr val="1F497D"/>
                </a:solidFill>
                <a:latin typeface="Arial" charset="0"/>
              </a:rPr>
              <a:t>Passage. In revision </a:t>
            </a:r>
            <a:r>
              <a:rPr lang="en-US" b="1" i="1" dirty="0" smtClean="0">
                <a:solidFill>
                  <a:srgbClr val="1F497D"/>
                </a:solidFill>
                <a:latin typeface="Arial" charset="0"/>
              </a:rPr>
              <a:t>Journal of Climate</a:t>
            </a:r>
            <a:r>
              <a:rPr lang="en-US" b="1" dirty="0" smtClean="0">
                <a:solidFill>
                  <a:srgbClr val="1F497D"/>
                </a:solidFill>
                <a:latin typeface="Arial" charset="0"/>
              </a:rPr>
              <a:t>.</a:t>
            </a:r>
          </a:p>
        </p:txBody>
      </p:sp>
      <p:sp>
        <p:nvSpPr>
          <p:cNvPr id="7" name="Text Box 5"/>
          <p:cNvSpPr txBox="1">
            <a:spLocks noChangeArrowheads="1"/>
          </p:cNvSpPr>
          <p:nvPr/>
        </p:nvSpPr>
        <p:spPr bwMode="auto">
          <a:xfrm>
            <a:off x="508000" y="283858"/>
            <a:ext cx="82220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400" b="1" dirty="0">
                <a:solidFill>
                  <a:srgbClr val="3333CC"/>
                </a:solidFill>
                <a:latin typeface="Arial" charset="0"/>
              </a:rPr>
              <a:t>Response to TC Passage</a:t>
            </a:r>
          </a:p>
        </p:txBody>
      </p:sp>
    </p:spTree>
    <p:extLst>
      <p:ext uri="{BB962C8B-B14F-4D97-AF65-F5344CB8AC3E}">
        <p14:creationId xmlns:p14="http://schemas.microsoft.com/office/powerpoint/2010/main" val="30718413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 name="Text Box 6"/>
          <p:cNvSpPr txBox="1">
            <a:spLocks noChangeArrowheads="1"/>
          </p:cNvSpPr>
          <p:nvPr/>
        </p:nvSpPr>
        <p:spPr bwMode="auto">
          <a:xfrm>
            <a:off x="914400" y="1483269"/>
            <a:ext cx="7980363" cy="513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fontAlgn="base">
              <a:spcBef>
                <a:spcPts val="1920"/>
              </a:spcBef>
              <a:spcAft>
                <a:spcPct val="0"/>
              </a:spcAft>
              <a:buFontTx/>
              <a:buAutoNum type="arabicPeriod"/>
            </a:pPr>
            <a:r>
              <a:rPr lang="en-US" sz="2200" b="1" dirty="0" smtClean="0">
                <a:solidFill>
                  <a:srgbClr val="000000"/>
                </a:solidFill>
                <a:latin typeface="Arial" charset="0"/>
              </a:rPr>
              <a:t>12 different fields including OHC26C, OHC20C, T100, Td, where d is depth of the mixed layer defined by temperature and density gradients and  maximum stability</a:t>
            </a:r>
          </a:p>
          <a:p>
            <a:pPr fontAlgn="base">
              <a:spcBef>
                <a:spcPts val="1920"/>
              </a:spcBef>
              <a:spcAft>
                <a:spcPct val="0"/>
              </a:spcAft>
              <a:buFontTx/>
              <a:buAutoNum type="arabicPeriod"/>
            </a:pPr>
            <a:r>
              <a:rPr lang="en-US" sz="2200" b="1" dirty="0" smtClean="0">
                <a:solidFill>
                  <a:srgbClr val="000000"/>
                </a:solidFill>
                <a:latin typeface="Arial" charset="0"/>
              </a:rPr>
              <a:t>Seven-years of data</a:t>
            </a:r>
          </a:p>
          <a:p>
            <a:pPr fontAlgn="base">
              <a:spcBef>
                <a:spcPts val="1920"/>
              </a:spcBef>
              <a:spcAft>
                <a:spcPct val="0"/>
              </a:spcAft>
              <a:buFontTx/>
              <a:buAutoNum type="arabicPeriod"/>
            </a:pPr>
            <a:r>
              <a:rPr lang="en-US" sz="2200" b="1" dirty="0" smtClean="0">
                <a:solidFill>
                  <a:srgbClr val="000000"/>
                </a:solidFill>
                <a:latin typeface="Arial" charset="0"/>
              </a:rPr>
              <a:t>Processing moved to operations at FNMOC</a:t>
            </a:r>
          </a:p>
          <a:p>
            <a:pPr fontAlgn="base">
              <a:spcBef>
                <a:spcPts val="1920"/>
              </a:spcBef>
              <a:spcAft>
                <a:spcPct val="0"/>
              </a:spcAft>
              <a:buFontTx/>
              <a:buAutoNum type="arabicPeriod"/>
            </a:pPr>
            <a:r>
              <a:rPr lang="en-US" sz="2200" b="1" dirty="0" smtClean="0">
                <a:solidFill>
                  <a:srgbClr val="000000"/>
                </a:solidFill>
                <a:latin typeface="Arial" charset="0"/>
              </a:rPr>
              <a:t>Methods and dataset has been documented and submitted for publication:</a:t>
            </a:r>
          </a:p>
          <a:p>
            <a:pPr marL="457200" lvl="1" indent="0" fontAlgn="base">
              <a:spcBef>
                <a:spcPts val="1920"/>
              </a:spcBef>
              <a:spcAft>
                <a:spcPct val="0"/>
              </a:spcAft>
            </a:pPr>
            <a:r>
              <a:rPr lang="en-US" sz="2200" b="1" dirty="0" smtClean="0">
                <a:solidFill>
                  <a:schemeClr val="tx2"/>
                </a:solidFill>
                <a:latin typeface="Arial" charset="0"/>
              </a:rPr>
              <a:t>Peak, J. E., C. R. Sampson, J. Cummings, J. A. </a:t>
            </a:r>
            <a:r>
              <a:rPr lang="en-US" sz="2200" b="1" dirty="0" err="1" smtClean="0">
                <a:solidFill>
                  <a:schemeClr val="tx2"/>
                </a:solidFill>
                <a:latin typeface="Arial" charset="0"/>
              </a:rPr>
              <a:t>Knaff</a:t>
            </a:r>
            <a:r>
              <a:rPr lang="en-US" sz="2200" b="1" dirty="0" smtClean="0">
                <a:solidFill>
                  <a:schemeClr val="tx2"/>
                </a:solidFill>
                <a:latin typeface="Arial" charset="0"/>
              </a:rPr>
              <a:t>, M. DeMaria, and W. Schubert, 2012: An upper ocean thermal field metrics dataset.  Submitted to </a:t>
            </a:r>
            <a:r>
              <a:rPr lang="en-US" sz="2200" b="1" i="1" dirty="0" smtClean="0">
                <a:solidFill>
                  <a:schemeClr val="tx2"/>
                </a:solidFill>
                <a:latin typeface="Arial" charset="0"/>
              </a:rPr>
              <a:t>Geophysical Research Letters</a:t>
            </a:r>
            <a:r>
              <a:rPr lang="en-US" sz="2200" b="1" dirty="0" smtClean="0">
                <a:solidFill>
                  <a:schemeClr val="tx2"/>
                </a:solidFill>
                <a:latin typeface="Arial" charset="0"/>
              </a:rPr>
              <a:t>.</a:t>
            </a:r>
            <a:endParaRPr lang="en-US" sz="2200" b="1" i="1" dirty="0" smtClean="0">
              <a:solidFill>
                <a:schemeClr val="tx2"/>
              </a:solidFill>
              <a:latin typeface="Arial" charset="0"/>
            </a:endParaRPr>
          </a:p>
        </p:txBody>
      </p:sp>
      <p:sp>
        <p:nvSpPr>
          <p:cNvPr id="6" name="Text Box 5"/>
          <p:cNvSpPr txBox="1">
            <a:spLocks noChangeArrowheads="1"/>
          </p:cNvSpPr>
          <p:nvPr/>
        </p:nvSpPr>
        <p:spPr bwMode="auto">
          <a:xfrm>
            <a:off x="404519" y="357328"/>
            <a:ext cx="83443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000" b="1" dirty="0">
                <a:solidFill>
                  <a:srgbClr val="3333CC"/>
                </a:solidFill>
                <a:latin typeface="Arial" charset="0"/>
              </a:rPr>
              <a:t>NCODA Ocean Heat Content Files</a:t>
            </a:r>
          </a:p>
        </p:txBody>
      </p:sp>
      <p:sp>
        <p:nvSpPr>
          <p:cNvPr id="7" name="TextBox 6"/>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Tree>
    <p:extLst>
      <p:ext uri="{BB962C8B-B14F-4D97-AF65-F5344CB8AC3E}">
        <p14:creationId xmlns:p14="http://schemas.microsoft.com/office/powerpoint/2010/main" val="8220746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 name="Text Box 5"/>
          <p:cNvSpPr txBox="1">
            <a:spLocks noChangeArrowheads="1"/>
          </p:cNvSpPr>
          <p:nvPr/>
        </p:nvSpPr>
        <p:spPr bwMode="auto">
          <a:xfrm>
            <a:off x="1415814" y="330893"/>
            <a:ext cx="6324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400" b="1" dirty="0">
                <a:solidFill>
                  <a:srgbClr val="3333CC"/>
                </a:solidFill>
                <a:latin typeface="Arial" charset="0"/>
              </a:rPr>
              <a:t>Composite Analyses</a:t>
            </a:r>
          </a:p>
        </p:txBody>
      </p:sp>
      <p:sp>
        <p:nvSpPr>
          <p:cNvPr id="6" name="Text Box 6"/>
          <p:cNvSpPr txBox="1">
            <a:spLocks noChangeArrowheads="1"/>
          </p:cNvSpPr>
          <p:nvPr/>
        </p:nvSpPr>
        <p:spPr bwMode="auto">
          <a:xfrm>
            <a:off x="914400" y="1476304"/>
            <a:ext cx="8056563"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fontAlgn="base">
              <a:spcBef>
                <a:spcPts val="1800"/>
              </a:spcBef>
              <a:spcAft>
                <a:spcPct val="0"/>
              </a:spcAft>
              <a:buFont typeface="Arial" pitchFamily="34" charset="0"/>
              <a:buChar char="•"/>
            </a:pPr>
            <a:r>
              <a:rPr lang="en-US" sz="2000" b="1" dirty="0">
                <a:solidFill>
                  <a:srgbClr val="000000"/>
                </a:solidFill>
                <a:latin typeface="Arial" charset="0"/>
              </a:rPr>
              <a:t>Ocean variables and their </a:t>
            </a:r>
            <a:r>
              <a:rPr lang="en-US" sz="2000" b="1" dirty="0" err="1">
                <a:solidFill>
                  <a:srgbClr val="000000"/>
                </a:solidFill>
                <a:latin typeface="Arial" charset="0"/>
              </a:rPr>
              <a:t>climatologies</a:t>
            </a:r>
            <a:r>
              <a:rPr lang="en-US" sz="2000" b="1" dirty="0">
                <a:solidFill>
                  <a:srgbClr val="000000"/>
                </a:solidFill>
                <a:latin typeface="Arial" charset="0"/>
              </a:rPr>
              <a:t> are interpolated to the points associated with global six-hourly TC tracks at 10 separate lead and lag </a:t>
            </a:r>
            <a:r>
              <a:rPr lang="en-US" sz="2000" b="1" dirty="0" smtClean="0">
                <a:solidFill>
                  <a:srgbClr val="000000"/>
                </a:solidFill>
                <a:latin typeface="Arial" charset="0"/>
              </a:rPr>
              <a:t>times</a:t>
            </a:r>
          </a:p>
          <a:p>
            <a:pPr fontAlgn="base">
              <a:spcBef>
                <a:spcPts val="1800"/>
              </a:spcBef>
              <a:spcAft>
                <a:spcPct val="0"/>
              </a:spcAft>
              <a:buFont typeface="Arial" pitchFamily="34" charset="0"/>
              <a:buChar char="•"/>
            </a:pPr>
            <a:r>
              <a:rPr lang="en-US" sz="2000" b="1" dirty="0" smtClean="0">
                <a:solidFill>
                  <a:srgbClr val="000000"/>
                </a:solidFill>
                <a:latin typeface="Arial" charset="0"/>
              </a:rPr>
              <a:t>Six-years of data were used</a:t>
            </a:r>
          </a:p>
          <a:p>
            <a:pPr fontAlgn="base">
              <a:spcBef>
                <a:spcPts val="1800"/>
              </a:spcBef>
              <a:spcAft>
                <a:spcPct val="0"/>
              </a:spcAft>
              <a:buFont typeface="Arial" pitchFamily="34" charset="0"/>
              <a:buChar char="•"/>
            </a:pPr>
            <a:r>
              <a:rPr lang="en-US" sz="2000" b="1" dirty="0" smtClean="0">
                <a:solidFill>
                  <a:srgbClr val="000000"/>
                </a:solidFill>
                <a:latin typeface="Arial" charset="0"/>
              </a:rPr>
              <a:t>Examine the temporal changes of the upper ocean prior to and following TC passage </a:t>
            </a:r>
          </a:p>
          <a:p>
            <a:pPr lvl="1" fontAlgn="base">
              <a:spcBef>
                <a:spcPct val="50000"/>
              </a:spcBef>
              <a:spcAft>
                <a:spcPct val="0"/>
              </a:spcAft>
              <a:buFont typeface="Wingdings" charset="2"/>
              <a:buChar char="§"/>
            </a:pPr>
            <a:r>
              <a:rPr lang="en-US" sz="2000" b="1" dirty="0" smtClean="0">
                <a:solidFill>
                  <a:srgbClr val="1F497D"/>
                </a:solidFill>
                <a:latin typeface="Arial" charset="0"/>
              </a:rPr>
              <a:t>Account for the seasonal cycle</a:t>
            </a:r>
          </a:p>
          <a:p>
            <a:pPr lvl="1" fontAlgn="base">
              <a:spcBef>
                <a:spcPct val="50000"/>
              </a:spcBef>
              <a:spcAft>
                <a:spcPct val="0"/>
              </a:spcAft>
              <a:buFont typeface="Wingdings" charset="2"/>
              <a:buChar char="§"/>
            </a:pPr>
            <a:r>
              <a:rPr lang="en-US" sz="2000" b="1" dirty="0" smtClean="0">
                <a:solidFill>
                  <a:srgbClr val="1F497D"/>
                </a:solidFill>
                <a:latin typeface="Arial" charset="0"/>
              </a:rPr>
              <a:t>Composite the responses as a function of initial ocean conditions, latitude, translation speed, a simplified kinetic energy based on wind radii, and intensity</a:t>
            </a:r>
          </a:p>
          <a:p>
            <a:pPr fontAlgn="base">
              <a:spcBef>
                <a:spcPts val="1800"/>
              </a:spcBef>
              <a:spcAft>
                <a:spcPct val="0"/>
              </a:spcAft>
              <a:buFont typeface="Arial" pitchFamily="34" charset="0"/>
              <a:buChar char="•"/>
            </a:pPr>
            <a:r>
              <a:rPr lang="en-US" sz="2000" b="1" dirty="0" smtClean="0">
                <a:solidFill>
                  <a:srgbClr val="000000"/>
                </a:solidFill>
                <a:latin typeface="Arial" charset="0"/>
              </a:rPr>
              <a:t>Use the composites to develop simple parameterizations of upper ocean responses to TC passage as a function of routinely measured TC metrics </a:t>
            </a:r>
          </a:p>
        </p:txBody>
      </p:sp>
      <p:sp>
        <p:nvSpPr>
          <p:cNvPr id="7" name="TextBox 6"/>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Tree>
    <p:extLst>
      <p:ext uri="{BB962C8B-B14F-4D97-AF65-F5344CB8AC3E}">
        <p14:creationId xmlns:p14="http://schemas.microsoft.com/office/powerpoint/2010/main" val="34995051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5333"/>
            <a:ext cx="7772400" cy="3380463"/>
          </a:xfrm>
        </p:spPr>
        <p:txBody>
          <a:bodyPr>
            <a:normAutofit/>
          </a:bodyPr>
          <a:lstStyle/>
          <a:p>
            <a:r>
              <a:rPr lang="en-US" sz="5000" b="1" dirty="0" smtClean="0"/>
              <a:t>Part I:</a:t>
            </a:r>
            <a:br>
              <a:rPr lang="en-US" sz="5000" b="1" dirty="0" smtClean="0"/>
            </a:br>
            <a:r>
              <a:rPr lang="en-US" sz="5000" b="1" dirty="0" smtClean="0"/>
              <a:t>Theoretical Study of the Inner Core of Tropical Cyclones</a:t>
            </a:r>
            <a:endParaRPr lang="en-US" sz="5000" b="1" dirty="0"/>
          </a:p>
        </p:txBody>
      </p:sp>
      <p:sp>
        <p:nvSpPr>
          <p:cNvPr id="6" name="Subtitle 5"/>
          <p:cNvSpPr>
            <a:spLocks noGrp="1"/>
          </p:cNvSpPr>
          <p:nvPr>
            <p:ph type="subTitle" idx="1"/>
          </p:nvPr>
        </p:nvSpPr>
        <p:spPr>
          <a:xfrm>
            <a:off x="456857" y="3729766"/>
            <a:ext cx="8223433" cy="2728544"/>
          </a:xfrm>
        </p:spPr>
        <p:txBody>
          <a:bodyPr>
            <a:normAutofit/>
          </a:bodyPr>
          <a:lstStyle/>
          <a:p>
            <a:pPr lvl="0">
              <a:lnSpc>
                <a:spcPct val="120000"/>
              </a:lnSpc>
            </a:pPr>
            <a:r>
              <a:rPr lang="en-US" sz="4300" dirty="0">
                <a:solidFill>
                  <a:schemeClr val="accent1"/>
                </a:solidFill>
                <a:latin typeface="Arial" pitchFamily="34" charset="0"/>
                <a:ea typeface="DejaVu LGC Sans" pitchFamily="2"/>
                <a:cs typeface="Arial" pitchFamily="34" charset="0"/>
              </a:rPr>
              <a:t>Impact of Vortex Structure on Tropical Cyclone Response to </a:t>
            </a:r>
            <a:r>
              <a:rPr lang="en-US" sz="4300" dirty="0" err="1">
                <a:solidFill>
                  <a:schemeClr val="accent1"/>
                </a:solidFill>
                <a:latin typeface="Arial" pitchFamily="34" charset="0"/>
                <a:ea typeface="DejaVu LGC Sans" pitchFamily="2"/>
                <a:cs typeface="Arial" pitchFamily="34" charset="0"/>
              </a:rPr>
              <a:t>Diabatic</a:t>
            </a:r>
            <a:r>
              <a:rPr lang="en-US" sz="4300" dirty="0">
                <a:solidFill>
                  <a:schemeClr val="accent1"/>
                </a:solidFill>
                <a:latin typeface="Arial" pitchFamily="34" charset="0"/>
                <a:ea typeface="DejaVu LGC Sans" pitchFamily="2"/>
                <a:cs typeface="Arial" pitchFamily="34" charset="0"/>
              </a:rPr>
              <a:t> Heating</a:t>
            </a:r>
          </a:p>
          <a:p>
            <a:endParaRPr lang="en-US" dirty="0"/>
          </a:p>
        </p:txBody>
      </p:sp>
    </p:spTree>
    <p:extLst>
      <p:ext uri="{BB962C8B-B14F-4D97-AF65-F5344CB8AC3E}">
        <p14:creationId xmlns:p14="http://schemas.microsoft.com/office/powerpoint/2010/main" val="41839941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 name="Text Box 5"/>
          <p:cNvSpPr txBox="1">
            <a:spLocks noChangeArrowheads="1"/>
          </p:cNvSpPr>
          <p:nvPr/>
        </p:nvSpPr>
        <p:spPr bwMode="auto">
          <a:xfrm>
            <a:off x="914400" y="345626"/>
            <a:ext cx="7315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400" b="1" dirty="0">
                <a:solidFill>
                  <a:srgbClr val="3333CC"/>
                </a:solidFill>
                <a:latin typeface="Arial" charset="0"/>
              </a:rPr>
              <a:t>Data and </a:t>
            </a:r>
            <a:r>
              <a:rPr lang="en-US" sz="4400" b="1" dirty="0" err="1">
                <a:solidFill>
                  <a:srgbClr val="3333CC"/>
                </a:solidFill>
                <a:latin typeface="Arial" charset="0"/>
              </a:rPr>
              <a:t>Climatologies</a:t>
            </a:r>
            <a:endParaRPr lang="en-US" sz="4400" b="1" dirty="0">
              <a:solidFill>
                <a:srgbClr val="3333CC"/>
              </a:solidFill>
              <a:latin typeface="Arial" charset="0"/>
            </a:endParaRPr>
          </a:p>
        </p:txBody>
      </p:sp>
      <p:sp>
        <p:nvSpPr>
          <p:cNvPr id="6" name="Text Placeholder 4"/>
          <p:cNvSpPr txBox="1">
            <a:spLocks/>
          </p:cNvSpPr>
          <p:nvPr/>
        </p:nvSpPr>
        <p:spPr>
          <a:xfrm>
            <a:off x="1719817" y="1296919"/>
            <a:ext cx="2325369" cy="427805"/>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solidFill>
                  <a:prstClr val="black"/>
                </a:solidFill>
              </a:rPr>
              <a:t>Sept. 15, 2005</a:t>
            </a:r>
            <a:endParaRPr lang="en-US" dirty="0">
              <a:solidFill>
                <a:prstClr val="black"/>
              </a:solidFill>
            </a:endParaRPr>
          </a:p>
        </p:txBody>
      </p:sp>
      <p:sp>
        <p:nvSpPr>
          <p:cNvPr id="7" name="Text Placeholder 150528"/>
          <p:cNvSpPr txBox="1">
            <a:spLocks/>
          </p:cNvSpPr>
          <p:nvPr/>
        </p:nvSpPr>
        <p:spPr>
          <a:xfrm>
            <a:off x="5131215" y="1296918"/>
            <a:ext cx="3578138" cy="427806"/>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solidFill>
                  <a:prstClr val="black"/>
                </a:solidFill>
              </a:rPr>
              <a:t>Sept. 15 </a:t>
            </a:r>
            <a:r>
              <a:rPr lang="en-US" dirty="0" err="1" smtClean="0">
                <a:solidFill>
                  <a:prstClr val="black"/>
                </a:solidFill>
              </a:rPr>
              <a:t>Climatologies</a:t>
            </a:r>
            <a:endParaRPr lang="en-US" dirty="0">
              <a:solidFill>
                <a:prstClr val="black"/>
              </a:solidFill>
            </a:endParaRPr>
          </a:p>
        </p:txBody>
      </p:sp>
      <p:pic>
        <p:nvPicPr>
          <p:cNvPr id="8" name="Content Placeholder 1505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67" y="1706561"/>
            <a:ext cx="3719966" cy="5025651"/>
          </a:xfrm>
          <a:prstGeom prst="rect">
            <a:avLst/>
          </a:prstGeom>
        </p:spPr>
      </p:pic>
      <p:pic>
        <p:nvPicPr>
          <p:cNvPr id="9" name="Content Placeholder 1505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9160" y="1706562"/>
            <a:ext cx="3719966" cy="5025650"/>
          </a:xfrm>
          <a:prstGeom prst="rect">
            <a:avLst/>
          </a:prstGeom>
        </p:spPr>
      </p:pic>
      <p:sp>
        <p:nvSpPr>
          <p:cNvPr id="10" name="TextBox 9"/>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Tree>
    <p:extLst>
      <p:ext uri="{BB962C8B-B14F-4D97-AF65-F5344CB8AC3E}">
        <p14:creationId xmlns:p14="http://schemas.microsoft.com/office/powerpoint/2010/main" val="37760483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0" name="TextBox 49"/>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
        <p:nvSpPr>
          <p:cNvPr id="5" name="Text Box 5"/>
          <p:cNvSpPr txBox="1">
            <a:spLocks noChangeArrowheads="1"/>
          </p:cNvSpPr>
          <p:nvPr/>
        </p:nvSpPr>
        <p:spPr bwMode="auto">
          <a:xfrm>
            <a:off x="235251" y="413269"/>
            <a:ext cx="86735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800" b="1" dirty="0">
                <a:solidFill>
                  <a:srgbClr val="3333CC"/>
                </a:solidFill>
                <a:latin typeface="Arial" charset="0"/>
              </a:rPr>
              <a:t>Example: OHC26C 10-day Response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65" y="1306021"/>
            <a:ext cx="7877648" cy="5514352"/>
          </a:xfrm>
          <a:prstGeom prst="rect">
            <a:avLst/>
          </a:prstGeom>
        </p:spPr>
      </p:pic>
    </p:spTree>
    <p:extLst>
      <p:ext uri="{BB962C8B-B14F-4D97-AF65-F5344CB8AC3E}">
        <p14:creationId xmlns:p14="http://schemas.microsoft.com/office/powerpoint/2010/main" val="15256751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0" name="TextBox 49"/>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
        <p:nvSpPr>
          <p:cNvPr id="5" name="Text Box 5"/>
          <p:cNvSpPr txBox="1">
            <a:spLocks noChangeArrowheads="1"/>
          </p:cNvSpPr>
          <p:nvPr/>
        </p:nvSpPr>
        <p:spPr bwMode="auto">
          <a:xfrm>
            <a:off x="235251" y="413269"/>
            <a:ext cx="867356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800" b="1" dirty="0">
                <a:solidFill>
                  <a:srgbClr val="3333CC"/>
                </a:solidFill>
                <a:latin typeface="Arial" charset="0"/>
              </a:rPr>
              <a:t>Example: OHC26C </a:t>
            </a:r>
            <a:r>
              <a:rPr lang="en-US" sz="3800" b="1" dirty="0" smtClean="0">
                <a:solidFill>
                  <a:srgbClr val="3333CC"/>
                </a:solidFill>
                <a:latin typeface="Arial" charset="0"/>
              </a:rPr>
              <a:t>Persistence</a:t>
            </a:r>
            <a:endParaRPr lang="en-US" sz="3800" b="1" dirty="0">
              <a:solidFill>
                <a:srgbClr val="3333CC"/>
              </a:solidFill>
              <a:latin typeface="Arial" charset="0"/>
            </a:endParaRPr>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66" y="1304807"/>
            <a:ext cx="7861767" cy="5503237"/>
          </a:xfrm>
          <a:prstGeom prst="rect">
            <a:avLst/>
          </a:prstGeom>
        </p:spPr>
      </p:pic>
    </p:spTree>
    <p:extLst>
      <p:ext uri="{BB962C8B-B14F-4D97-AF65-F5344CB8AC3E}">
        <p14:creationId xmlns:p14="http://schemas.microsoft.com/office/powerpoint/2010/main" val="7026514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0" name="TextBox 49"/>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
        <p:nvSpPr>
          <p:cNvPr id="6" name="Text Box 5"/>
          <p:cNvSpPr txBox="1">
            <a:spLocks noChangeArrowheads="1"/>
          </p:cNvSpPr>
          <p:nvPr/>
        </p:nvSpPr>
        <p:spPr bwMode="auto">
          <a:xfrm>
            <a:off x="914400" y="345626"/>
            <a:ext cx="7315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400" b="1" dirty="0" smtClean="0">
                <a:solidFill>
                  <a:srgbClr val="3333CC"/>
                </a:solidFill>
                <a:latin typeface="Arial" charset="0"/>
              </a:rPr>
              <a:t>Summary of Findings</a:t>
            </a:r>
            <a:endParaRPr lang="en-US" sz="4400" b="1" dirty="0">
              <a:solidFill>
                <a:srgbClr val="3333CC"/>
              </a:solidFill>
              <a:latin typeface="Arial" charset="0"/>
            </a:endParaRPr>
          </a:p>
        </p:txBody>
      </p:sp>
      <p:sp>
        <p:nvSpPr>
          <p:cNvPr id="7" name="Text Box 6"/>
          <p:cNvSpPr txBox="1">
            <a:spLocks noChangeArrowheads="1"/>
          </p:cNvSpPr>
          <p:nvPr/>
        </p:nvSpPr>
        <p:spPr bwMode="auto">
          <a:xfrm>
            <a:off x="932270" y="1446856"/>
            <a:ext cx="8056563"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Font typeface="Arial" pitchFamily="34" charset="0"/>
              <a:buChar char="•"/>
            </a:pPr>
            <a:r>
              <a:rPr lang="en-US" sz="2200" b="1" dirty="0">
                <a:solidFill>
                  <a:srgbClr val="000000"/>
                </a:solidFill>
                <a:latin typeface="Arial" charset="0"/>
              </a:rPr>
              <a:t>A</a:t>
            </a:r>
            <a:r>
              <a:rPr lang="en-US" sz="2200" b="1" dirty="0" smtClean="0">
                <a:solidFill>
                  <a:srgbClr val="000000"/>
                </a:solidFill>
                <a:latin typeface="Arial" charset="0"/>
              </a:rPr>
              <a:t>n average sized hurricane results in</a:t>
            </a:r>
          </a:p>
          <a:p>
            <a:pPr lvl="1" fontAlgn="base">
              <a:spcBef>
                <a:spcPts val="600"/>
              </a:spcBef>
              <a:spcAft>
                <a:spcPct val="0"/>
              </a:spcAft>
              <a:buFont typeface="Wingdings" charset="2"/>
              <a:buChar char="§"/>
            </a:pPr>
            <a:r>
              <a:rPr lang="en-US" sz="2200" b="1" dirty="0" smtClean="0">
                <a:solidFill>
                  <a:schemeClr val="tx2"/>
                </a:solidFill>
                <a:latin typeface="Arial" charset="0"/>
              </a:rPr>
              <a:t>~ 0.6 C cooling</a:t>
            </a:r>
          </a:p>
          <a:p>
            <a:pPr lvl="1" fontAlgn="base">
              <a:spcBef>
                <a:spcPts val="600"/>
              </a:spcBef>
              <a:spcAft>
                <a:spcPct val="0"/>
              </a:spcAft>
              <a:buFont typeface="Wingdings" charset="2"/>
              <a:buChar char="§"/>
            </a:pPr>
            <a:r>
              <a:rPr lang="en-US" sz="2200" b="1" dirty="0" smtClean="0">
                <a:solidFill>
                  <a:schemeClr val="tx2"/>
                </a:solidFill>
                <a:latin typeface="Arial" charset="0"/>
              </a:rPr>
              <a:t>12 kJ/cm^2 decrease of OHC26C</a:t>
            </a:r>
          </a:p>
          <a:p>
            <a:pPr lvl="1" fontAlgn="base">
              <a:spcBef>
                <a:spcPts val="600"/>
              </a:spcBef>
              <a:spcAft>
                <a:spcPct val="0"/>
              </a:spcAft>
              <a:buFont typeface="Wingdings" charset="2"/>
              <a:buChar char="§"/>
            </a:pPr>
            <a:r>
              <a:rPr lang="en-US" sz="2200" b="1" dirty="0" smtClean="0">
                <a:solidFill>
                  <a:schemeClr val="tx2"/>
                </a:solidFill>
                <a:latin typeface="Arial" charset="0"/>
              </a:rPr>
              <a:t>~0.5 C cooling of the upper 100m of the ocean</a:t>
            </a:r>
          </a:p>
          <a:p>
            <a:pPr fontAlgn="base">
              <a:spcBef>
                <a:spcPts val="1200"/>
              </a:spcBef>
              <a:spcAft>
                <a:spcPct val="0"/>
              </a:spcAft>
              <a:buFont typeface="Arial" pitchFamily="34" charset="0"/>
              <a:buChar char="•"/>
            </a:pPr>
            <a:r>
              <a:rPr lang="en-US" sz="2200" b="1" dirty="0" smtClean="0">
                <a:solidFill>
                  <a:srgbClr val="000000"/>
                </a:solidFill>
                <a:latin typeface="Arial" charset="0"/>
              </a:rPr>
              <a:t>SST cooling persists on the order of 30 days</a:t>
            </a:r>
          </a:p>
          <a:p>
            <a:pPr fontAlgn="base">
              <a:spcBef>
                <a:spcPts val="1200"/>
              </a:spcBef>
              <a:spcAft>
                <a:spcPct val="0"/>
              </a:spcAft>
              <a:buFont typeface="Arial" pitchFamily="34" charset="0"/>
              <a:buChar char="•"/>
            </a:pPr>
            <a:r>
              <a:rPr lang="en-US" sz="2200" b="1" dirty="0" smtClean="0">
                <a:solidFill>
                  <a:srgbClr val="000000"/>
                </a:solidFill>
                <a:latin typeface="Arial" charset="0"/>
              </a:rPr>
              <a:t>The upper ocean response persists on the order of 60 days</a:t>
            </a:r>
          </a:p>
          <a:p>
            <a:pPr fontAlgn="base">
              <a:spcBef>
                <a:spcPts val="1200"/>
              </a:spcBef>
              <a:spcAft>
                <a:spcPct val="0"/>
              </a:spcAft>
              <a:buFont typeface="Arial" pitchFamily="34" charset="0"/>
              <a:buChar char="•"/>
            </a:pPr>
            <a:r>
              <a:rPr lang="en-US" sz="2200" b="1" dirty="0" smtClean="0">
                <a:solidFill>
                  <a:srgbClr val="000000"/>
                </a:solidFill>
                <a:latin typeface="Arial" charset="0"/>
              </a:rPr>
              <a:t>TC size helps determine the response and existing information seems adequate</a:t>
            </a:r>
          </a:p>
          <a:p>
            <a:pPr fontAlgn="base">
              <a:spcBef>
                <a:spcPts val="1200"/>
              </a:spcBef>
              <a:spcAft>
                <a:spcPct val="0"/>
              </a:spcAft>
              <a:buFont typeface="Arial" pitchFamily="34" charset="0"/>
              <a:buChar char="•"/>
            </a:pPr>
            <a:r>
              <a:rPr lang="en-US" sz="2200" b="1" dirty="0" smtClean="0">
                <a:solidFill>
                  <a:srgbClr val="000000"/>
                </a:solidFill>
                <a:latin typeface="Arial" charset="0"/>
              </a:rPr>
              <a:t>SST cooling can be estimated from KE and latitude</a:t>
            </a:r>
          </a:p>
          <a:p>
            <a:pPr fontAlgn="base">
              <a:spcBef>
                <a:spcPts val="1200"/>
              </a:spcBef>
              <a:spcAft>
                <a:spcPct val="0"/>
              </a:spcAft>
              <a:buFont typeface="Arial" pitchFamily="34" charset="0"/>
              <a:buChar char="•"/>
            </a:pPr>
            <a:r>
              <a:rPr lang="en-US" sz="2200" b="1" dirty="0" smtClean="0">
                <a:solidFill>
                  <a:srgbClr val="000000"/>
                </a:solidFill>
                <a:latin typeface="Arial" charset="0"/>
              </a:rPr>
              <a:t>OHC and T100 changes can be estimated by KE, initial conditions and translation speed </a:t>
            </a:r>
          </a:p>
        </p:txBody>
      </p:sp>
    </p:spTree>
    <p:extLst>
      <p:ext uri="{BB962C8B-B14F-4D97-AF65-F5344CB8AC3E}">
        <p14:creationId xmlns:p14="http://schemas.microsoft.com/office/powerpoint/2010/main" val="8572561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bl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7514"/>
            <a:ext cx="914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 name="AutoShape 4"/>
          <p:cNvSpPr>
            <a:spLocks noChangeArrowheads="1"/>
          </p:cNvSpPr>
          <p:nvPr/>
        </p:nvSpPr>
        <p:spPr bwMode="auto">
          <a:xfrm>
            <a:off x="914400" y="1204144"/>
            <a:ext cx="7315200" cy="74613"/>
          </a:xfrm>
          <a:prstGeom prst="roundRect">
            <a:avLst>
              <a:gd name="adj" fmla="val 16667"/>
            </a:avLst>
          </a:prstGeom>
          <a:gradFill rotWithShape="0">
            <a:gsLst>
              <a:gs pos="0">
                <a:srgbClr val="FFE579"/>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50" name="TextBox 49"/>
          <p:cNvSpPr txBox="1"/>
          <p:nvPr/>
        </p:nvSpPr>
        <p:spPr>
          <a:xfrm rot="16200000">
            <a:off x="-657939" y="5487428"/>
            <a:ext cx="2155713" cy="369332"/>
          </a:xfrm>
          <a:prstGeom prst="rect">
            <a:avLst/>
          </a:prstGeom>
          <a:noFill/>
        </p:spPr>
        <p:txBody>
          <a:bodyPr wrap="square" rtlCol="0">
            <a:spAutoFit/>
          </a:bodyPr>
          <a:lstStyle/>
          <a:p>
            <a:r>
              <a:rPr lang="en-US" b="1" i="1" dirty="0" smtClean="0">
                <a:solidFill>
                  <a:srgbClr val="FFCC66"/>
                </a:solidFill>
                <a:latin typeface="Times New Roman"/>
                <a:cs typeface="Times New Roman"/>
              </a:rPr>
              <a:t>NOPP Review 2012</a:t>
            </a:r>
            <a:endParaRPr lang="en-US" b="1" i="1" dirty="0">
              <a:solidFill>
                <a:srgbClr val="FFCC66"/>
              </a:solidFill>
              <a:latin typeface="Times New Roman"/>
              <a:cs typeface="Times New Roman"/>
            </a:endParaRPr>
          </a:p>
        </p:txBody>
      </p:sp>
      <p:sp>
        <p:nvSpPr>
          <p:cNvPr id="6" name="Text Box 5"/>
          <p:cNvSpPr txBox="1">
            <a:spLocks noChangeArrowheads="1"/>
          </p:cNvSpPr>
          <p:nvPr/>
        </p:nvSpPr>
        <p:spPr bwMode="auto">
          <a:xfrm>
            <a:off x="914400" y="345626"/>
            <a:ext cx="7315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4400" b="1" dirty="0" smtClean="0">
                <a:solidFill>
                  <a:srgbClr val="3333CC"/>
                </a:solidFill>
                <a:latin typeface="Arial" charset="0"/>
              </a:rPr>
              <a:t>Future Plans</a:t>
            </a:r>
            <a:endParaRPr lang="en-US" sz="4400" b="1" dirty="0">
              <a:solidFill>
                <a:srgbClr val="3333CC"/>
              </a:solidFill>
              <a:latin typeface="Arial" charset="0"/>
            </a:endParaRPr>
          </a:p>
        </p:txBody>
      </p:sp>
      <p:sp>
        <p:nvSpPr>
          <p:cNvPr id="8" name="Text Box 6"/>
          <p:cNvSpPr txBox="1">
            <a:spLocks noChangeArrowheads="1"/>
          </p:cNvSpPr>
          <p:nvPr/>
        </p:nvSpPr>
        <p:spPr bwMode="auto">
          <a:xfrm>
            <a:off x="941677" y="1465670"/>
            <a:ext cx="8056563"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Font typeface="Arial" pitchFamily="34" charset="0"/>
              <a:buChar char="•"/>
            </a:pPr>
            <a:r>
              <a:rPr lang="en-US" b="1" dirty="0" smtClean="0">
                <a:solidFill>
                  <a:srgbClr val="000000"/>
                </a:solidFill>
                <a:latin typeface="Arial" charset="0"/>
              </a:rPr>
              <a:t>Use upper ocean metric fields:</a:t>
            </a:r>
          </a:p>
          <a:p>
            <a:pPr marL="800100" lvl="1" indent="-342900" fontAlgn="base">
              <a:spcBef>
                <a:spcPct val="50000"/>
              </a:spcBef>
              <a:spcAft>
                <a:spcPct val="0"/>
              </a:spcAft>
              <a:buFont typeface="Wingdings" charset="2"/>
              <a:buChar char="§"/>
            </a:pPr>
            <a:r>
              <a:rPr lang="en-US" b="1" dirty="0" smtClean="0">
                <a:solidFill>
                  <a:srgbClr val="000000"/>
                </a:solidFill>
                <a:latin typeface="Arial" charset="0"/>
              </a:rPr>
              <a:t>Real-time LGEM, SHIPS and RII in the Western North Pacific</a:t>
            </a:r>
          </a:p>
          <a:p>
            <a:pPr marL="800100" lvl="1" indent="-342900" fontAlgn="base">
              <a:spcBef>
                <a:spcPct val="50000"/>
              </a:spcBef>
              <a:spcAft>
                <a:spcPct val="0"/>
              </a:spcAft>
              <a:buFont typeface="Wingdings" charset="2"/>
              <a:buChar char="§"/>
            </a:pPr>
            <a:r>
              <a:rPr lang="en-US" b="1" dirty="0" smtClean="0">
                <a:solidFill>
                  <a:srgbClr val="000000"/>
                </a:solidFill>
                <a:latin typeface="Arial" charset="0"/>
              </a:rPr>
              <a:t>For re-examination of potential intensity</a:t>
            </a:r>
          </a:p>
          <a:p>
            <a:pPr marL="800100" lvl="1" indent="-342900" fontAlgn="base">
              <a:spcBef>
                <a:spcPct val="50000"/>
              </a:spcBef>
              <a:spcAft>
                <a:spcPct val="0"/>
              </a:spcAft>
              <a:buFont typeface="Wingdings" charset="2"/>
              <a:buChar char="§"/>
            </a:pPr>
            <a:r>
              <a:rPr lang="en-US" b="1" dirty="0" smtClean="0">
                <a:solidFill>
                  <a:srgbClr val="000000"/>
                </a:solidFill>
                <a:latin typeface="Arial" charset="0"/>
              </a:rPr>
              <a:t>Assessment of different metrics in SHIPS/LGEM framework.  (i.e., Do other measures of oceanic heat content provide superior information to statistical-dynamic forecasts of intensity change?)</a:t>
            </a:r>
          </a:p>
          <a:p>
            <a:pPr marL="800100" lvl="1" indent="-342900" fontAlgn="base">
              <a:spcBef>
                <a:spcPct val="50000"/>
              </a:spcBef>
              <a:spcAft>
                <a:spcPct val="0"/>
              </a:spcAft>
              <a:buFont typeface="Wingdings" charset="2"/>
              <a:buChar char="§"/>
            </a:pPr>
            <a:r>
              <a:rPr lang="en-US" b="1" dirty="0" smtClean="0">
                <a:solidFill>
                  <a:srgbClr val="000000"/>
                </a:solidFill>
                <a:latin typeface="Arial" charset="0"/>
              </a:rPr>
              <a:t>A reanalysis of ocean data going further back in time is being done under different funding at NRL </a:t>
            </a:r>
            <a:r>
              <a:rPr lang="en-US" b="1" dirty="0" err="1" smtClean="0">
                <a:solidFill>
                  <a:srgbClr val="000000"/>
                </a:solidFill>
                <a:latin typeface="Arial" charset="0"/>
              </a:rPr>
              <a:t>Stennis</a:t>
            </a:r>
            <a:endParaRPr lang="en-US" b="1" dirty="0" smtClean="0">
              <a:solidFill>
                <a:srgbClr val="000000"/>
              </a:solidFill>
              <a:latin typeface="Arial" charset="0"/>
            </a:endParaRPr>
          </a:p>
          <a:p>
            <a:pPr fontAlgn="base">
              <a:spcBef>
                <a:spcPct val="50000"/>
              </a:spcBef>
              <a:spcAft>
                <a:spcPct val="0"/>
              </a:spcAft>
              <a:buFont typeface="Arial" pitchFamily="34" charset="0"/>
              <a:buChar char="•"/>
            </a:pPr>
            <a:endParaRPr lang="en-US" sz="2000" b="1" dirty="0" smtClean="0">
              <a:solidFill>
                <a:srgbClr val="808080"/>
              </a:solidFill>
              <a:latin typeface="Arial" charset="0"/>
            </a:endParaRPr>
          </a:p>
        </p:txBody>
      </p:sp>
    </p:spTree>
    <p:extLst>
      <p:ext uri="{BB962C8B-B14F-4D97-AF65-F5344CB8AC3E}">
        <p14:creationId xmlns:p14="http://schemas.microsoft.com/office/powerpoint/2010/main" val="24796846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83021"/>
            <a:ext cx="7772400" cy="3524475"/>
          </a:xfrm>
        </p:spPr>
        <p:txBody>
          <a:bodyPr>
            <a:normAutofit/>
          </a:bodyPr>
          <a:lstStyle/>
          <a:p>
            <a:r>
              <a:rPr lang="en-US" sz="5000" b="1" dirty="0" smtClean="0">
                <a:solidFill>
                  <a:srgbClr val="000090"/>
                </a:solidFill>
                <a:latin typeface="Times New Roman"/>
                <a:cs typeface="Times New Roman"/>
              </a:rPr>
              <a:t>Part III:</a:t>
            </a:r>
            <a:br>
              <a:rPr lang="en-US" sz="5000" b="1" dirty="0" smtClean="0">
                <a:solidFill>
                  <a:srgbClr val="000090"/>
                </a:solidFill>
                <a:latin typeface="Times New Roman"/>
                <a:cs typeface="Times New Roman"/>
              </a:rPr>
            </a:br>
            <a:r>
              <a:rPr lang="en-US" sz="5000" b="1" dirty="0">
                <a:solidFill>
                  <a:srgbClr val="000090"/>
                </a:solidFill>
                <a:latin typeface="Times New Roman"/>
                <a:cs typeface="Times New Roman"/>
              </a:rPr>
              <a:t>Application of </a:t>
            </a:r>
            <a:r>
              <a:rPr lang="en-US" sz="5000" b="1" dirty="0" smtClean="0">
                <a:solidFill>
                  <a:srgbClr val="000090"/>
                </a:solidFill>
                <a:latin typeface="Times New Roman"/>
                <a:cs typeface="Times New Roman"/>
              </a:rPr>
              <a:t>Results </a:t>
            </a:r>
            <a:r>
              <a:rPr lang="en-US" sz="5000" b="1" dirty="0">
                <a:solidFill>
                  <a:srgbClr val="000090"/>
                </a:solidFill>
                <a:latin typeface="Times New Roman"/>
                <a:cs typeface="Times New Roman"/>
              </a:rPr>
              <a:t>from Parts I and II </a:t>
            </a:r>
            <a:r>
              <a:rPr lang="en-US" sz="5000" b="1" dirty="0" smtClean="0">
                <a:solidFill>
                  <a:srgbClr val="000090"/>
                </a:solidFill>
                <a:latin typeface="Times New Roman"/>
                <a:cs typeface="Times New Roman"/>
              </a:rPr>
              <a:t>to </a:t>
            </a:r>
            <a:r>
              <a:rPr lang="en-US" sz="5000" b="1" dirty="0">
                <a:solidFill>
                  <a:srgbClr val="000090"/>
                </a:solidFill>
                <a:latin typeface="Times New Roman"/>
                <a:cs typeface="Times New Roman"/>
              </a:rPr>
              <a:t>I</a:t>
            </a:r>
            <a:r>
              <a:rPr lang="en-US" sz="5000" b="1" dirty="0" smtClean="0">
                <a:solidFill>
                  <a:srgbClr val="000090"/>
                </a:solidFill>
                <a:latin typeface="Times New Roman"/>
                <a:cs typeface="Times New Roman"/>
              </a:rPr>
              <a:t>ntensity </a:t>
            </a:r>
            <a:r>
              <a:rPr lang="en-US" sz="5000" b="1" dirty="0">
                <a:solidFill>
                  <a:srgbClr val="000090"/>
                </a:solidFill>
                <a:latin typeface="Times New Roman"/>
                <a:cs typeface="Times New Roman"/>
              </a:rPr>
              <a:t>F</a:t>
            </a:r>
            <a:r>
              <a:rPr lang="en-US" sz="5000" b="1" dirty="0" smtClean="0">
                <a:solidFill>
                  <a:srgbClr val="000090"/>
                </a:solidFill>
                <a:latin typeface="Times New Roman"/>
                <a:cs typeface="Times New Roman"/>
              </a:rPr>
              <a:t>orecast Models</a:t>
            </a:r>
            <a:endParaRPr lang="en-US" sz="5000" b="1" dirty="0">
              <a:solidFill>
                <a:srgbClr val="000090"/>
              </a:solidFill>
              <a:latin typeface="Times New Roman"/>
              <a:cs typeface="Times New Roman"/>
            </a:endParaRPr>
          </a:p>
        </p:txBody>
      </p:sp>
      <p:sp>
        <p:nvSpPr>
          <p:cNvPr id="5" name="AutoShape 3"/>
          <p:cNvSpPr>
            <a:spLocks noChangeArrowheads="1"/>
          </p:cNvSpPr>
          <p:nvPr/>
        </p:nvSpPr>
        <p:spPr bwMode="auto">
          <a:xfrm>
            <a:off x="1110234" y="4799698"/>
            <a:ext cx="6934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7" name="TextBox 6"/>
          <p:cNvSpPr txBox="1"/>
          <p:nvPr/>
        </p:nvSpPr>
        <p:spPr>
          <a:xfrm>
            <a:off x="159692" y="6038662"/>
            <a:ext cx="3211630" cy="646331"/>
          </a:xfrm>
          <a:prstGeom prst="rect">
            <a:avLst/>
          </a:prstGeom>
          <a:noFill/>
        </p:spPr>
        <p:txBody>
          <a:bodyPr wrap="square" rtlCol="0">
            <a:spAutoFit/>
          </a:bodyPr>
          <a:lstStyle/>
          <a:p>
            <a:r>
              <a:rPr lang="en-US" b="1" i="1" dirty="0" smtClean="0">
                <a:solidFill>
                  <a:schemeClr val="accent1"/>
                </a:solidFill>
              </a:rPr>
              <a:t>NOPP Review </a:t>
            </a:r>
          </a:p>
          <a:p>
            <a:r>
              <a:rPr lang="en-US" b="1" i="1" dirty="0" smtClean="0">
                <a:solidFill>
                  <a:schemeClr val="accent1"/>
                </a:solidFill>
                <a:ea typeface="Wingdings"/>
                <a:cs typeface="Wingdings"/>
                <a:sym typeface="Wingdings"/>
              </a:rPr>
              <a:t> 1 March 2012  </a:t>
            </a:r>
            <a:r>
              <a:rPr lang="en-US" b="1" i="1" dirty="0" smtClean="0">
                <a:solidFill>
                  <a:schemeClr val="accent1"/>
                </a:solidFill>
                <a:latin typeface="Wingdings"/>
                <a:ea typeface="Wingdings"/>
                <a:cs typeface="Wingdings"/>
                <a:sym typeface="Wingdings"/>
              </a:rPr>
              <a:t></a:t>
            </a:r>
            <a:r>
              <a:rPr lang="en-US" b="1" i="1" dirty="0">
                <a:solidFill>
                  <a:schemeClr val="accent1"/>
                </a:solidFill>
                <a:sym typeface="Wingdings"/>
              </a:rPr>
              <a:t> </a:t>
            </a:r>
            <a:r>
              <a:rPr lang="en-US" b="1" i="1" dirty="0" smtClean="0">
                <a:solidFill>
                  <a:schemeClr val="accent1"/>
                </a:solidFill>
                <a:sym typeface="Wingdings"/>
              </a:rPr>
              <a:t> Miami, FL</a:t>
            </a:r>
            <a:endParaRPr lang="en-US" b="1" i="1" dirty="0">
              <a:solidFill>
                <a:schemeClr val="accent1"/>
              </a:solidFill>
            </a:endParaRPr>
          </a:p>
        </p:txBody>
      </p:sp>
      <p:pic>
        <p:nvPicPr>
          <p:cNvPr id="8" name="Picture 7" descr="ONR-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688" y="6101239"/>
            <a:ext cx="1491003" cy="670831"/>
          </a:xfrm>
          <a:prstGeom prst="rect">
            <a:avLst/>
          </a:prstGeom>
        </p:spPr>
      </p:pic>
      <p:pic>
        <p:nvPicPr>
          <p:cNvPr id="9" name="Picture 8" descr="csu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315" y="6101239"/>
            <a:ext cx="1470107" cy="675113"/>
          </a:xfrm>
          <a:prstGeom prst="rect">
            <a:avLst/>
          </a:prstGeom>
        </p:spPr>
      </p:pic>
      <p:pic>
        <p:nvPicPr>
          <p:cNvPr id="10" name="Picture 9" descr="no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336" y="6140669"/>
            <a:ext cx="676199" cy="676199"/>
          </a:xfrm>
          <a:prstGeom prst="rect">
            <a:avLst/>
          </a:prstGeom>
        </p:spPr>
      </p:pic>
      <p:pic>
        <p:nvPicPr>
          <p:cNvPr id="11" name="Picture 10" descr="nrl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07" y="6119517"/>
            <a:ext cx="657704" cy="675243"/>
          </a:xfrm>
          <a:prstGeom prst="rect">
            <a:avLst/>
          </a:prstGeom>
        </p:spPr>
      </p:pic>
    </p:spTree>
    <p:extLst>
      <p:ext uri="{BB962C8B-B14F-4D97-AF65-F5344CB8AC3E}">
        <p14:creationId xmlns:p14="http://schemas.microsoft.com/office/powerpoint/2010/main" val="40565027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chemeClr val="bg1"/>
                </a:solidFill>
              </a:rPr>
              <a:t>Intensity Forecast Models</a:t>
            </a:r>
            <a:endParaRPr lang="en-US" sz="4400" dirty="0">
              <a:solidFill>
                <a:schemeClr val="bg1"/>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8" name="Content Placeholder 2"/>
          <p:cNvSpPr txBox="1">
            <a:spLocks/>
          </p:cNvSpPr>
          <p:nvPr/>
        </p:nvSpPr>
        <p:spPr>
          <a:xfrm>
            <a:off x="259644" y="1323623"/>
            <a:ext cx="8667985" cy="5468525"/>
          </a:xfrm>
          <a:prstGeom prst="rect">
            <a:avLst/>
          </a:prstGeom>
        </p:spPr>
        <p:txBody>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r>
              <a:rPr lang="en-US" sz="2400" dirty="0" smtClean="0">
                <a:solidFill>
                  <a:srgbClr val="FFFFFF"/>
                </a:solidFill>
              </a:rPr>
              <a:t>NHC Statistical Intensity Models:</a:t>
            </a:r>
          </a:p>
          <a:p>
            <a:pPr lvl="1">
              <a:lnSpc>
                <a:spcPct val="100000"/>
              </a:lnSpc>
              <a:spcBef>
                <a:spcPts val="1200"/>
              </a:spcBef>
            </a:pPr>
            <a:r>
              <a:rPr lang="en-US" sz="2000" u="sng" dirty="0" smtClean="0">
                <a:solidFill>
                  <a:schemeClr val="accent1"/>
                </a:solidFill>
              </a:rPr>
              <a:t>SHIFOR</a:t>
            </a:r>
            <a:r>
              <a:rPr lang="en-US" sz="2000" dirty="0" smtClean="0">
                <a:solidFill>
                  <a:schemeClr val="bg2"/>
                </a:solidFill>
              </a:rPr>
              <a:t>:  No-skill baseline with climatology and persistence input</a:t>
            </a:r>
          </a:p>
          <a:p>
            <a:pPr lvl="2">
              <a:lnSpc>
                <a:spcPct val="100000"/>
              </a:lnSpc>
              <a:spcBef>
                <a:spcPts val="600"/>
              </a:spcBef>
            </a:pPr>
            <a:r>
              <a:rPr lang="en-US" sz="1600" dirty="0" smtClean="0">
                <a:solidFill>
                  <a:schemeClr val="bg2"/>
                </a:solidFill>
              </a:rPr>
              <a:t>Max wind at t=0, -12 </a:t>
            </a:r>
            <a:r>
              <a:rPr lang="en-US" sz="1600" dirty="0" err="1" smtClean="0">
                <a:solidFill>
                  <a:schemeClr val="bg2"/>
                </a:solidFill>
              </a:rPr>
              <a:t>hr</a:t>
            </a:r>
            <a:r>
              <a:rPr lang="en-US" sz="1600" dirty="0" smtClean="0">
                <a:solidFill>
                  <a:schemeClr val="bg2"/>
                </a:solidFill>
              </a:rPr>
              <a:t>, </a:t>
            </a:r>
            <a:r>
              <a:rPr lang="en-US" sz="1600" dirty="0" err="1" smtClean="0">
                <a:solidFill>
                  <a:schemeClr val="bg2"/>
                </a:solidFill>
              </a:rPr>
              <a:t>lat</a:t>
            </a:r>
            <a:r>
              <a:rPr lang="en-US" sz="1600" dirty="0" smtClean="0">
                <a:solidFill>
                  <a:schemeClr val="bg2"/>
                </a:solidFill>
              </a:rPr>
              <a:t>/</a:t>
            </a:r>
            <a:r>
              <a:rPr lang="en-US" sz="1600" dirty="0" err="1" smtClean="0">
                <a:solidFill>
                  <a:schemeClr val="bg2"/>
                </a:solidFill>
              </a:rPr>
              <a:t>lon</a:t>
            </a:r>
            <a:r>
              <a:rPr lang="en-US" sz="1600" dirty="0" smtClean="0">
                <a:solidFill>
                  <a:schemeClr val="bg2"/>
                </a:solidFill>
              </a:rPr>
              <a:t> at t=0, -12 </a:t>
            </a:r>
            <a:r>
              <a:rPr lang="en-US" sz="1600" dirty="0" err="1" smtClean="0">
                <a:solidFill>
                  <a:schemeClr val="bg2"/>
                </a:solidFill>
              </a:rPr>
              <a:t>hr</a:t>
            </a:r>
            <a:r>
              <a:rPr lang="en-US" sz="1600" dirty="0" smtClean="0">
                <a:solidFill>
                  <a:schemeClr val="bg2"/>
                </a:solidFill>
              </a:rPr>
              <a:t>, Julian Day </a:t>
            </a:r>
          </a:p>
          <a:p>
            <a:pPr lvl="1">
              <a:lnSpc>
                <a:spcPct val="100000"/>
              </a:lnSpc>
              <a:spcBef>
                <a:spcPts val="1200"/>
              </a:spcBef>
            </a:pPr>
            <a:r>
              <a:rPr lang="en-US" sz="2000" u="sng" dirty="0" smtClean="0">
                <a:solidFill>
                  <a:srgbClr val="E8BC4A"/>
                </a:solidFill>
              </a:rPr>
              <a:t>SHIPS</a:t>
            </a:r>
            <a:r>
              <a:rPr lang="en-US" sz="2000" dirty="0" smtClean="0">
                <a:solidFill>
                  <a:schemeClr val="bg2"/>
                </a:solidFill>
              </a:rPr>
              <a:t>:  Linear regression model with additional input from GFS forecast fields, SST analyses, GOES data and satellite altimetry</a:t>
            </a:r>
          </a:p>
          <a:p>
            <a:pPr lvl="1">
              <a:lnSpc>
                <a:spcPct val="100000"/>
              </a:lnSpc>
              <a:spcBef>
                <a:spcPts val="1200"/>
              </a:spcBef>
            </a:pPr>
            <a:r>
              <a:rPr lang="en-US" sz="2000" u="sng" dirty="0" smtClean="0">
                <a:solidFill>
                  <a:srgbClr val="E8BC4A"/>
                </a:solidFill>
              </a:rPr>
              <a:t>LGEM</a:t>
            </a:r>
            <a:r>
              <a:rPr lang="en-US" sz="2000" dirty="0" smtClean="0">
                <a:solidFill>
                  <a:schemeClr val="bg2"/>
                </a:solidFill>
              </a:rPr>
              <a:t>:  Generalization of SHIPS that relaxes linear assumption</a:t>
            </a:r>
          </a:p>
          <a:p>
            <a:pPr lvl="2">
              <a:lnSpc>
                <a:spcPct val="100000"/>
              </a:lnSpc>
              <a:spcBef>
                <a:spcPts val="600"/>
              </a:spcBef>
            </a:pPr>
            <a:r>
              <a:rPr lang="en-US" sz="1600" dirty="0" smtClean="0">
                <a:solidFill>
                  <a:schemeClr val="bg2"/>
                </a:solidFill>
              </a:rPr>
              <a:t>SPICE (experimental): Ensemble of SHIPS and LGEM with input from GFS, HWRF and GFDL </a:t>
            </a:r>
          </a:p>
          <a:p>
            <a:pPr lvl="1">
              <a:lnSpc>
                <a:spcPct val="100000"/>
              </a:lnSpc>
              <a:spcBef>
                <a:spcPts val="1200"/>
              </a:spcBef>
            </a:pPr>
            <a:r>
              <a:rPr lang="en-US" sz="2000" u="sng" dirty="0" smtClean="0">
                <a:solidFill>
                  <a:schemeClr val="accent1"/>
                </a:solidFill>
              </a:rPr>
              <a:t>Rapid Intensification Index</a:t>
            </a:r>
            <a:r>
              <a:rPr lang="en-US" sz="2000" dirty="0" smtClean="0">
                <a:solidFill>
                  <a:schemeClr val="bg2"/>
                </a:solidFill>
              </a:rPr>
              <a:t>:  Subset of SHIPS input to estimate probability of RI  </a:t>
            </a:r>
          </a:p>
          <a:p>
            <a:r>
              <a:rPr lang="en-US" sz="2400" dirty="0" smtClean="0">
                <a:solidFill>
                  <a:srgbClr val="FFFFFF"/>
                </a:solidFill>
              </a:rPr>
              <a:t>Dynamical Models: </a:t>
            </a:r>
          </a:p>
          <a:p>
            <a:pPr lvl="1">
              <a:lnSpc>
                <a:spcPct val="100000"/>
              </a:lnSpc>
              <a:spcBef>
                <a:spcPts val="1200"/>
              </a:spcBef>
            </a:pPr>
            <a:r>
              <a:rPr lang="en-US" sz="2000" dirty="0" smtClean="0">
                <a:solidFill>
                  <a:schemeClr val="bg2"/>
                </a:solidFill>
              </a:rPr>
              <a:t>HWRF and GFDL</a:t>
            </a:r>
          </a:p>
          <a:p>
            <a:pPr lvl="1">
              <a:lnSpc>
                <a:spcPct val="100000"/>
              </a:lnSpc>
              <a:spcBef>
                <a:spcPts val="1200"/>
              </a:spcBef>
            </a:pPr>
            <a:r>
              <a:rPr lang="en-US" sz="2000" dirty="0" smtClean="0">
                <a:solidFill>
                  <a:schemeClr val="bg2"/>
                </a:solidFill>
              </a:rPr>
              <a:t>Coupled ocean-atmosphere 3-D prediction systems </a:t>
            </a:r>
          </a:p>
        </p:txBody>
      </p:sp>
    </p:spTree>
    <p:extLst>
      <p:ext uri="{BB962C8B-B14F-4D97-AF65-F5344CB8AC3E}">
        <p14:creationId xmlns:p14="http://schemas.microsoft.com/office/powerpoint/2010/main" val="9103066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357006"/>
          </a:xfrm>
        </p:spPr>
        <p:txBody>
          <a:bodyPr>
            <a:normAutofit fontScale="90000"/>
          </a:bodyPr>
          <a:lstStyle/>
          <a:p>
            <a:r>
              <a:rPr lang="en-US" sz="4400" dirty="0" smtClean="0">
                <a:solidFill>
                  <a:srgbClr val="000000"/>
                </a:solidFill>
              </a:rPr>
              <a:t>Atlantic Intensity Model Errors</a:t>
            </a:r>
            <a:br>
              <a:rPr lang="en-US" sz="4400" dirty="0" smtClean="0">
                <a:solidFill>
                  <a:srgbClr val="000000"/>
                </a:solidFill>
              </a:rPr>
            </a:br>
            <a:r>
              <a:rPr lang="en-US" sz="4400" dirty="0" smtClean="0">
                <a:solidFill>
                  <a:srgbClr val="000000"/>
                </a:solidFill>
              </a:rPr>
              <a:t>2007-2011</a:t>
            </a:r>
            <a:endParaRPr lang="en-US" sz="4400" dirty="0">
              <a:solidFill>
                <a:srgbClr val="000000"/>
              </a:solidFill>
            </a:endParaRPr>
          </a:p>
        </p:txBody>
      </p:sp>
      <p:sp>
        <p:nvSpPr>
          <p:cNvPr id="6" name="AutoShape 3"/>
          <p:cNvSpPr>
            <a:spLocks noChangeArrowheads="1"/>
          </p:cNvSpPr>
          <p:nvPr/>
        </p:nvSpPr>
        <p:spPr bwMode="auto">
          <a:xfrm>
            <a:off x="912678" y="1498124"/>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93" y="1713846"/>
            <a:ext cx="7584040" cy="506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2886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rgbClr val="000000"/>
                </a:solidFill>
              </a:rPr>
              <a:t>NOPP Statistical Model Tasks </a:t>
            </a:r>
            <a:endParaRPr lang="en-US" sz="4400" dirty="0">
              <a:solidFill>
                <a:srgbClr val="000000"/>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sp>
        <p:nvSpPr>
          <p:cNvPr id="5"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pPr>
            <a:r>
              <a:rPr lang="en-US" dirty="0" smtClean="0"/>
              <a:t>Develop SHIPS, LGEM and Rapid Intensification Index for Western Pacific</a:t>
            </a:r>
          </a:p>
          <a:p>
            <a:pPr lvl="1">
              <a:lnSpc>
                <a:spcPct val="100000"/>
              </a:lnSpc>
              <a:spcBef>
                <a:spcPts val="1200"/>
              </a:spcBef>
            </a:pPr>
            <a:r>
              <a:rPr lang="en-US" dirty="0" smtClean="0">
                <a:solidFill>
                  <a:schemeClr val="bg2"/>
                </a:solidFill>
              </a:rPr>
              <a:t>If successful, transition to JTWC operations </a:t>
            </a:r>
          </a:p>
          <a:p>
            <a:pPr>
              <a:lnSpc>
                <a:spcPct val="100000"/>
              </a:lnSpc>
              <a:spcBef>
                <a:spcPts val="2400"/>
              </a:spcBef>
            </a:pPr>
            <a:r>
              <a:rPr lang="en-US" dirty="0" smtClean="0">
                <a:solidFill>
                  <a:srgbClr val="FFFFFF"/>
                </a:solidFill>
              </a:rPr>
              <a:t>Improve statistical intensity models </a:t>
            </a:r>
          </a:p>
          <a:p>
            <a:pPr lvl="1">
              <a:lnSpc>
                <a:spcPct val="100000"/>
              </a:lnSpc>
              <a:spcBef>
                <a:spcPts val="1200"/>
              </a:spcBef>
            </a:pPr>
            <a:r>
              <a:rPr lang="en-US" dirty="0" smtClean="0">
                <a:solidFill>
                  <a:schemeClr val="bg2"/>
                </a:solidFill>
              </a:rPr>
              <a:t>New parameters from NCODA</a:t>
            </a:r>
          </a:p>
          <a:p>
            <a:pPr lvl="2">
              <a:lnSpc>
                <a:spcPct val="100000"/>
              </a:lnSpc>
              <a:spcBef>
                <a:spcPts val="1200"/>
              </a:spcBef>
            </a:pPr>
            <a:r>
              <a:rPr lang="en-US" dirty="0" smtClean="0">
                <a:solidFill>
                  <a:srgbClr val="000090"/>
                </a:solidFill>
              </a:rPr>
              <a:t>SST cooling algorithm </a:t>
            </a:r>
          </a:p>
          <a:p>
            <a:pPr lvl="1">
              <a:lnSpc>
                <a:spcPct val="100000"/>
              </a:lnSpc>
              <a:spcBef>
                <a:spcPts val="1200"/>
              </a:spcBef>
            </a:pPr>
            <a:r>
              <a:rPr lang="en-US" dirty="0" smtClean="0">
                <a:solidFill>
                  <a:schemeClr val="bg2"/>
                </a:solidFill>
              </a:rPr>
              <a:t>Input from balance model solutions for cases with aircraft and satellite data </a:t>
            </a:r>
            <a:endParaRPr lang="en-US" dirty="0">
              <a:solidFill>
                <a:schemeClr val="bg2"/>
              </a:solidFill>
            </a:endParaRPr>
          </a:p>
        </p:txBody>
      </p:sp>
    </p:spTree>
    <p:extLst>
      <p:ext uri="{BB962C8B-B14F-4D97-AF65-F5344CB8AC3E}">
        <p14:creationId xmlns:p14="http://schemas.microsoft.com/office/powerpoint/2010/main" val="8352262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rgbClr val="000000"/>
                </a:solidFill>
              </a:rPr>
              <a:t>West Pacific Accomplishments </a:t>
            </a:r>
            <a:endParaRPr lang="en-US" sz="4400" dirty="0">
              <a:solidFill>
                <a:srgbClr val="000000"/>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sp>
        <p:nvSpPr>
          <p:cNvPr id="8" name="Content Placeholder 2"/>
          <p:cNvSpPr txBox="1">
            <a:spLocks/>
          </p:cNvSpPr>
          <p:nvPr/>
        </p:nvSpPr>
        <p:spPr bwMode="auto">
          <a:xfrm>
            <a:off x="381000" y="1307630"/>
            <a:ext cx="8229600" cy="555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800" b="0" i="0" u="none" strike="noStrike" kern="0" cap="none" spc="0" normalizeH="0" baseline="0" noProof="0" dirty="0" smtClean="0">
                <a:ln>
                  <a:noFill/>
                </a:ln>
                <a:effectLst/>
                <a:uLnTx/>
                <a:uFillTx/>
                <a:latin typeface="Arial"/>
                <a:ea typeface="+mn-ea"/>
                <a:cs typeface="+mn-cs"/>
              </a:rPr>
              <a:t>SHIPS database developed for WPAC </a:t>
            </a:r>
          </a:p>
          <a:p>
            <a:pPr marL="742950" marR="0" lvl="1" indent="-285750" algn="l" defTabSz="914400" rtl="0" eaLnBrk="1" fontAlgn="base" latinLnBrk="0" hangingPunct="1">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2000-2011 cases</a:t>
            </a:r>
          </a:p>
          <a:p>
            <a:pPr marL="742950" marR="0" lvl="1" indent="-285750" algn="l" defTabSz="914400" rtl="0" eaLnBrk="1" fontAlgn="base" latinLnBrk="0" hangingPunct="1">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GFS analyses</a:t>
            </a:r>
          </a:p>
          <a:p>
            <a:pPr marL="742950" marR="0" lvl="1" indent="-285750" algn="l" defTabSz="914400" rtl="0" eaLnBrk="1" fontAlgn="base" latinLnBrk="0" hangingPunct="1">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NCODA sea surface temperatures and oceanic heat content (OHC)</a:t>
            </a:r>
          </a:p>
          <a:p>
            <a:pPr marL="1143000" marR="0" lvl="2" indent="-228600"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Arial"/>
              </a:rPr>
              <a:t>Satellite altimetry OHC before 2005</a:t>
            </a:r>
          </a:p>
          <a:p>
            <a:pPr marL="742950" marR="0" lvl="1" indent="-285750" algn="l" defTabSz="914400" rtl="0" eaLnBrk="1" fontAlgn="base" latinLnBrk="0" hangingPunct="1">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Geostationary satellite infrared imagery </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800" b="0" i="0" u="none" strike="noStrike" kern="0" cap="none" spc="0" normalizeH="0" baseline="0" noProof="0" dirty="0" smtClean="0">
                <a:ln>
                  <a:noFill/>
                </a:ln>
                <a:solidFill>
                  <a:srgbClr val="FFFFFF"/>
                </a:solidFill>
                <a:effectLst/>
                <a:uLnTx/>
                <a:uFillTx/>
                <a:latin typeface="Arial"/>
                <a:ea typeface="+mn-ea"/>
                <a:cs typeface="+mn-cs"/>
              </a:rPr>
              <a:t>SHIPS and LGEM fitted to WPAC database</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800" b="0" i="0" u="none" strike="noStrike" kern="0" cap="none" spc="0" normalizeH="0" baseline="0" noProof="0" dirty="0" smtClean="0">
                <a:ln>
                  <a:noFill/>
                </a:ln>
                <a:solidFill>
                  <a:srgbClr val="FFFFFF"/>
                </a:solidFill>
                <a:effectLst/>
                <a:uLnTx/>
                <a:uFillTx/>
                <a:latin typeface="Arial"/>
                <a:ea typeface="+mn-ea"/>
                <a:cs typeface="+mn-cs"/>
              </a:rPr>
              <a:t>Coordination with NRL on implementation in the ATCF for 2012 season</a:t>
            </a:r>
          </a:p>
          <a:p>
            <a:pPr marL="742950" marR="0" lvl="1" indent="-285750" algn="l" defTabSz="914400" rtl="0" eaLnBrk="1" fontAlgn="base" latinLnBrk="0" hangingPunct="1">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Planned for May 2012 along with Atlantic and East Pacific versions for NHC </a:t>
            </a:r>
          </a:p>
        </p:txBody>
      </p:sp>
    </p:spTree>
    <p:extLst>
      <p:ext uri="{BB962C8B-B14F-4D97-AF65-F5344CB8AC3E}">
        <p14:creationId xmlns:p14="http://schemas.microsoft.com/office/powerpoint/2010/main" val="8135826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60"/>
            <a:ext cx="8229600" cy="1143000"/>
          </a:xfrm>
        </p:spPr>
        <p:txBody>
          <a:bodyPr/>
          <a:lstStyle/>
          <a:p>
            <a:r>
              <a:rPr lang="en-US" dirty="0" smtClean="0">
                <a:solidFill>
                  <a:schemeClr val="accent1"/>
                </a:solidFill>
              </a:rPr>
              <a:t>Introduction</a:t>
            </a:r>
            <a:endParaRPr lang="en-US" dirty="0">
              <a:solidFill>
                <a:schemeClr val="accent1"/>
              </a:solidFill>
            </a:endParaRPr>
          </a:p>
        </p:txBody>
      </p:sp>
      <p:sp>
        <p:nvSpPr>
          <p:cNvPr id="3" name="Content Placeholder 2"/>
          <p:cNvSpPr>
            <a:spLocks noGrp="1"/>
          </p:cNvSpPr>
          <p:nvPr>
            <p:ph idx="1"/>
          </p:nvPr>
        </p:nvSpPr>
        <p:spPr>
          <a:xfrm>
            <a:off x="457200" y="1150200"/>
            <a:ext cx="8229600" cy="5372196"/>
          </a:xfrm>
        </p:spPr>
        <p:txBody>
          <a:bodyPr>
            <a:normAutofit/>
          </a:bodyPr>
          <a:lstStyle/>
          <a:p>
            <a:pPr lvl="0">
              <a:lnSpc>
                <a:spcPct val="120000"/>
              </a:lnSpc>
              <a:spcBef>
                <a:spcPts val="2520"/>
              </a:spcBef>
            </a:pPr>
            <a:r>
              <a:rPr lang="en-US" sz="2800" dirty="0">
                <a:solidFill>
                  <a:schemeClr val="tx2"/>
                </a:solidFill>
              </a:rPr>
              <a:t>Several studies have examined TCs using </a:t>
            </a:r>
            <a:r>
              <a:rPr lang="en-US" sz="2800" dirty="0" err="1">
                <a:solidFill>
                  <a:schemeClr val="tx2"/>
                </a:solidFill>
              </a:rPr>
              <a:t>Eliassen's</a:t>
            </a:r>
            <a:r>
              <a:rPr lang="en-US" sz="2800" dirty="0">
                <a:solidFill>
                  <a:schemeClr val="tx2"/>
                </a:solidFill>
              </a:rPr>
              <a:t> balanced vortex model (1952)</a:t>
            </a:r>
          </a:p>
          <a:p>
            <a:pPr lvl="0">
              <a:lnSpc>
                <a:spcPct val="120000"/>
              </a:lnSpc>
              <a:spcBef>
                <a:spcPts val="2520"/>
              </a:spcBef>
            </a:pPr>
            <a:r>
              <a:rPr lang="en-US" sz="2800" dirty="0" err="1">
                <a:solidFill>
                  <a:schemeClr val="tx2"/>
                </a:solidFill>
              </a:rPr>
              <a:t>Vigh</a:t>
            </a:r>
            <a:r>
              <a:rPr lang="en-US" sz="2800" dirty="0">
                <a:solidFill>
                  <a:schemeClr val="tx2"/>
                </a:solidFill>
              </a:rPr>
              <a:t> and Schubert (2009) investigated effects of </a:t>
            </a:r>
            <a:r>
              <a:rPr lang="en-US" sz="2800" dirty="0" err="1">
                <a:solidFill>
                  <a:schemeClr val="tx2"/>
                </a:solidFill>
              </a:rPr>
              <a:t>diabatic</a:t>
            </a:r>
            <a:r>
              <a:rPr lang="en-US" sz="2800" dirty="0">
                <a:solidFill>
                  <a:schemeClr val="tx2"/>
                </a:solidFill>
              </a:rPr>
              <a:t> heating inside and outside the radius of maximum wind (RMW) on </a:t>
            </a:r>
            <a:r>
              <a:rPr lang="en-US" sz="2800" dirty="0" smtClean="0">
                <a:solidFill>
                  <a:schemeClr val="tx2"/>
                </a:solidFill>
              </a:rPr>
              <a:t>intensification</a:t>
            </a:r>
          </a:p>
          <a:p>
            <a:pPr>
              <a:lnSpc>
                <a:spcPct val="120000"/>
              </a:lnSpc>
              <a:spcBef>
                <a:spcPts val="2520"/>
              </a:spcBef>
            </a:pPr>
            <a:r>
              <a:rPr lang="en-US" sz="2800" dirty="0">
                <a:solidFill>
                  <a:schemeClr val="tx2"/>
                </a:solidFill>
              </a:rPr>
              <a:t>Their use of </a:t>
            </a:r>
            <a:r>
              <a:rPr lang="en-US" sz="2800" dirty="0" err="1">
                <a:solidFill>
                  <a:schemeClr val="tx2"/>
                </a:solidFill>
              </a:rPr>
              <a:t>Rankine</a:t>
            </a:r>
            <a:r>
              <a:rPr lang="en-US" sz="2800" dirty="0">
                <a:solidFill>
                  <a:schemeClr val="tx2"/>
                </a:solidFill>
              </a:rPr>
              <a:t> wind profiles limited the </a:t>
            </a:r>
            <a:r>
              <a:rPr lang="en-US" sz="2800" dirty="0" err="1">
                <a:solidFill>
                  <a:schemeClr val="tx2"/>
                </a:solidFill>
              </a:rPr>
              <a:t>vorticity</a:t>
            </a:r>
            <a:r>
              <a:rPr lang="en-US" sz="2800" dirty="0">
                <a:solidFill>
                  <a:schemeClr val="tx2"/>
                </a:solidFill>
              </a:rPr>
              <a:t> to within the RMW... we're expanding to include the effect of </a:t>
            </a:r>
            <a:r>
              <a:rPr lang="en-US" sz="2800" dirty="0" err="1">
                <a:solidFill>
                  <a:schemeClr val="tx2"/>
                </a:solidFill>
              </a:rPr>
              <a:t>vorticity</a:t>
            </a:r>
            <a:r>
              <a:rPr lang="en-US" sz="2800" dirty="0">
                <a:solidFill>
                  <a:schemeClr val="tx2"/>
                </a:solidFill>
              </a:rPr>
              <a:t> “skirts” on the efficiency of heating to intensify </a:t>
            </a:r>
            <a:r>
              <a:rPr lang="en-US" sz="2800" dirty="0" smtClean="0">
                <a:solidFill>
                  <a:schemeClr val="tx2"/>
                </a:solidFill>
              </a:rPr>
              <a:t>vortices</a:t>
            </a:r>
            <a:endParaRPr lang="en-US" sz="2800" dirty="0">
              <a:solidFill>
                <a:schemeClr val="tx2"/>
              </a:solidFill>
            </a:endParaRPr>
          </a:p>
        </p:txBody>
      </p:sp>
    </p:spTree>
    <p:extLst>
      <p:ext uri="{BB962C8B-B14F-4D97-AF65-F5344CB8AC3E}">
        <p14:creationId xmlns:p14="http://schemas.microsoft.com/office/powerpoint/2010/main" val="184996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825030"/>
          </a:xfrm>
        </p:spPr>
        <p:txBody>
          <a:bodyPr>
            <a:noAutofit/>
          </a:bodyPr>
          <a:lstStyle/>
          <a:p>
            <a:r>
              <a:rPr lang="en-US" sz="3600" dirty="0" smtClean="0">
                <a:solidFill>
                  <a:srgbClr val="000000"/>
                </a:solidFill>
              </a:rPr>
              <a:t>Preliminary SHIPS/</a:t>
            </a:r>
            <a:r>
              <a:rPr lang="en-US" sz="3600" dirty="0">
                <a:solidFill>
                  <a:srgbClr val="000000"/>
                </a:solidFill>
              </a:rPr>
              <a:t>LGEM Hind-cast Errors with Real Time Track Forecast Input </a:t>
            </a:r>
            <a:br>
              <a:rPr lang="en-US" sz="3600" dirty="0">
                <a:solidFill>
                  <a:srgbClr val="000000"/>
                </a:solidFill>
              </a:rPr>
            </a:br>
            <a:r>
              <a:rPr lang="en-US" sz="3600" dirty="0">
                <a:solidFill>
                  <a:srgbClr val="000000"/>
                </a:solidFill>
              </a:rPr>
              <a:t>(2008-2010 WPAC Sample) </a:t>
            </a:r>
          </a:p>
        </p:txBody>
      </p:sp>
      <p:sp>
        <p:nvSpPr>
          <p:cNvPr id="6" name="AutoShape 3"/>
          <p:cNvSpPr>
            <a:spLocks noChangeArrowheads="1"/>
          </p:cNvSpPr>
          <p:nvPr/>
        </p:nvSpPr>
        <p:spPr bwMode="auto">
          <a:xfrm>
            <a:off x="912678" y="2043730"/>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98" y="2208859"/>
            <a:ext cx="4441778" cy="314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297" y="3632250"/>
            <a:ext cx="4457413" cy="30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6355" y="5514146"/>
            <a:ext cx="3200215" cy="461665"/>
          </a:xfrm>
          <a:prstGeom prst="rect">
            <a:avLst/>
          </a:prstGeom>
          <a:noFill/>
        </p:spPr>
        <p:txBody>
          <a:bodyPr wrap="none" rtlCol="0">
            <a:spAutoFit/>
          </a:bodyPr>
          <a:lstStyle/>
          <a:p>
            <a:r>
              <a:rPr lang="en-US" sz="2400" b="1" dirty="0" smtClean="0">
                <a:solidFill>
                  <a:srgbClr val="000000"/>
                </a:solidFill>
              </a:rPr>
              <a:t>Mean Absolute Error</a:t>
            </a:r>
            <a:endParaRPr lang="en-US" sz="2400" b="1" dirty="0">
              <a:solidFill>
                <a:srgbClr val="000000"/>
              </a:solidFill>
            </a:endParaRPr>
          </a:p>
        </p:txBody>
      </p:sp>
      <p:sp>
        <p:nvSpPr>
          <p:cNvPr id="10" name="TextBox 9"/>
          <p:cNvSpPr txBox="1"/>
          <p:nvPr/>
        </p:nvSpPr>
        <p:spPr>
          <a:xfrm>
            <a:off x="5160903" y="3073385"/>
            <a:ext cx="3331862" cy="461665"/>
          </a:xfrm>
          <a:prstGeom prst="rect">
            <a:avLst/>
          </a:prstGeom>
          <a:noFill/>
        </p:spPr>
        <p:txBody>
          <a:bodyPr wrap="none" rtlCol="0">
            <a:spAutoFit/>
          </a:bodyPr>
          <a:lstStyle/>
          <a:p>
            <a:r>
              <a:rPr lang="en-US" sz="2400" b="1" dirty="0" smtClean="0">
                <a:solidFill>
                  <a:srgbClr val="000000"/>
                </a:solidFill>
              </a:rPr>
              <a:t>Skill Relative to ST5D</a:t>
            </a:r>
            <a:endParaRPr lang="en-US" sz="2400" b="1" dirty="0">
              <a:solidFill>
                <a:srgbClr val="000000"/>
              </a:solidFill>
            </a:endParaRPr>
          </a:p>
        </p:txBody>
      </p:sp>
    </p:spTree>
    <p:extLst>
      <p:ext uri="{BB962C8B-B14F-4D97-AF65-F5344CB8AC3E}">
        <p14:creationId xmlns:p14="http://schemas.microsoft.com/office/powerpoint/2010/main" val="20773824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rgbClr val="000000"/>
                </a:solidFill>
              </a:rPr>
              <a:t>The Rapid Intensification Index</a:t>
            </a:r>
            <a:endParaRPr lang="en-US" sz="4400" dirty="0">
              <a:solidFill>
                <a:srgbClr val="000000"/>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sp>
        <p:nvSpPr>
          <p:cNvPr id="7" name="Content Placeholder 2"/>
          <p:cNvSpPr txBox="1">
            <a:spLocks/>
          </p:cNvSpPr>
          <p:nvPr/>
        </p:nvSpPr>
        <p:spPr>
          <a:xfrm>
            <a:off x="457200" y="1382890"/>
            <a:ext cx="8229600" cy="5475110"/>
          </a:xfrm>
          <a:prstGeom prst="rect">
            <a:avLst/>
          </a:prstGeom>
        </p:spPr>
        <p:txBody>
          <a:bodyPr>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800"/>
              </a:spcBef>
            </a:pPr>
            <a:r>
              <a:rPr lang="en-US" sz="2800" dirty="0" smtClean="0">
                <a:solidFill>
                  <a:schemeClr val="bg2"/>
                </a:solidFill>
              </a:rPr>
              <a:t>SHIPS and LGEM fit to basin-wide statistics using least squares approaches </a:t>
            </a:r>
          </a:p>
          <a:p>
            <a:pPr>
              <a:lnSpc>
                <a:spcPct val="100000"/>
              </a:lnSpc>
              <a:spcBef>
                <a:spcPts val="1800"/>
              </a:spcBef>
            </a:pPr>
            <a:r>
              <a:rPr lang="en-US" sz="2800" dirty="0" smtClean="0">
                <a:solidFill>
                  <a:schemeClr val="bg2"/>
                </a:solidFill>
              </a:rPr>
              <a:t>Outliers (rapid intensity changes) not captured well</a:t>
            </a:r>
          </a:p>
          <a:p>
            <a:pPr>
              <a:lnSpc>
                <a:spcPct val="100000"/>
              </a:lnSpc>
              <a:spcBef>
                <a:spcPts val="1800"/>
              </a:spcBef>
            </a:pPr>
            <a:r>
              <a:rPr lang="en-US" sz="2800" dirty="0" smtClean="0">
                <a:solidFill>
                  <a:schemeClr val="bg2"/>
                </a:solidFill>
              </a:rPr>
              <a:t>Kaplan, </a:t>
            </a:r>
            <a:r>
              <a:rPr lang="en-US" sz="2800" dirty="0" err="1" smtClean="0">
                <a:solidFill>
                  <a:schemeClr val="bg2"/>
                </a:solidFill>
              </a:rPr>
              <a:t>DeMaria</a:t>
            </a:r>
            <a:r>
              <a:rPr lang="en-US" sz="2800" dirty="0" smtClean="0">
                <a:solidFill>
                  <a:schemeClr val="bg2"/>
                </a:solidFill>
              </a:rPr>
              <a:t>, </a:t>
            </a:r>
            <a:r>
              <a:rPr lang="en-US" sz="2800" dirty="0" err="1" smtClean="0">
                <a:solidFill>
                  <a:schemeClr val="bg2"/>
                </a:solidFill>
              </a:rPr>
              <a:t>Knaff</a:t>
            </a:r>
            <a:r>
              <a:rPr lang="en-US" sz="2800" dirty="0" smtClean="0">
                <a:solidFill>
                  <a:schemeClr val="bg2"/>
                </a:solidFill>
              </a:rPr>
              <a:t> (2003, 2010) developed method for identification of RI cases</a:t>
            </a:r>
          </a:p>
          <a:p>
            <a:pPr lvl="1">
              <a:lnSpc>
                <a:spcPct val="100000"/>
              </a:lnSpc>
              <a:spcBef>
                <a:spcPts val="600"/>
              </a:spcBef>
            </a:pPr>
            <a:r>
              <a:rPr lang="en-US" sz="2000" dirty="0" smtClean="0">
                <a:solidFill>
                  <a:srgbClr val="000090"/>
                </a:solidFill>
              </a:rPr>
              <a:t>Subset of SHIPS parameters most related to RI</a:t>
            </a:r>
          </a:p>
          <a:p>
            <a:pPr lvl="1">
              <a:lnSpc>
                <a:spcPct val="100000"/>
              </a:lnSpc>
              <a:spcBef>
                <a:spcPts val="600"/>
              </a:spcBef>
            </a:pPr>
            <a:r>
              <a:rPr lang="en-US" sz="2000" dirty="0" smtClean="0">
                <a:solidFill>
                  <a:srgbClr val="000090"/>
                </a:solidFill>
              </a:rPr>
              <a:t>Discriminate analysis approach estimates probability of RI</a:t>
            </a:r>
          </a:p>
          <a:p>
            <a:pPr>
              <a:lnSpc>
                <a:spcPct val="100000"/>
              </a:lnSpc>
              <a:spcBef>
                <a:spcPts val="1800"/>
              </a:spcBef>
            </a:pPr>
            <a:r>
              <a:rPr lang="en-US" sz="2800" dirty="0" smtClean="0">
                <a:solidFill>
                  <a:schemeClr val="bg2"/>
                </a:solidFill>
              </a:rPr>
              <a:t>WPAC implementation of SHIPS/LGEM will include the rapid intensification index </a:t>
            </a:r>
            <a:endParaRPr lang="en-US" sz="2800" dirty="0">
              <a:solidFill>
                <a:schemeClr val="bg2"/>
              </a:solidFill>
            </a:endParaRPr>
          </a:p>
        </p:txBody>
      </p:sp>
    </p:spTree>
    <p:extLst>
      <p:ext uri="{BB962C8B-B14F-4D97-AF65-F5344CB8AC3E}">
        <p14:creationId xmlns:p14="http://schemas.microsoft.com/office/powerpoint/2010/main" val="41742590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467549"/>
          </a:xfrm>
        </p:spPr>
        <p:txBody>
          <a:bodyPr>
            <a:normAutofit/>
          </a:bodyPr>
          <a:lstStyle/>
          <a:p>
            <a:r>
              <a:rPr lang="en-US" sz="4400" dirty="0" smtClean="0">
                <a:solidFill>
                  <a:srgbClr val="000000"/>
                </a:solidFill>
              </a:rPr>
              <a:t>Example of RII from 2011 Season</a:t>
            </a:r>
            <a:br>
              <a:rPr lang="en-US" sz="4400" dirty="0" smtClean="0">
                <a:solidFill>
                  <a:srgbClr val="000000"/>
                </a:solidFill>
              </a:rPr>
            </a:br>
            <a:r>
              <a:rPr lang="en-US" sz="3600" dirty="0" smtClean="0">
                <a:solidFill>
                  <a:srgbClr val="000000"/>
                </a:solidFill>
              </a:rPr>
              <a:t>(Hurricane Adrian in the East Pacific)</a:t>
            </a:r>
            <a:endParaRPr lang="en-US" sz="3600" dirty="0">
              <a:solidFill>
                <a:srgbClr val="000000"/>
              </a:solidFill>
            </a:endParaRPr>
          </a:p>
        </p:txBody>
      </p:sp>
      <p:sp>
        <p:nvSpPr>
          <p:cNvPr id="6" name="AutoShape 3"/>
          <p:cNvSpPr>
            <a:spLocks noChangeArrowheads="1"/>
          </p:cNvSpPr>
          <p:nvPr/>
        </p:nvSpPr>
        <p:spPr bwMode="auto">
          <a:xfrm>
            <a:off x="912678" y="1601601"/>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56" t="44301" r="23235" b="23645"/>
          <a:stretch/>
        </p:blipFill>
        <p:spPr bwMode="auto">
          <a:xfrm>
            <a:off x="255881" y="1958610"/>
            <a:ext cx="8633013" cy="312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963" y="5249313"/>
            <a:ext cx="8222074" cy="1415772"/>
          </a:xfrm>
          <a:prstGeom prst="rect">
            <a:avLst/>
          </a:prstGeom>
          <a:noFill/>
        </p:spPr>
        <p:txBody>
          <a:bodyPr wrap="square" rtlCol="0">
            <a:spAutoFit/>
          </a:bodyPr>
          <a:lstStyle/>
          <a:p>
            <a:pPr marL="285750" indent="-285750">
              <a:spcBef>
                <a:spcPts val="1200"/>
              </a:spcBef>
              <a:buFont typeface="Arial"/>
              <a:buChar char="•"/>
            </a:pPr>
            <a:r>
              <a:rPr lang="en-US" sz="2200" dirty="0" smtClean="0">
                <a:solidFill>
                  <a:schemeClr val="bg2"/>
                </a:solidFill>
              </a:rPr>
              <a:t>LGEM forecasted 24 </a:t>
            </a:r>
            <a:r>
              <a:rPr lang="en-US" sz="2200" dirty="0" err="1" smtClean="0">
                <a:solidFill>
                  <a:schemeClr val="bg2"/>
                </a:solidFill>
              </a:rPr>
              <a:t>hr</a:t>
            </a:r>
            <a:r>
              <a:rPr lang="en-US" sz="2200" dirty="0" smtClean="0">
                <a:solidFill>
                  <a:schemeClr val="bg2"/>
                </a:solidFill>
              </a:rPr>
              <a:t> intensity increase of 19 </a:t>
            </a:r>
            <a:r>
              <a:rPr lang="en-US" sz="2200" dirty="0" err="1" smtClean="0">
                <a:solidFill>
                  <a:schemeClr val="bg2"/>
                </a:solidFill>
              </a:rPr>
              <a:t>kt</a:t>
            </a:r>
            <a:r>
              <a:rPr lang="en-US" sz="2200" dirty="0" smtClean="0">
                <a:solidFill>
                  <a:schemeClr val="bg2"/>
                </a:solidFill>
              </a:rPr>
              <a:t> (35 to 54 </a:t>
            </a:r>
            <a:r>
              <a:rPr lang="en-US" sz="2200" dirty="0" err="1" smtClean="0">
                <a:solidFill>
                  <a:schemeClr val="bg2"/>
                </a:solidFill>
              </a:rPr>
              <a:t>kt</a:t>
            </a:r>
            <a:r>
              <a:rPr lang="en-US" sz="2200" dirty="0" smtClean="0">
                <a:solidFill>
                  <a:schemeClr val="bg2"/>
                </a:solidFill>
              </a:rPr>
              <a:t>)</a:t>
            </a:r>
          </a:p>
          <a:p>
            <a:pPr marL="285750" indent="-285750">
              <a:spcBef>
                <a:spcPts val="1200"/>
              </a:spcBef>
              <a:buFont typeface="Arial"/>
              <a:buChar char="•"/>
            </a:pPr>
            <a:r>
              <a:rPr lang="en-US" sz="2200" dirty="0" smtClean="0">
                <a:solidFill>
                  <a:schemeClr val="bg2"/>
                </a:solidFill>
              </a:rPr>
              <a:t>BUT:  the RII suggested increases could be much larger</a:t>
            </a:r>
          </a:p>
          <a:p>
            <a:pPr marL="285750" indent="-285750">
              <a:spcBef>
                <a:spcPts val="1200"/>
              </a:spcBef>
              <a:buFont typeface="Arial"/>
              <a:buChar char="•"/>
            </a:pPr>
            <a:r>
              <a:rPr lang="en-US" sz="2200" dirty="0" smtClean="0">
                <a:solidFill>
                  <a:schemeClr val="bg2"/>
                </a:solidFill>
              </a:rPr>
              <a:t>Observed 24 </a:t>
            </a:r>
            <a:r>
              <a:rPr lang="en-US" sz="2200" dirty="0" err="1" smtClean="0">
                <a:solidFill>
                  <a:schemeClr val="bg2"/>
                </a:solidFill>
              </a:rPr>
              <a:t>hr</a:t>
            </a:r>
            <a:r>
              <a:rPr lang="en-US" sz="2200" dirty="0" smtClean="0">
                <a:solidFill>
                  <a:schemeClr val="bg2"/>
                </a:solidFill>
              </a:rPr>
              <a:t> increase was 35 </a:t>
            </a:r>
            <a:r>
              <a:rPr lang="en-US" sz="2200" dirty="0" err="1" smtClean="0">
                <a:solidFill>
                  <a:schemeClr val="bg2"/>
                </a:solidFill>
              </a:rPr>
              <a:t>kt</a:t>
            </a:r>
            <a:endParaRPr lang="en-US" sz="2200" dirty="0">
              <a:solidFill>
                <a:schemeClr val="bg2"/>
              </a:solidFill>
            </a:endParaRPr>
          </a:p>
        </p:txBody>
      </p:sp>
    </p:spTree>
    <p:extLst>
      <p:ext uri="{BB962C8B-B14F-4D97-AF65-F5344CB8AC3E}">
        <p14:creationId xmlns:p14="http://schemas.microsoft.com/office/powerpoint/2010/main" val="31887119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rgbClr val="000000"/>
                </a:solidFill>
              </a:rPr>
              <a:t>Next Steps for Part III</a:t>
            </a:r>
            <a:endParaRPr lang="en-US" sz="4400" dirty="0">
              <a:solidFill>
                <a:srgbClr val="000000"/>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sp>
        <p:nvSpPr>
          <p:cNvPr id="8" name="Content Placeholder 5"/>
          <p:cNvSpPr txBox="1">
            <a:spLocks/>
          </p:cNvSpPr>
          <p:nvPr/>
        </p:nvSpPr>
        <p:spPr bwMode="auto">
          <a:xfrm>
            <a:off x="457200" y="1815630"/>
            <a:ext cx="8229600" cy="43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ts val="1800"/>
              </a:spcBef>
              <a:spcAft>
                <a:spcPct val="0"/>
              </a:spcAft>
              <a:buClrTx/>
              <a:buSzTx/>
              <a:buFontTx/>
              <a:buChar char="•"/>
              <a:tabLst/>
              <a:defRPr/>
            </a:pPr>
            <a:r>
              <a:rPr kumimoji="0" lang="en-US" b="0" i="0" u="none" strike="noStrike" kern="0" cap="none" spc="0" normalizeH="0" baseline="0" noProof="0" dirty="0" smtClean="0">
                <a:ln>
                  <a:noFill/>
                </a:ln>
                <a:solidFill>
                  <a:schemeClr val="bg2"/>
                </a:solidFill>
                <a:effectLst/>
                <a:uLnTx/>
                <a:uFillTx/>
                <a:latin typeface="Arial"/>
                <a:ea typeface="+mn-ea"/>
                <a:cs typeface="+mn-cs"/>
              </a:rPr>
              <a:t>Implement West Pacific SHIPS/LGEM/RII on the ATCF for JTWC</a:t>
            </a:r>
          </a:p>
          <a:p>
            <a:pPr marL="342900" marR="0" lvl="0" indent="-342900" algn="l" defTabSz="914400" rtl="0" eaLnBrk="1" fontAlgn="base" latinLnBrk="0" hangingPunct="1">
              <a:lnSpc>
                <a:spcPct val="100000"/>
              </a:lnSpc>
              <a:spcBef>
                <a:spcPts val="1800"/>
              </a:spcBef>
              <a:spcAft>
                <a:spcPct val="0"/>
              </a:spcAft>
              <a:buClrTx/>
              <a:buSzTx/>
              <a:buFontTx/>
              <a:buChar char="•"/>
              <a:tabLst/>
              <a:defRPr/>
            </a:pPr>
            <a:r>
              <a:rPr kumimoji="0" lang="en-US" b="0" i="0" u="none" strike="noStrike" kern="0" cap="none" spc="0" normalizeH="0" baseline="0" noProof="0" dirty="0" smtClean="0">
                <a:ln>
                  <a:noFill/>
                </a:ln>
                <a:solidFill>
                  <a:schemeClr val="bg2"/>
                </a:solidFill>
                <a:effectLst/>
                <a:uLnTx/>
                <a:uFillTx/>
                <a:latin typeface="Arial"/>
                <a:ea typeface="+mn-ea"/>
                <a:cs typeface="+mn-cs"/>
              </a:rPr>
              <a:t>Continue statistical model improvements for West Pacific, East Pacific and Atlantic</a:t>
            </a:r>
          </a:p>
          <a:p>
            <a:pPr marL="742950" marR="0" lvl="1" indent="-285750" algn="l" defTabSz="914400" rtl="0" eaLnBrk="1" fontAlgn="base" latinLnBrk="0" hangingPunct="1">
              <a:lnSpc>
                <a:spcPct val="100000"/>
              </a:lnSpc>
              <a:spcBef>
                <a:spcPts val="1200"/>
              </a:spcBef>
              <a:spcAft>
                <a:spcPct val="0"/>
              </a:spcAft>
              <a:buClrTx/>
              <a:buSzTx/>
              <a:buFontTx/>
              <a:buChar char="–"/>
              <a:tabLst/>
              <a:defRPr/>
            </a:pPr>
            <a:r>
              <a:rPr kumimoji="0" lang="en-US" sz="2800" b="0" i="0" u="none" strike="noStrike" kern="0" cap="none" spc="0" normalizeH="0" baseline="0" noProof="0" dirty="0" smtClean="0">
                <a:ln>
                  <a:noFill/>
                </a:ln>
                <a:solidFill>
                  <a:srgbClr val="000090"/>
                </a:solidFill>
                <a:effectLst/>
                <a:uLnTx/>
                <a:uFillTx/>
                <a:latin typeface="Arial"/>
              </a:rPr>
              <a:t>Test new ocean parameters from NCODA</a:t>
            </a:r>
          </a:p>
          <a:p>
            <a:pPr marL="742950" marR="0" lvl="1" indent="-285750" algn="l" defTabSz="914400" rtl="0" eaLnBrk="1" fontAlgn="base" latinLnBrk="0" hangingPunct="1">
              <a:lnSpc>
                <a:spcPct val="100000"/>
              </a:lnSpc>
              <a:spcBef>
                <a:spcPts val="1200"/>
              </a:spcBef>
              <a:spcAft>
                <a:spcPct val="0"/>
              </a:spcAft>
              <a:buClrTx/>
              <a:buSzTx/>
              <a:buFontTx/>
              <a:buChar char="–"/>
              <a:tabLst/>
              <a:defRPr/>
            </a:pPr>
            <a:r>
              <a:rPr kumimoji="0" lang="en-US" sz="2800" b="0" i="0" u="none" strike="noStrike" kern="0" cap="none" spc="0" normalizeH="0" baseline="0" noProof="0" dirty="0" smtClean="0">
                <a:ln>
                  <a:noFill/>
                </a:ln>
                <a:solidFill>
                  <a:srgbClr val="000090"/>
                </a:solidFill>
                <a:effectLst/>
                <a:uLnTx/>
                <a:uFillTx/>
                <a:latin typeface="Arial"/>
              </a:rPr>
              <a:t>Test balance model solutions using input from aircraft and satellite on</a:t>
            </a:r>
            <a:endParaRPr kumimoji="0" lang="en-US" sz="3200" b="0" i="0" u="none" strike="noStrike" kern="0" cap="none" spc="0" normalizeH="0" baseline="0" noProof="0" dirty="0" smtClean="0">
              <a:ln>
                <a:noFill/>
              </a:ln>
              <a:solidFill>
                <a:srgbClr val="000090"/>
              </a:solidFill>
              <a:effectLst/>
              <a:uLnTx/>
              <a:uFillTx/>
              <a:latin typeface="Arial"/>
            </a:endParaRPr>
          </a:p>
        </p:txBody>
      </p:sp>
    </p:spTree>
    <p:extLst>
      <p:ext uri="{BB962C8B-B14F-4D97-AF65-F5344CB8AC3E}">
        <p14:creationId xmlns:p14="http://schemas.microsoft.com/office/powerpoint/2010/main" val="80946041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298215"/>
          </a:xfrm>
        </p:spPr>
        <p:txBody>
          <a:bodyPr>
            <a:noAutofit/>
          </a:bodyPr>
          <a:lstStyle/>
          <a:p>
            <a:r>
              <a:rPr lang="en-US" sz="3600" dirty="0" smtClean="0">
                <a:solidFill>
                  <a:srgbClr val="000000"/>
                </a:solidFill>
              </a:rPr>
              <a:t>Checklist from B. Sampson for West Pacific LGEM, SHIPS and RII in ATCF</a:t>
            </a:r>
            <a:endParaRPr lang="en-US" sz="3600" dirty="0">
              <a:solidFill>
                <a:srgbClr val="000000"/>
              </a:solidFill>
            </a:endParaRPr>
          </a:p>
        </p:txBody>
      </p:sp>
      <p:sp>
        <p:nvSpPr>
          <p:cNvPr id="6" name="AutoShape 3"/>
          <p:cNvSpPr>
            <a:spLocks noChangeArrowheads="1"/>
          </p:cNvSpPr>
          <p:nvPr/>
        </p:nvSpPr>
        <p:spPr bwMode="auto">
          <a:xfrm>
            <a:off x="912678" y="1563973"/>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sp>
        <p:nvSpPr>
          <p:cNvPr id="12" name="Text Box 7"/>
          <p:cNvSpPr txBox="1">
            <a:spLocks noChangeArrowheads="1"/>
          </p:cNvSpPr>
          <p:nvPr/>
        </p:nvSpPr>
        <p:spPr bwMode="auto">
          <a:xfrm>
            <a:off x="714962" y="1828800"/>
            <a:ext cx="8163925"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1" indent="-457200" defTabSz="914400" eaLnBrk="1" fontAlgn="auto" latinLnBrk="0" hangingPunct="1">
              <a:lnSpc>
                <a:spcPct val="100000"/>
              </a:lnSpc>
              <a:spcBef>
                <a:spcPts val="1800"/>
              </a:spcBef>
              <a:spcAft>
                <a:spcPts val="0"/>
              </a:spcAft>
              <a:buClrTx/>
              <a:buSzTx/>
              <a:buFontTx/>
              <a:buAutoNum type="arabicPeriod"/>
              <a:tabLst/>
              <a:defRPr/>
            </a:pPr>
            <a:r>
              <a:rPr kumimoji="0" lang="en-US" sz="2800" b="1" i="0" u="none" strike="noStrike" kern="0" cap="none" spc="0" normalizeH="0" baseline="0" noProof="0" dirty="0">
                <a:ln>
                  <a:noFill/>
                </a:ln>
                <a:solidFill>
                  <a:schemeClr val="bg2"/>
                </a:solidFill>
                <a:effectLst/>
                <a:uLnTx/>
                <a:uFillTx/>
                <a:latin typeface="Arial" charset="0"/>
              </a:rPr>
              <a:t>Obtain 6-h GFS </a:t>
            </a:r>
            <a:r>
              <a:rPr kumimoji="0" lang="en-US" sz="2800" b="1" i="0" u="none" strike="noStrike" kern="0" cap="none" spc="0" normalizeH="0" baseline="0" noProof="0" dirty="0" err="1">
                <a:ln>
                  <a:noFill/>
                </a:ln>
                <a:solidFill>
                  <a:schemeClr val="bg2"/>
                </a:solidFill>
                <a:effectLst/>
                <a:uLnTx/>
                <a:uFillTx/>
                <a:latin typeface="Arial" charset="0"/>
              </a:rPr>
              <a:t>grib</a:t>
            </a:r>
            <a:r>
              <a:rPr kumimoji="0" lang="en-US" sz="2800" b="1" i="0" u="none" strike="noStrike" kern="0" cap="none" spc="0" normalizeH="0" baseline="0" noProof="0" dirty="0">
                <a:ln>
                  <a:noFill/>
                </a:ln>
                <a:solidFill>
                  <a:schemeClr val="bg2"/>
                </a:solidFill>
                <a:effectLst/>
                <a:uLnTx/>
                <a:uFillTx/>
                <a:latin typeface="Arial" charset="0"/>
              </a:rPr>
              <a:t> files real-time</a:t>
            </a:r>
          </a:p>
          <a:p>
            <a:pPr marL="457200" marR="0" lvl="1" indent="-457200" defTabSz="914400" eaLnBrk="1" fontAlgn="auto" latinLnBrk="0" hangingPunct="1">
              <a:lnSpc>
                <a:spcPct val="100000"/>
              </a:lnSpc>
              <a:spcBef>
                <a:spcPts val="1800"/>
              </a:spcBef>
              <a:spcAft>
                <a:spcPts val="0"/>
              </a:spcAft>
              <a:buClrTx/>
              <a:buSzTx/>
              <a:buFontTx/>
              <a:buAutoNum type="arabicPeriod"/>
              <a:tabLst/>
              <a:defRPr/>
            </a:pPr>
            <a:r>
              <a:rPr kumimoji="0" lang="en-US" sz="2800" b="1" i="0" u="none" strike="noStrike" kern="0" cap="none" spc="0" normalizeH="0" baseline="0" noProof="0" dirty="0">
                <a:ln>
                  <a:noFill/>
                </a:ln>
                <a:solidFill>
                  <a:schemeClr val="bg2"/>
                </a:solidFill>
                <a:effectLst/>
                <a:uLnTx/>
                <a:uFillTx/>
                <a:latin typeface="Arial" charset="0"/>
              </a:rPr>
              <a:t>Develop reader for IR imagery</a:t>
            </a:r>
          </a:p>
          <a:p>
            <a:pPr marL="457200" marR="0" lvl="1" indent="-457200" defTabSz="914400" eaLnBrk="1" fontAlgn="auto" latinLnBrk="0" hangingPunct="1">
              <a:lnSpc>
                <a:spcPct val="100000"/>
              </a:lnSpc>
              <a:spcBef>
                <a:spcPts val="1800"/>
              </a:spcBef>
              <a:spcAft>
                <a:spcPts val="0"/>
              </a:spcAft>
              <a:buClrTx/>
              <a:buSzTx/>
              <a:buFontTx/>
              <a:buAutoNum type="arabicPeriod"/>
              <a:tabLst/>
              <a:defRPr/>
            </a:pPr>
            <a:r>
              <a:rPr kumimoji="0" lang="en-US" sz="2800" b="1" i="0" u="none" strike="noStrike" kern="0" cap="none" spc="0" normalizeH="0" baseline="0" noProof="0" dirty="0">
                <a:ln>
                  <a:noFill/>
                </a:ln>
                <a:solidFill>
                  <a:schemeClr val="bg2"/>
                </a:solidFill>
                <a:effectLst/>
                <a:uLnTx/>
                <a:uFillTx/>
                <a:latin typeface="Arial" charset="0"/>
              </a:rPr>
              <a:t>Generate 2004-2011 IR imagery dataset for testing</a:t>
            </a:r>
          </a:p>
          <a:p>
            <a:pPr marL="457200" marR="0" lvl="1" indent="-457200" defTabSz="914400" eaLnBrk="1" fontAlgn="auto" latinLnBrk="0" hangingPunct="1">
              <a:lnSpc>
                <a:spcPct val="100000"/>
              </a:lnSpc>
              <a:spcBef>
                <a:spcPts val="1800"/>
              </a:spcBef>
              <a:spcAft>
                <a:spcPts val="0"/>
              </a:spcAft>
              <a:buClrTx/>
              <a:buSzTx/>
              <a:buFontTx/>
              <a:buAutoNum type="arabicPeriod"/>
              <a:tabLst/>
              <a:defRPr/>
            </a:pPr>
            <a:r>
              <a:rPr kumimoji="0" lang="en-US" sz="2800" b="1" i="0" u="none" strike="noStrike" kern="0" cap="none" spc="0" normalizeH="0" baseline="0" noProof="0" dirty="0">
                <a:ln>
                  <a:noFill/>
                </a:ln>
                <a:solidFill>
                  <a:schemeClr val="bg2"/>
                </a:solidFill>
                <a:effectLst/>
                <a:uLnTx/>
                <a:uFillTx/>
                <a:latin typeface="Arial" charset="0"/>
              </a:rPr>
              <a:t>Produce NWP model input files (PACK </a:t>
            </a:r>
            <a:r>
              <a:rPr kumimoji="0" lang="en-US" sz="2800" b="1" i="0" u="none" strike="noStrike" kern="0" cap="none" spc="0" normalizeH="0" baseline="0" noProof="0" dirty="0" smtClean="0">
                <a:ln>
                  <a:noFill/>
                </a:ln>
                <a:solidFill>
                  <a:schemeClr val="bg2"/>
                </a:solidFill>
                <a:effectLst/>
                <a:uLnTx/>
                <a:uFillTx/>
                <a:latin typeface="Arial" charset="0"/>
              </a:rPr>
              <a:t>files)</a:t>
            </a:r>
          </a:p>
          <a:p>
            <a:pPr marL="457200" marR="0" lvl="1" indent="-457200" defTabSz="914400" eaLnBrk="1" fontAlgn="auto" latinLnBrk="0" hangingPunct="1">
              <a:lnSpc>
                <a:spcPct val="100000"/>
              </a:lnSpc>
              <a:spcBef>
                <a:spcPts val="1800"/>
              </a:spcBef>
              <a:spcAft>
                <a:spcPts val="0"/>
              </a:spcAft>
              <a:buClrTx/>
              <a:buSzTx/>
              <a:buFontTx/>
              <a:buAutoNum type="arabicPeriod"/>
              <a:tabLst/>
              <a:defRPr/>
            </a:pPr>
            <a:r>
              <a:rPr kumimoji="0" lang="en-US" sz="2800" b="1" i="0" u="none" strike="noStrike" kern="0" cap="none" spc="0" normalizeH="0" baseline="0" noProof="0" dirty="0" smtClean="0">
                <a:ln>
                  <a:noFill/>
                </a:ln>
                <a:solidFill>
                  <a:schemeClr val="bg2"/>
                </a:solidFill>
                <a:effectLst/>
                <a:uLnTx/>
                <a:uFillTx/>
                <a:latin typeface="Arial" charset="0"/>
              </a:rPr>
              <a:t>Implement </a:t>
            </a:r>
            <a:r>
              <a:rPr kumimoji="0" lang="en-US" sz="2800" b="1" i="0" u="none" strike="noStrike" kern="0" cap="none" spc="0" normalizeH="0" baseline="0" noProof="0" dirty="0">
                <a:ln>
                  <a:noFill/>
                </a:ln>
                <a:solidFill>
                  <a:schemeClr val="bg2"/>
                </a:solidFill>
                <a:effectLst/>
                <a:uLnTx/>
                <a:uFillTx/>
                <a:latin typeface="Arial" charset="0"/>
              </a:rPr>
              <a:t>LGEM, SHIPS and RII code in objective aid </a:t>
            </a:r>
            <a:r>
              <a:rPr kumimoji="0" lang="en-US" sz="2800" b="1" i="0" u="none" strike="noStrike" kern="0" cap="none" spc="0" normalizeH="0" baseline="0" noProof="0" dirty="0" smtClean="0">
                <a:ln>
                  <a:noFill/>
                </a:ln>
                <a:solidFill>
                  <a:schemeClr val="bg2"/>
                </a:solidFill>
                <a:effectLst/>
                <a:uLnTx/>
                <a:uFillTx/>
                <a:latin typeface="Arial" charset="0"/>
              </a:rPr>
              <a:t>run</a:t>
            </a:r>
          </a:p>
          <a:p>
            <a:pPr marL="1371600" marR="0" lvl="2" indent="-457200" defTabSz="914400" eaLnBrk="1" fontAlgn="auto" latinLnBrk="0" hangingPunct="1">
              <a:lnSpc>
                <a:spcPct val="100000"/>
              </a:lnSpc>
              <a:spcBef>
                <a:spcPts val="600"/>
              </a:spcBef>
              <a:spcAft>
                <a:spcPts val="0"/>
              </a:spcAft>
              <a:buClrTx/>
              <a:buSzTx/>
              <a:buFont typeface="Arial" pitchFamily="34" charset="0"/>
              <a:buChar char="•"/>
              <a:tabLst/>
              <a:defRPr/>
            </a:pPr>
            <a:r>
              <a:rPr kumimoji="0" lang="en-US" sz="2400" b="1" i="0" u="none" strike="noStrike" kern="0" cap="none" spc="0" normalizeH="0" baseline="0" noProof="0" dirty="0" smtClean="0">
                <a:ln>
                  <a:noFill/>
                </a:ln>
                <a:solidFill>
                  <a:srgbClr val="FF0000"/>
                </a:solidFill>
                <a:effectLst/>
                <a:uLnTx/>
                <a:uFillTx/>
                <a:latin typeface="Arial" charset="0"/>
              </a:rPr>
              <a:t>Expected by May 15, 2012</a:t>
            </a:r>
            <a:endParaRPr kumimoji="0" lang="en-US" sz="2400" b="1" i="0" u="none" strike="noStrike" kern="0" cap="none" spc="0" normalizeH="0" baseline="0" noProof="0" dirty="0">
              <a:ln>
                <a:noFill/>
              </a:ln>
              <a:solidFill>
                <a:srgbClr val="FF0000"/>
              </a:solidFill>
              <a:effectLst/>
              <a:uLnTx/>
              <a:uFillTx/>
              <a:latin typeface="Arial" charset="0"/>
            </a:endParaRPr>
          </a:p>
        </p:txBody>
      </p:sp>
      <p:pic>
        <p:nvPicPr>
          <p:cNvPr id="13" name="Picture 2" descr="C:\Users\sampson\AppData\Local\Microsoft\Windows\Temporary Internet Files\Content.IE5\5HKC1GTM\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12" y="1828800"/>
            <a:ext cx="430511" cy="4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sampson\AppData\Local\Microsoft\Windows\Temporary Internet Files\Content.IE5\5HKC1GTM\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12" y="2430874"/>
            <a:ext cx="430511" cy="4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sampson\AppData\Local\Microsoft\Windows\Temporary Internet Files\Content.IE5\5HKC1GTM\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12" y="3119496"/>
            <a:ext cx="430511" cy="4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sampson\AppData\Local\Microsoft\Windows\Temporary Internet Files\Content.IE5\5HKC1GTM\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12" y="4191193"/>
            <a:ext cx="430511" cy="4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472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705" y="141118"/>
            <a:ext cx="8899191" cy="1053630"/>
          </a:xfrm>
        </p:spPr>
        <p:txBody>
          <a:bodyPr>
            <a:normAutofit/>
          </a:bodyPr>
          <a:lstStyle/>
          <a:p>
            <a:r>
              <a:rPr lang="en-US" sz="4400" dirty="0" smtClean="0">
                <a:solidFill>
                  <a:schemeClr val="bg1"/>
                </a:solidFill>
              </a:rPr>
              <a:t>Example Aircraft/Satellite Dataset</a:t>
            </a:r>
            <a:endParaRPr lang="en-US" sz="4400" dirty="0">
              <a:solidFill>
                <a:schemeClr val="bg1"/>
              </a:solidFill>
            </a:endParaRPr>
          </a:p>
        </p:txBody>
      </p:sp>
      <p:sp>
        <p:nvSpPr>
          <p:cNvPr id="6" name="AutoShape 3"/>
          <p:cNvSpPr>
            <a:spLocks noChangeArrowheads="1"/>
          </p:cNvSpPr>
          <p:nvPr/>
        </p:nvSpPr>
        <p:spPr bwMode="auto">
          <a:xfrm>
            <a:off x="912678" y="1140658"/>
            <a:ext cx="7315200" cy="74613"/>
          </a:xfrm>
          <a:prstGeom prst="roundRect">
            <a:avLst>
              <a:gd name="adj" fmla="val 16667"/>
            </a:avLst>
          </a:prstGeom>
          <a:gradFill rotWithShape="0">
            <a:gsLst>
              <a:gs pos="0">
                <a:srgbClr val="CCCCCC"/>
              </a:gs>
              <a:gs pos="100000">
                <a:srgbClr val="666666"/>
              </a:gs>
            </a:gsLst>
            <a:lin ang="0" scaled="1"/>
          </a:gradFill>
          <a:ln>
            <a:noFill/>
          </a:ln>
          <a:effectLst/>
          <a:extLst/>
        </p:spPr>
        <p:txBody>
          <a:bodyPr wrap="none" anchor="ctr"/>
          <a:lstStyle/>
          <a:p>
            <a:pPr eaLnBrk="0" fontAlgn="base" hangingPunct="0">
              <a:spcBef>
                <a:spcPct val="0"/>
              </a:spcBef>
              <a:spcAft>
                <a:spcPct val="0"/>
              </a:spcAft>
            </a:pPr>
            <a:endParaRPr lang="en-US" sz="2400" smtClean="0">
              <a:solidFill>
                <a:srgbClr val="000000"/>
              </a:solidFill>
              <a:latin typeface="Arial"/>
            </a:endParaRPr>
          </a:p>
        </p:txBody>
      </p:sp>
      <p:pic>
        <p:nvPicPr>
          <p:cNvPr id="5" name="Content Placeholder 6"/>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40436" y="1307630"/>
            <a:ext cx="4331564" cy="4319417"/>
          </a:xfrm>
          <a:prstGeom prst="rect">
            <a:avLst/>
          </a:prstGeom>
        </p:spPr>
      </p:pic>
      <p:pic>
        <p:nvPicPr>
          <p:cNvPr id="7" name="Content Placeholder 7"/>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4675060" y="1984967"/>
            <a:ext cx="4262886" cy="2973681"/>
          </a:xfrm>
          <a:prstGeom prst="rect">
            <a:avLst/>
          </a:prstGeom>
        </p:spPr>
      </p:pic>
      <p:sp>
        <p:nvSpPr>
          <p:cNvPr id="10" name="TextBox 9"/>
          <p:cNvSpPr txBox="1"/>
          <p:nvPr/>
        </p:nvSpPr>
        <p:spPr>
          <a:xfrm>
            <a:off x="240436" y="5759476"/>
            <a:ext cx="437818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uLnTx/>
                <a:uFillTx/>
              </a:rPr>
              <a:t>Flight level winds from Air Force Reserve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uLnTx/>
                <a:uFillTx/>
              </a:rPr>
              <a:t>C-130 and heating rate from AMSU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uLnTx/>
                <a:uFillTx/>
              </a:rPr>
              <a:t>precipitation product</a:t>
            </a:r>
            <a:endParaRPr kumimoji="0" lang="en-US" sz="1800" b="0" i="0" u="none" strike="noStrike" kern="0" cap="none" spc="0" normalizeH="0" baseline="0" noProof="0" dirty="0">
              <a:ln>
                <a:noFill/>
              </a:ln>
              <a:solidFill>
                <a:schemeClr val="bg2"/>
              </a:solidFill>
              <a:effectLst/>
              <a:uLnTx/>
              <a:uFillTx/>
            </a:endParaRPr>
          </a:p>
        </p:txBody>
      </p:sp>
      <p:sp>
        <p:nvSpPr>
          <p:cNvPr id="12" name="TextBox 11"/>
          <p:cNvSpPr txBox="1"/>
          <p:nvPr/>
        </p:nvSpPr>
        <p:spPr>
          <a:xfrm>
            <a:off x="5376991" y="5128485"/>
            <a:ext cx="2967479"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uLnTx/>
                <a:uFillTx/>
              </a:rPr>
              <a:t>Radial profiles of tangential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solidFill>
                <a:effectLst/>
                <a:uLnTx/>
                <a:uFillTx/>
              </a:rPr>
              <a:t>w</a:t>
            </a:r>
            <a:r>
              <a:rPr kumimoji="0" lang="en-US" sz="1800" b="0" i="0" u="none" strike="noStrike" kern="0" cap="none" spc="0" normalizeH="0" baseline="0" noProof="0" dirty="0" smtClean="0">
                <a:ln>
                  <a:noFill/>
                </a:ln>
                <a:solidFill>
                  <a:schemeClr val="bg2"/>
                </a:solidFill>
                <a:effectLst/>
                <a:uLnTx/>
                <a:uFillTx/>
              </a:rPr>
              <a:t>ind and heating rate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uLnTx/>
                <a:uFillTx/>
              </a:rPr>
              <a:t>(input to balance model) </a:t>
            </a:r>
          </a:p>
        </p:txBody>
      </p:sp>
    </p:spTree>
    <p:extLst>
      <p:ext uri="{BB962C8B-B14F-4D97-AF65-F5344CB8AC3E}">
        <p14:creationId xmlns:p14="http://schemas.microsoft.com/office/powerpoint/2010/main" val="17812232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635"/>
            <a:ext cx="8229600" cy="1753093"/>
          </a:xfrm>
        </p:spPr>
        <p:txBody>
          <a:bodyPr>
            <a:normAutofit/>
          </a:bodyPr>
          <a:lstStyle/>
          <a:p>
            <a:pPr>
              <a:spcBef>
                <a:spcPts val="1200"/>
              </a:spcBef>
            </a:pPr>
            <a:r>
              <a:rPr lang="en-US" sz="4800" dirty="0" smtClean="0"/>
              <a:t>Upcoming Conference </a:t>
            </a:r>
            <a:r>
              <a:rPr lang="en-US" sz="4800" dirty="0" smtClean="0"/>
              <a:t>Talks</a:t>
            </a:r>
            <a:br>
              <a:rPr lang="en-US" sz="4800" dirty="0" smtClean="0"/>
            </a:br>
            <a:r>
              <a:rPr lang="en-US" sz="1100" dirty="0" smtClean="0"/>
              <a:t/>
            </a:r>
            <a:br>
              <a:rPr lang="en-US" sz="1100" dirty="0" smtClean="0"/>
            </a:br>
            <a:r>
              <a:rPr lang="en-US" sz="2400" dirty="0" smtClean="0">
                <a:solidFill>
                  <a:schemeClr val="accent3"/>
                </a:solidFill>
              </a:rPr>
              <a:t>30</a:t>
            </a:r>
            <a:r>
              <a:rPr lang="en-US" sz="2400" baseline="30000" dirty="0" smtClean="0">
                <a:solidFill>
                  <a:schemeClr val="accent3"/>
                </a:solidFill>
              </a:rPr>
              <a:t>th</a:t>
            </a:r>
            <a:r>
              <a:rPr lang="en-US" sz="2400" dirty="0" smtClean="0">
                <a:solidFill>
                  <a:schemeClr val="accent3"/>
                </a:solidFill>
              </a:rPr>
              <a:t> Conference on Hurricanes and Tropical Meteorology</a:t>
            </a:r>
            <a:br>
              <a:rPr lang="en-US" sz="2400" dirty="0" smtClean="0">
                <a:solidFill>
                  <a:schemeClr val="accent3"/>
                </a:solidFill>
              </a:rPr>
            </a:br>
            <a:r>
              <a:rPr lang="en-US" sz="2400" dirty="0" smtClean="0">
                <a:solidFill>
                  <a:schemeClr val="accent3"/>
                </a:solidFill>
              </a:rPr>
              <a:t>(15-20 April 2012, Ponte </a:t>
            </a:r>
            <a:r>
              <a:rPr lang="en-US" sz="2400" dirty="0" err="1" smtClean="0">
                <a:solidFill>
                  <a:schemeClr val="accent3"/>
                </a:solidFill>
              </a:rPr>
              <a:t>Vedra</a:t>
            </a:r>
            <a:r>
              <a:rPr lang="en-US" sz="2400" dirty="0" smtClean="0">
                <a:solidFill>
                  <a:schemeClr val="accent3"/>
                </a:solidFill>
              </a:rPr>
              <a:t> Beach, FL)</a:t>
            </a:r>
            <a:endParaRPr lang="en-US" sz="2400" dirty="0">
              <a:solidFill>
                <a:schemeClr val="accent3"/>
              </a:solidFill>
            </a:endParaRPr>
          </a:p>
        </p:txBody>
      </p:sp>
      <p:sp>
        <p:nvSpPr>
          <p:cNvPr id="7" name="Content Placeholder 6"/>
          <p:cNvSpPr>
            <a:spLocks noGrp="1"/>
          </p:cNvSpPr>
          <p:nvPr>
            <p:ph idx="1"/>
          </p:nvPr>
        </p:nvSpPr>
        <p:spPr>
          <a:xfrm>
            <a:off x="230067" y="1686957"/>
            <a:ext cx="8760939" cy="5127200"/>
          </a:xfrm>
        </p:spPr>
        <p:txBody>
          <a:bodyPr>
            <a:noAutofit/>
          </a:bodyPr>
          <a:lstStyle/>
          <a:p>
            <a:pPr>
              <a:lnSpc>
                <a:spcPct val="100000"/>
              </a:lnSpc>
              <a:spcBef>
                <a:spcPts val="1800"/>
              </a:spcBef>
            </a:pPr>
            <a:r>
              <a:rPr lang="en-US" sz="2000" dirty="0" err="1" smtClean="0"/>
              <a:t>DeMaria</a:t>
            </a:r>
            <a:r>
              <a:rPr lang="en-US" sz="2000" dirty="0" smtClean="0"/>
              <a:t>, </a:t>
            </a:r>
            <a:r>
              <a:rPr lang="en-US" sz="2000" dirty="0"/>
              <a:t>M., J</a:t>
            </a:r>
            <a:r>
              <a:rPr lang="en-US" sz="2000" dirty="0" smtClean="0"/>
              <a:t>. A</a:t>
            </a:r>
            <a:r>
              <a:rPr lang="en-US" sz="2000" dirty="0"/>
              <a:t>. </a:t>
            </a:r>
            <a:r>
              <a:rPr lang="en-US" sz="2000" dirty="0" err="1"/>
              <a:t>Knaff</a:t>
            </a:r>
            <a:r>
              <a:rPr lang="en-US" sz="2000" dirty="0"/>
              <a:t>, A. </a:t>
            </a:r>
            <a:r>
              <a:rPr lang="en-US" sz="2000" dirty="0" smtClean="0"/>
              <a:t>B. Schumacher</a:t>
            </a:r>
            <a:r>
              <a:rPr lang="en-US" sz="2000" dirty="0" smtClean="0"/>
              <a:t>, </a:t>
            </a:r>
            <a:r>
              <a:rPr lang="en-US" sz="2000" dirty="0"/>
              <a:t>and J. Kaplan, 2012: </a:t>
            </a:r>
            <a:r>
              <a:rPr lang="en-US" sz="2000" dirty="0" smtClean="0"/>
              <a:t> </a:t>
            </a:r>
            <a:r>
              <a:rPr lang="en-US" sz="2000" dirty="0" smtClean="0">
                <a:solidFill>
                  <a:schemeClr val="accent1"/>
                </a:solidFill>
              </a:rPr>
              <a:t>Improving </a:t>
            </a:r>
            <a:r>
              <a:rPr lang="en-US" sz="2000" dirty="0">
                <a:solidFill>
                  <a:schemeClr val="accent1"/>
                </a:solidFill>
              </a:rPr>
              <a:t>Tropical Cyclone Rapid Intensity Change </a:t>
            </a:r>
            <a:r>
              <a:rPr lang="en-US" sz="2000" dirty="0" smtClean="0">
                <a:solidFill>
                  <a:schemeClr val="accent1"/>
                </a:solidFill>
              </a:rPr>
              <a:t>Forecasts.</a:t>
            </a:r>
          </a:p>
          <a:p>
            <a:pPr lvl="1">
              <a:lnSpc>
                <a:spcPct val="100000"/>
              </a:lnSpc>
              <a:spcBef>
                <a:spcPts val="600"/>
              </a:spcBef>
            </a:pPr>
            <a:r>
              <a:rPr lang="en-US" sz="1600" dirty="0" smtClean="0">
                <a:solidFill>
                  <a:schemeClr val="accent2"/>
                </a:solidFill>
              </a:rPr>
              <a:t>Wed</a:t>
            </a:r>
            <a:r>
              <a:rPr lang="en-US" sz="1600" dirty="0">
                <a:solidFill>
                  <a:schemeClr val="accent2"/>
                </a:solidFill>
              </a:rPr>
              <a:t>. 18 April 2012 at 9:30 </a:t>
            </a:r>
            <a:r>
              <a:rPr lang="en-US" sz="1600" dirty="0" smtClean="0">
                <a:solidFill>
                  <a:schemeClr val="accent2"/>
                </a:solidFill>
              </a:rPr>
              <a:t>am, </a:t>
            </a:r>
            <a:r>
              <a:rPr lang="en-US" sz="1600" dirty="0">
                <a:solidFill>
                  <a:schemeClr val="accent2"/>
                </a:solidFill>
              </a:rPr>
              <a:t>Session 8B (Tropical Cyclone Intensity Change II</a:t>
            </a:r>
            <a:r>
              <a:rPr lang="en-US" sz="1600" dirty="0" smtClean="0">
                <a:solidFill>
                  <a:schemeClr val="accent2"/>
                </a:solidFill>
              </a:rPr>
              <a:t>)</a:t>
            </a:r>
            <a:endParaRPr lang="en-US" sz="2000" dirty="0" smtClean="0"/>
          </a:p>
          <a:p>
            <a:pPr>
              <a:lnSpc>
                <a:spcPct val="100000"/>
              </a:lnSpc>
              <a:spcBef>
                <a:spcPts val="1800"/>
              </a:spcBef>
            </a:pPr>
            <a:r>
              <a:rPr lang="en-US" sz="2000" dirty="0" err="1" smtClean="0"/>
              <a:t>Knaff</a:t>
            </a:r>
            <a:r>
              <a:rPr lang="en-US" sz="2000" dirty="0"/>
              <a:t>, J. A., M. </a:t>
            </a:r>
            <a:r>
              <a:rPr lang="en-US" sz="2000" dirty="0" err="1"/>
              <a:t>DeMaria</a:t>
            </a:r>
            <a:r>
              <a:rPr lang="en-US" sz="2000" dirty="0"/>
              <a:t>, C. </a:t>
            </a:r>
            <a:r>
              <a:rPr lang="en-US" sz="2000" dirty="0" smtClean="0"/>
              <a:t>R. Sampson</a:t>
            </a:r>
            <a:r>
              <a:rPr lang="en-US" sz="2000" dirty="0"/>
              <a:t>, J. E. Peak, J. Cummings, and W</a:t>
            </a:r>
            <a:r>
              <a:rPr lang="en-US" sz="2000" dirty="0" smtClean="0"/>
              <a:t>. </a:t>
            </a:r>
            <a:r>
              <a:rPr lang="en-US" sz="2000" dirty="0" smtClean="0"/>
              <a:t>Schubert, </a:t>
            </a:r>
            <a:r>
              <a:rPr lang="en-US" sz="2000" dirty="0"/>
              <a:t>2012: </a:t>
            </a:r>
            <a:r>
              <a:rPr lang="en-US" sz="2000" dirty="0" smtClean="0"/>
              <a:t> </a:t>
            </a:r>
            <a:r>
              <a:rPr lang="en-US" sz="2000" dirty="0" smtClean="0">
                <a:solidFill>
                  <a:schemeClr val="accent1"/>
                </a:solidFill>
              </a:rPr>
              <a:t>The </a:t>
            </a:r>
            <a:r>
              <a:rPr lang="en-US" sz="2000" dirty="0">
                <a:solidFill>
                  <a:schemeClr val="accent1"/>
                </a:solidFill>
              </a:rPr>
              <a:t>Upper Ocean's Thermal Response to Tropical </a:t>
            </a:r>
            <a:r>
              <a:rPr lang="en-US" sz="2000" dirty="0" smtClean="0">
                <a:solidFill>
                  <a:schemeClr val="accent1"/>
                </a:solidFill>
              </a:rPr>
              <a:t>Cyclones.</a:t>
            </a:r>
            <a:endParaRPr lang="en-US" sz="2000" dirty="0"/>
          </a:p>
          <a:p>
            <a:pPr lvl="1">
              <a:lnSpc>
                <a:spcPct val="100000"/>
              </a:lnSpc>
              <a:spcBef>
                <a:spcPts val="600"/>
              </a:spcBef>
            </a:pPr>
            <a:r>
              <a:rPr lang="en-US" sz="1600" dirty="0" smtClean="0">
                <a:solidFill>
                  <a:schemeClr val="accent2"/>
                </a:solidFill>
              </a:rPr>
              <a:t>Fri</a:t>
            </a:r>
            <a:r>
              <a:rPr lang="en-US" sz="1600" dirty="0" smtClean="0">
                <a:solidFill>
                  <a:schemeClr val="accent2"/>
                </a:solidFill>
              </a:rPr>
              <a:t>. </a:t>
            </a:r>
            <a:r>
              <a:rPr lang="en-US" sz="1600" dirty="0">
                <a:solidFill>
                  <a:schemeClr val="accent2"/>
                </a:solidFill>
              </a:rPr>
              <a:t>20 April 2012 at 2:</a:t>
            </a:r>
            <a:r>
              <a:rPr lang="en-US" sz="1600" dirty="0" smtClean="0">
                <a:solidFill>
                  <a:schemeClr val="accent2"/>
                </a:solidFill>
              </a:rPr>
              <a:t>45 pm</a:t>
            </a:r>
            <a:r>
              <a:rPr lang="en-US" sz="1600" dirty="0">
                <a:solidFill>
                  <a:schemeClr val="accent2"/>
                </a:solidFill>
              </a:rPr>
              <a:t>,  Session 16D (Ocean Observations &amp; Air-Sea Interaction</a:t>
            </a:r>
            <a:r>
              <a:rPr lang="en-US" sz="1600" dirty="0" smtClean="0">
                <a:solidFill>
                  <a:schemeClr val="accent2"/>
                </a:solidFill>
              </a:rPr>
              <a:t>)</a:t>
            </a:r>
          </a:p>
          <a:p>
            <a:pPr>
              <a:lnSpc>
                <a:spcPct val="100000"/>
              </a:lnSpc>
              <a:spcBef>
                <a:spcPts val="1800"/>
              </a:spcBef>
            </a:pPr>
            <a:r>
              <a:rPr lang="en-US" sz="2000" dirty="0"/>
              <a:t>Peak, J. E., C. R. Sampson, J. Cummings, J</a:t>
            </a:r>
            <a:r>
              <a:rPr lang="en-US" sz="2000" dirty="0" smtClean="0"/>
              <a:t>. A</a:t>
            </a:r>
            <a:r>
              <a:rPr lang="en-US" sz="2000" dirty="0"/>
              <a:t>. </a:t>
            </a:r>
            <a:r>
              <a:rPr lang="en-US" sz="2000" dirty="0" err="1"/>
              <a:t>Knaff</a:t>
            </a:r>
            <a:r>
              <a:rPr lang="en-US" sz="2000" dirty="0"/>
              <a:t>, M. </a:t>
            </a:r>
            <a:r>
              <a:rPr lang="en-US" sz="2000" dirty="0" err="1"/>
              <a:t>DeMaria</a:t>
            </a:r>
            <a:r>
              <a:rPr lang="en-US" sz="2000" dirty="0"/>
              <a:t>, and W. </a:t>
            </a:r>
            <a:r>
              <a:rPr lang="en-US" sz="2000" dirty="0" smtClean="0"/>
              <a:t>H. Schubert</a:t>
            </a:r>
            <a:r>
              <a:rPr lang="en-US" sz="2000" dirty="0"/>
              <a:t>, 2012: </a:t>
            </a:r>
            <a:r>
              <a:rPr lang="en-US" sz="2000" dirty="0" smtClean="0"/>
              <a:t> </a:t>
            </a:r>
            <a:r>
              <a:rPr lang="en-US" sz="2000" dirty="0" smtClean="0">
                <a:solidFill>
                  <a:schemeClr val="accent1"/>
                </a:solidFill>
              </a:rPr>
              <a:t>An </a:t>
            </a:r>
            <a:r>
              <a:rPr lang="en-US" sz="2000" dirty="0">
                <a:solidFill>
                  <a:schemeClr val="accent1"/>
                </a:solidFill>
              </a:rPr>
              <a:t>Upper Ocean Thermal Field Metrics Dataset. </a:t>
            </a:r>
            <a:endParaRPr lang="en-US" sz="2000" dirty="0" smtClean="0">
              <a:solidFill>
                <a:schemeClr val="accent1"/>
              </a:solidFill>
            </a:endParaRPr>
          </a:p>
          <a:p>
            <a:pPr lvl="1">
              <a:lnSpc>
                <a:spcPct val="100000"/>
              </a:lnSpc>
              <a:spcBef>
                <a:spcPts val="600"/>
              </a:spcBef>
            </a:pPr>
            <a:r>
              <a:rPr lang="en-US" sz="1600" dirty="0">
                <a:solidFill>
                  <a:schemeClr val="accent2"/>
                </a:solidFill>
              </a:rPr>
              <a:t>Fri. 20 April 2012 at 2</a:t>
            </a:r>
            <a:r>
              <a:rPr lang="en-US" sz="1600" dirty="0" smtClean="0">
                <a:solidFill>
                  <a:schemeClr val="accent2"/>
                </a:solidFill>
              </a:rPr>
              <a:t>:15 </a:t>
            </a:r>
            <a:r>
              <a:rPr lang="en-US" sz="1600" dirty="0">
                <a:solidFill>
                  <a:schemeClr val="accent2"/>
                </a:solidFill>
              </a:rPr>
              <a:t>pm, </a:t>
            </a:r>
            <a:r>
              <a:rPr lang="en-US" sz="1600" dirty="0" smtClean="0">
                <a:solidFill>
                  <a:schemeClr val="accent2"/>
                </a:solidFill>
              </a:rPr>
              <a:t>Session </a:t>
            </a:r>
            <a:r>
              <a:rPr lang="en-US" sz="1600" dirty="0">
                <a:solidFill>
                  <a:schemeClr val="accent2"/>
                </a:solidFill>
              </a:rPr>
              <a:t>16D (Ocean Observations &amp; Air-Sea Interaction</a:t>
            </a:r>
            <a:r>
              <a:rPr lang="en-US" sz="1600" dirty="0" smtClean="0">
                <a:solidFill>
                  <a:schemeClr val="accent2"/>
                </a:solidFill>
              </a:rPr>
              <a:t>)</a:t>
            </a:r>
            <a:endParaRPr lang="en-US" sz="1600" dirty="0" smtClean="0">
              <a:solidFill>
                <a:schemeClr val="accent2"/>
              </a:solidFill>
            </a:endParaRPr>
          </a:p>
          <a:p>
            <a:pPr>
              <a:lnSpc>
                <a:spcPct val="100000"/>
              </a:lnSpc>
              <a:spcBef>
                <a:spcPts val="1800"/>
              </a:spcBef>
            </a:pPr>
            <a:r>
              <a:rPr lang="en-US" sz="2000" dirty="0" smtClean="0"/>
              <a:t>Slocum</a:t>
            </a:r>
            <a:r>
              <a:rPr lang="en-US" sz="2000" dirty="0" smtClean="0"/>
              <a:t>, C. J., </a:t>
            </a:r>
            <a:r>
              <a:rPr lang="en-US" sz="2000" dirty="0"/>
              <a:t>2012:  </a:t>
            </a:r>
            <a:r>
              <a:rPr lang="en-US" sz="2000" dirty="0">
                <a:solidFill>
                  <a:schemeClr val="accent1"/>
                </a:solidFill>
              </a:rPr>
              <a:t>Determining Tropical Cyclone Intensity Change through Balanced Vortex Model Applications</a:t>
            </a:r>
            <a:r>
              <a:rPr lang="en-US" sz="2000" dirty="0" smtClean="0">
                <a:solidFill>
                  <a:schemeClr val="accent1"/>
                </a:solidFill>
              </a:rPr>
              <a:t>.</a:t>
            </a:r>
            <a:endParaRPr lang="en-US" sz="2000" dirty="0"/>
          </a:p>
          <a:p>
            <a:pPr lvl="1">
              <a:lnSpc>
                <a:spcPct val="100000"/>
              </a:lnSpc>
              <a:spcBef>
                <a:spcPts val="600"/>
              </a:spcBef>
            </a:pPr>
            <a:r>
              <a:rPr lang="en-US" sz="1600" dirty="0">
                <a:solidFill>
                  <a:srgbClr val="83C1C6"/>
                </a:solidFill>
              </a:rPr>
              <a:t>Wed.18 April 2012 at 10 am, Session 8B (Tropical Cyclone Intensity Change II</a:t>
            </a:r>
            <a:r>
              <a:rPr lang="en-US" sz="1600" dirty="0" smtClean="0">
                <a:solidFill>
                  <a:srgbClr val="83C1C6"/>
                </a:solidFill>
              </a:rPr>
              <a:t>)</a:t>
            </a:r>
          </a:p>
        </p:txBody>
      </p:sp>
    </p:spTree>
    <p:extLst>
      <p:ext uri="{BB962C8B-B14F-4D97-AF65-F5344CB8AC3E}">
        <p14:creationId xmlns:p14="http://schemas.microsoft.com/office/powerpoint/2010/main" val="27046893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9224"/>
            <a:ext cx="8229600" cy="1143000"/>
          </a:xfrm>
        </p:spPr>
        <p:txBody>
          <a:bodyPr/>
          <a:lstStyle/>
          <a:p>
            <a:r>
              <a:rPr lang="en-US" dirty="0" smtClean="0"/>
              <a:t>Upcoming Papers</a:t>
            </a:r>
            <a:endParaRPr lang="en-US" dirty="0"/>
          </a:p>
        </p:txBody>
      </p:sp>
      <p:sp>
        <p:nvSpPr>
          <p:cNvPr id="7" name="Content Placeholder 6"/>
          <p:cNvSpPr>
            <a:spLocks noGrp="1"/>
          </p:cNvSpPr>
          <p:nvPr>
            <p:ph idx="1"/>
          </p:nvPr>
        </p:nvSpPr>
        <p:spPr>
          <a:xfrm>
            <a:off x="230067" y="987787"/>
            <a:ext cx="8760939" cy="5870213"/>
          </a:xfrm>
        </p:spPr>
        <p:txBody>
          <a:bodyPr>
            <a:noAutofit/>
          </a:bodyPr>
          <a:lstStyle/>
          <a:p>
            <a:pPr>
              <a:lnSpc>
                <a:spcPct val="100000"/>
              </a:lnSpc>
              <a:spcBef>
                <a:spcPts val="2400"/>
              </a:spcBef>
            </a:pPr>
            <a:r>
              <a:rPr lang="en-US" sz="2400" dirty="0" err="1" smtClean="0">
                <a:solidFill>
                  <a:schemeClr val="tx2"/>
                </a:solidFill>
              </a:rPr>
              <a:t>Knaff</a:t>
            </a:r>
            <a:r>
              <a:rPr lang="en-US" sz="2400" dirty="0">
                <a:solidFill>
                  <a:schemeClr val="tx2"/>
                </a:solidFill>
              </a:rPr>
              <a:t>, J. A., M. </a:t>
            </a:r>
            <a:r>
              <a:rPr lang="en-US" sz="2400" dirty="0" err="1">
                <a:solidFill>
                  <a:schemeClr val="tx2"/>
                </a:solidFill>
              </a:rPr>
              <a:t>DeMaria</a:t>
            </a:r>
            <a:r>
              <a:rPr lang="en-US" sz="2400" dirty="0">
                <a:solidFill>
                  <a:schemeClr val="tx2"/>
                </a:solidFill>
              </a:rPr>
              <a:t>, C. R. Sampson, J. E. Peak, J. Cummings, and W. H. Schubert, 2012: </a:t>
            </a:r>
            <a:r>
              <a:rPr lang="en-US" sz="2400" dirty="0" smtClean="0">
                <a:solidFill>
                  <a:schemeClr val="tx2"/>
                </a:solidFill>
              </a:rPr>
              <a:t> </a:t>
            </a:r>
            <a:r>
              <a:rPr lang="en-US" sz="2400" dirty="0" smtClean="0">
                <a:solidFill>
                  <a:schemeClr val="accent1"/>
                </a:solidFill>
              </a:rPr>
              <a:t>Upper </a:t>
            </a:r>
            <a:r>
              <a:rPr lang="en-US" sz="2400" dirty="0">
                <a:solidFill>
                  <a:schemeClr val="accent1"/>
                </a:solidFill>
              </a:rPr>
              <a:t>oceanic energy response to tropical cyclone passage. </a:t>
            </a:r>
            <a:r>
              <a:rPr lang="en-US" sz="2400" dirty="0">
                <a:solidFill>
                  <a:schemeClr val="tx2"/>
                </a:solidFill>
              </a:rPr>
              <a:t>Submitted to </a:t>
            </a:r>
            <a:r>
              <a:rPr lang="en-US" sz="2400" i="1" dirty="0">
                <a:solidFill>
                  <a:schemeClr val="tx2"/>
                </a:solidFill>
              </a:rPr>
              <a:t>J. Climate. </a:t>
            </a:r>
            <a:endParaRPr lang="en-US" sz="2400" dirty="0" smtClean="0">
              <a:solidFill>
                <a:schemeClr val="tx2"/>
              </a:solidFill>
            </a:endParaRPr>
          </a:p>
          <a:p>
            <a:pPr>
              <a:lnSpc>
                <a:spcPct val="100000"/>
              </a:lnSpc>
              <a:spcBef>
                <a:spcPts val="2400"/>
              </a:spcBef>
            </a:pPr>
            <a:r>
              <a:rPr lang="en-US" sz="2400" dirty="0" smtClean="0">
                <a:solidFill>
                  <a:schemeClr val="tx2"/>
                </a:solidFill>
              </a:rPr>
              <a:t>Musgrave</a:t>
            </a:r>
            <a:r>
              <a:rPr lang="en-US" sz="2400" dirty="0">
                <a:solidFill>
                  <a:schemeClr val="tx2"/>
                </a:solidFill>
              </a:rPr>
              <a:t>, K. D., R. K. Taft, J. L. </a:t>
            </a:r>
            <a:r>
              <a:rPr lang="en-US" sz="2400" dirty="0" err="1">
                <a:solidFill>
                  <a:schemeClr val="tx2"/>
                </a:solidFill>
              </a:rPr>
              <a:t>Vigh</a:t>
            </a:r>
            <a:r>
              <a:rPr lang="en-US" sz="2400" dirty="0">
                <a:solidFill>
                  <a:schemeClr val="tx2"/>
                </a:solidFill>
              </a:rPr>
              <a:t>, B. D. </a:t>
            </a:r>
            <a:r>
              <a:rPr lang="en-US" sz="2400" dirty="0" err="1">
                <a:solidFill>
                  <a:schemeClr val="tx2"/>
                </a:solidFill>
              </a:rPr>
              <a:t>McNoldy</a:t>
            </a:r>
            <a:r>
              <a:rPr lang="en-US" sz="2400" dirty="0">
                <a:solidFill>
                  <a:schemeClr val="tx2"/>
                </a:solidFill>
              </a:rPr>
              <a:t>, and W. H. Schubert, 2012: </a:t>
            </a:r>
            <a:r>
              <a:rPr lang="en-US" sz="2400" dirty="0" smtClean="0">
                <a:solidFill>
                  <a:schemeClr val="tx2"/>
                </a:solidFill>
              </a:rPr>
              <a:t> </a:t>
            </a:r>
            <a:r>
              <a:rPr lang="en-US" sz="2400" dirty="0" smtClean="0">
                <a:solidFill>
                  <a:srgbClr val="E8BC4A"/>
                </a:solidFill>
              </a:rPr>
              <a:t>Time </a:t>
            </a:r>
            <a:r>
              <a:rPr lang="en-US" sz="2400" dirty="0">
                <a:solidFill>
                  <a:srgbClr val="E8BC4A"/>
                </a:solidFill>
              </a:rPr>
              <a:t>evolution of the intensity and size of tropical cyclones.  </a:t>
            </a:r>
            <a:r>
              <a:rPr lang="en-US" sz="2400" i="1" dirty="0">
                <a:solidFill>
                  <a:schemeClr val="tx2"/>
                </a:solidFill>
              </a:rPr>
              <a:t>J. Adv. Model. Earth Syst.</a:t>
            </a:r>
            <a:r>
              <a:rPr lang="en-US" sz="2400" dirty="0">
                <a:solidFill>
                  <a:schemeClr val="tx2"/>
                </a:solidFill>
              </a:rPr>
              <a:t>, in press. </a:t>
            </a:r>
            <a:endParaRPr lang="en-US" sz="2400" dirty="0" smtClean="0">
              <a:solidFill>
                <a:schemeClr val="tx2"/>
              </a:solidFill>
            </a:endParaRPr>
          </a:p>
          <a:p>
            <a:pPr>
              <a:lnSpc>
                <a:spcPct val="100000"/>
              </a:lnSpc>
              <a:spcBef>
                <a:spcPts val="2400"/>
              </a:spcBef>
            </a:pPr>
            <a:r>
              <a:rPr lang="en-US" sz="2400" dirty="0" smtClean="0">
                <a:solidFill>
                  <a:schemeClr val="tx2"/>
                </a:solidFill>
              </a:rPr>
              <a:t>Peak</a:t>
            </a:r>
            <a:r>
              <a:rPr lang="en-US" sz="2400" dirty="0">
                <a:solidFill>
                  <a:schemeClr val="tx2"/>
                </a:solidFill>
              </a:rPr>
              <a:t>, J. E., C. R. Sampson, J. Cummings, J. A. </a:t>
            </a:r>
            <a:r>
              <a:rPr lang="en-US" sz="2400" dirty="0" err="1">
                <a:solidFill>
                  <a:schemeClr val="tx2"/>
                </a:solidFill>
              </a:rPr>
              <a:t>Knaff</a:t>
            </a:r>
            <a:r>
              <a:rPr lang="en-US" sz="2400" dirty="0">
                <a:solidFill>
                  <a:schemeClr val="tx2"/>
                </a:solidFill>
              </a:rPr>
              <a:t>, M. </a:t>
            </a:r>
            <a:r>
              <a:rPr lang="en-US" sz="2400" dirty="0" err="1">
                <a:solidFill>
                  <a:schemeClr val="tx2"/>
                </a:solidFill>
              </a:rPr>
              <a:t>DeMaria</a:t>
            </a:r>
            <a:r>
              <a:rPr lang="en-US" sz="2400" dirty="0">
                <a:solidFill>
                  <a:schemeClr val="tx2"/>
                </a:solidFill>
              </a:rPr>
              <a:t>, and W. H. Schubert, 2012</a:t>
            </a:r>
            <a:r>
              <a:rPr lang="en-US" sz="2400" dirty="0" smtClean="0">
                <a:solidFill>
                  <a:schemeClr val="tx2"/>
                </a:solidFill>
              </a:rPr>
              <a:t>:  </a:t>
            </a:r>
            <a:r>
              <a:rPr lang="en-US" sz="2400" dirty="0">
                <a:solidFill>
                  <a:schemeClr val="accent1"/>
                </a:solidFill>
              </a:rPr>
              <a:t>An upper ocean thermal field metrics dataset</a:t>
            </a:r>
            <a:r>
              <a:rPr lang="en-US" sz="2400" dirty="0" smtClean="0">
                <a:solidFill>
                  <a:schemeClr val="accent1"/>
                </a:solidFill>
              </a:rPr>
              <a:t>.  </a:t>
            </a:r>
            <a:r>
              <a:rPr lang="en-US" sz="2400" dirty="0">
                <a:solidFill>
                  <a:schemeClr val="tx2"/>
                </a:solidFill>
              </a:rPr>
              <a:t>Submitted to </a:t>
            </a:r>
            <a:r>
              <a:rPr lang="en-US" sz="2400" i="1" dirty="0" err="1" smtClean="0">
                <a:solidFill>
                  <a:schemeClr val="tx2"/>
                </a:solidFill>
              </a:rPr>
              <a:t>Geophys</a:t>
            </a:r>
            <a:r>
              <a:rPr lang="en-US" sz="2400" i="1" dirty="0">
                <a:solidFill>
                  <a:schemeClr val="tx2"/>
                </a:solidFill>
              </a:rPr>
              <a:t>. Res. </a:t>
            </a:r>
            <a:r>
              <a:rPr lang="en-US" sz="2400" i="1" dirty="0" err="1">
                <a:solidFill>
                  <a:schemeClr val="tx2"/>
                </a:solidFill>
              </a:rPr>
              <a:t>Lett</a:t>
            </a:r>
            <a:r>
              <a:rPr lang="en-US" sz="2400" i="1" dirty="0">
                <a:solidFill>
                  <a:schemeClr val="tx2"/>
                </a:solidFill>
              </a:rPr>
              <a:t>. </a:t>
            </a:r>
          </a:p>
        </p:txBody>
      </p:sp>
    </p:spTree>
    <p:extLst>
      <p:ext uri="{BB962C8B-B14F-4D97-AF65-F5344CB8AC3E}">
        <p14:creationId xmlns:p14="http://schemas.microsoft.com/office/powerpoint/2010/main" val="3563276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705" y="25145"/>
            <a:ext cx="8899191" cy="1143000"/>
          </a:xfrm>
        </p:spPr>
        <p:txBody>
          <a:bodyPr>
            <a:normAutofit/>
          </a:bodyPr>
          <a:lstStyle/>
          <a:p>
            <a:r>
              <a:rPr lang="en-US" sz="4400" dirty="0" err="1" smtClean="0">
                <a:solidFill>
                  <a:srgbClr val="E8BC4A"/>
                </a:solidFill>
              </a:rPr>
              <a:t>Eliassen’s</a:t>
            </a:r>
            <a:r>
              <a:rPr lang="en-US" sz="4400" dirty="0" smtClean="0">
                <a:solidFill>
                  <a:srgbClr val="E8BC4A"/>
                </a:solidFill>
              </a:rPr>
              <a:t> Balanced Vortex Model</a:t>
            </a:r>
            <a:endParaRPr lang="en-US" sz="4400" dirty="0">
              <a:solidFill>
                <a:srgbClr val="E8BC4A"/>
              </a:solidFill>
            </a:endParaRPr>
          </a:p>
        </p:txBody>
      </p:sp>
      <p:sp>
        <p:nvSpPr>
          <p:cNvPr id="7" name="TextBox 6"/>
          <p:cNvSpPr txBox="1"/>
          <p:nvPr/>
        </p:nvSpPr>
        <p:spPr>
          <a:xfrm>
            <a:off x="280762" y="910486"/>
            <a:ext cx="3639574" cy="461665"/>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Governing equations:</a:t>
            </a:r>
            <a:endParaRPr lang="en-US" sz="2400" dirty="0">
              <a:solidFill>
                <a:schemeClr val="tx2"/>
              </a:solidFill>
            </a:endParaRPr>
          </a:p>
        </p:txBody>
      </p:sp>
      <p:sp>
        <p:nvSpPr>
          <p:cNvPr id="5" name="TextBox 4"/>
          <p:cNvSpPr txBox="1"/>
          <p:nvPr/>
        </p:nvSpPr>
        <p:spPr>
          <a:xfrm>
            <a:off x="280761" y="5898714"/>
            <a:ext cx="4955557" cy="830997"/>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To focus on role of inertial stability, neglect </a:t>
            </a:r>
            <a:r>
              <a:rPr lang="en-US" sz="2400" dirty="0" err="1" smtClean="0">
                <a:solidFill>
                  <a:schemeClr val="tx2"/>
                </a:solidFill>
              </a:rPr>
              <a:t>baroclinic</a:t>
            </a:r>
            <a:r>
              <a:rPr lang="en-US" sz="2400" dirty="0" smtClean="0">
                <a:solidFill>
                  <a:schemeClr val="tx2"/>
                </a:solidFill>
              </a:rPr>
              <a:t> terms</a:t>
            </a:r>
            <a:endParaRPr lang="en-US" sz="2400" dirty="0">
              <a:solidFill>
                <a:schemeClr val="tx2"/>
              </a:solidFill>
            </a:endParaRPr>
          </a:p>
        </p:txBody>
      </p:sp>
      <p:pic>
        <p:nvPicPr>
          <p:cNvPr id="9" name="Picture 8"/>
          <p:cNvPicPr>
            <a:picLocks noChangeAspect="1"/>
          </p:cNvPicPr>
          <p:nvPr/>
        </p:nvPicPr>
        <p:blipFill>
          <a:blip r:embed="rId2"/>
          <a:stretch>
            <a:fillRect/>
          </a:stretch>
        </p:blipFill>
        <p:spPr>
          <a:xfrm>
            <a:off x="233960" y="1499529"/>
            <a:ext cx="4317927" cy="4205885"/>
          </a:xfrm>
          <a:prstGeom prst="rect">
            <a:avLst/>
          </a:prstGeom>
          <a:ln w="38100">
            <a:solidFill>
              <a:srgbClr val="FF0000"/>
            </a:solidFill>
          </a:ln>
        </p:spPr>
      </p:pic>
      <p:cxnSp>
        <p:nvCxnSpPr>
          <p:cNvPr id="11" name="Straight Arrow Connector 10"/>
          <p:cNvCxnSpPr/>
          <p:nvPr/>
        </p:nvCxnSpPr>
        <p:spPr>
          <a:xfrm flipV="1">
            <a:off x="3253143" y="2475413"/>
            <a:ext cx="432526" cy="65336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127883" y="4942188"/>
            <a:ext cx="432526" cy="65336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a:off x="5714860" y="901399"/>
            <a:ext cx="3132016" cy="1814339"/>
          </a:xfrm>
          <a:prstGeom prst="rect">
            <a:avLst/>
          </a:prstGeom>
          <a:ln w="38100">
            <a:solidFill>
              <a:srgbClr val="FF0000"/>
            </a:solidFill>
          </a:ln>
        </p:spPr>
      </p:pic>
      <p:sp>
        <p:nvSpPr>
          <p:cNvPr id="16" name="TextBox 15"/>
          <p:cNvSpPr txBox="1"/>
          <p:nvPr/>
        </p:nvSpPr>
        <p:spPr>
          <a:xfrm>
            <a:off x="5067270" y="2893382"/>
            <a:ext cx="3639574" cy="830997"/>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Assume static stability is constant:</a:t>
            </a:r>
            <a:endParaRPr lang="en-US" sz="2400" dirty="0">
              <a:solidFill>
                <a:schemeClr val="tx2"/>
              </a:solidFill>
            </a:endParaRPr>
          </a:p>
        </p:txBody>
      </p:sp>
      <p:pic>
        <p:nvPicPr>
          <p:cNvPr id="17" name="Picture 16"/>
          <p:cNvPicPr>
            <a:picLocks noChangeAspect="1"/>
          </p:cNvPicPr>
          <p:nvPr/>
        </p:nvPicPr>
        <p:blipFill>
          <a:blip r:embed="rId4"/>
          <a:stretch>
            <a:fillRect/>
          </a:stretch>
        </p:blipFill>
        <p:spPr>
          <a:xfrm>
            <a:off x="5613627" y="3761187"/>
            <a:ext cx="3318640" cy="976071"/>
          </a:xfrm>
          <a:prstGeom prst="rect">
            <a:avLst/>
          </a:prstGeom>
          <a:ln w="38100">
            <a:solidFill>
              <a:srgbClr val="0000FF"/>
            </a:solidFill>
          </a:ln>
        </p:spPr>
      </p:pic>
      <p:sp>
        <p:nvSpPr>
          <p:cNvPr id="19" name="TextBox 18"/>
          <p:cNvSpPr txBox="1"/>
          <p:nvPr/>
        </p:nvSpPr>
        <p:spPr>
          <a:xfrm>
            <a:off x="5067270" y="5013687"/>
            <a:ext cx="3791974" cy="830997"/>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Assume inertial stability is function of r only:</a:t>
            </a:r>
            <a:endParaRPr lang="en-US" sz="2400" dirty="0">
              <a:solidFill>
                <a:schemeClr val="tx2"/>
              </a:solidFill>
            </a:endParaRPr>
          </a:p>
        </p:txBody>
      </p:sp>
      <p:cxnSp>
        <p:nvCxnSpPr>
          <p:cNvPr id="21" name="Straight Arrow Connector 20"/>
          <p:cNvCxnSpPr/>
          <p:nvPr/>
        </p:nvCxnSpPr>
        <p:spPr>
          <a:xfrm flipV="1">
            <a:off x="4720968" y="1831255"/>
            <a:ext cx="892659" cy="644158"/>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5"/>
          <a:stretch>
            <a:fillRect/>
          </a:stretch>
        </p:blipFill>
        <p:spPr>
          <a:xfrm>
            <a:off x="5613627" y="5871823"/>
            <a:ext cx="3406065" cy="857887"/>
          </a:xfrm>
          <a:prstGeom prst="rect">
            <a:avLst/>
          </a:prstGeom>
          <a:ln w="38100">
            <a:solidFill>
              <a:srgbClr val="0000FF"/>
            </a:solidFill>
          </a:ln>
        </p:spPr>
      </p:pic>
    </p:spTree>
    <p:extLst>
      <p:ext uri="{BB962C8B-B14F-4D97-AF65-F5344CB8AC3E}">
        <p14:creationId xmlns:p14="http://schemas.microsoft.com/office/powerpoint/2010/main" val="1395333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705" y="25145"/>
            <a:ext cx="8899191" cy="1143000"/>
          </a:xfrm>
        </p:spPr>
        <p:txBody>
          <a:bodyPr>
            <a:normAutofit/>
          </a:bodyPr>
          <a:lstStyle/>
          <a:p>
            <a:r>
              <a:rPr lang="en-US" sz="4400" dirty="0" err="1" smtClean="0">
                <a:solidFill>
                  <a:srgbClr val="E8BC4A"/>
                </a:solidFill>
              </a:rPr>
              <a:t>Geopotential</a:t>
            </a:r>
            <a:r>
              <a:rPr lang="en-US" sz="4400" dirty="0" smtClean="0">
                <a:solidFill>
                  <a:srgbClr val="E8BC4A"/>
                </a:solidFill>
              </a:rPr>
              <a:t> Tendency Equation</a:t>
            </a:r>
            <a:endParaRPr lang="en-US" sz="4400" dirty="0">
              <a:solidFill>
                <a:srgbClr val="E8BC4A"/>
              </a:solidFill>
            </a:endParaRPr>
          </a:p>
        </p:txBody>
      </p:sp>
      <p:sp>
        <p:nvSpPr>
          <p:cNvPr id="5" name="TextBox 4"/>
          <p:cNvSpPr txBox="1"/>
          <p:nvPr/>
        </p:nvSpPr>
        <p:spPr>
          <a:xfrm>
            <a:off x="3538503" y="892249"/>
            <a:ext cx="5406489" cy="1200328"/>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Instead of eliminating        and solving for the secondary circulation, eliminate      and      to get the GTE</a:t>
            </a:r>
            <a:endParaRPr lang="en-US" sz="2400" dirty="0">
              <a:solidFill>
                <a:schemeClr val="tx2"/>
              </a:solidFill>
            </a:endParaRPr>
          </a:p>
        </p:txBody>
      </p:sp>
      <p:pic>
        <p:nvPicPr>
          <p:cNvPr id="15" name="Picture 14"/>
          <p:cNvPicPr>
            <a:picLocks noChangeAspect="1"/>
          </p:cNvPicPr>
          <p:nvPr/>
        </p:nvPicPr>
        <p:blipFill>
          <a:blip r:embed="rId2"/>
          <a:stretch>
            <a:fillRect/>
          </a:stretch>
        </p:blipFill>
        <p:spPr>
          <a:xfrm>
            <a:off x="207137" y="901399"/>
            <a:ext cx="3132016" cy="1814339"/>
          </a:xfrm>
          <a:prstGeom prst="rect">
            <a:avLst/>
          </a:prstGeom>
          <a:ln w="38100">
            <a:solidFill>
              <a:srgbClr val="0000FF"/>
            </a:solidFill>
          </a:ln>
        </p:spPr>
      </p:pic>
      <p:sp>
        <p:nvSpPr>
          <p:cNvPr id="16" name="TextBox 15"/>
          <p:cNvSpPr txBox="1"/>
          <p:nvPr/>
        </p:nvSpPr>
        <p:spPr>
          <a:xfrm>
            <a:off x="3538502" y="2243675"/>
            <a:ext cx="5320741" cy="461665"/>
          </a:xfrm>
          <a:prstGeom prst="rect">
            <a:avLst/>
          </a:prstGeom>
          <a:noFill/>
        </p:spPr>
        <p:txBody>
          <a:bodyPr wrap="square" rtlCol="0">
            <a:spAutoFit/>
          </a:bodyPr>
          <a:lstStyle/>
          <a:p>
            <a:pPr marL="285750" indent="-285750">
              <a:buFont typeface="Arial"/>
              <a:buChar char="•"/>
            </a:pPr>
            <a:r>
              <a:rPr lang="en-US" sz="2400" dirty="0" smtClean="0">
                <a:solidFill>
                  <a:schemeClr val="tx2"/>
                </a:solidFill>
              </a:rPr>
              <a:t>GTE is a 2</a:t>
            </a:r>
            <a:r>
              <a:rPr lang="en-US" sz="2400" baseline="30000" dirty="0" smtClean="0">
                <a:solidFill>
                  <a:schemeClr val="tx2"/>
                </a:solidFill>
              </a:rPr>
              <a:t>nd</a:t>
            </a:r>
            <a:r>
              <a:rPr lang="en-US" sz="2400" dirty="0" smtClean="0">
                <a:solidFill>
                  <a:schemeClr val="tx2"/>
                </a:solidFill>
              </a:rPr>
              <a:t> order elliptic PDE</a:t>
            </a:r>
            <a:endParaRPr lang="en-US" sz="2400" dirty="0">
              <a:solidFill>
                <a:schemeClr val="tx2"/>
              </a:solidFill>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674" y="994388"/>
            <a:ext cx="355600" cy="3302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059" y="1806770"/>
            <a:ext cx="228600" cy="1778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9010" y="1797568"/>
            <a:ext cx="292100" cy="177800"/>
          </a:xfrm>
          <a:prstGeom prst="rect">
            <a:avLst/>
          </a:prstGeom>
        </p:spPr>
      </p:pic>
      <p:pic>
        <p:nvPicPr>
          <p:cNvPr id="13" name="Picture 12"/>
          <p:cNvPicPr>
            <a:picLocks noChangeAspect="1"/>
          </p:cNvPicPr>
          <p:nvPr/>
        </p:nvPicPr>
        <p:blipFill>
          <a:blip r:embed="rId6"/>
          <a:stretch>
            <a:fillRect/>
          </a:stretch>
        </p:blipFill>
        <p:spPr>
          <a:xfrm>
            <a:off x="207137" y="2862271"/>
            <a:ext cx="8737856" cy="1108534"/>
          </a:xfrm>
          <a:prstGeom prst="rect">
            <a:avLst/>
          </a:prstGeom>
          <a:ln w="38100">
            <a:solidFill>
              <a:srgbClr val="FF0000"/>
            </a:solidFill>
          </a:ln>
        </p:spPr>
      </p:pic>
      <p:sp>
        <p:nvSpPr>
          <p:cNvPr id="20" name="TextBox 19"/>
          <p:cNvSpPr txBox="1"/>
          <p:nvPr/>
        </p:nvSpPr>
        <p:spPr>
          <a:xfrm>
            <a:off x="207137" y="4080098"/>
            <a:ext cx="4872768" cy="2800767"/>
          </a:xfrm>
          <a:prstGeom prst="rect">
            <a:avLst/>
          </a:prstGeom>
          <a:noFill/>
        </p:spPr>
        <p:txBody>
          <a:bodyPr wrap="square" rtlCol="0">
            <a:spAutoFit/>
          </a:bodyPr>
          <a:lstStyle/>
          <a:p>
            <a:pPr marL="285750" indent="-285750">
              <a:spcBef>
                <a:spcPts val="1200"/>
              </a:spcBef>
              <a:buFont typeface="Arial"/>
              <a:buChar char="•"/>
            </a:pPr>
            <a:r>
              <a:rPr lang="en-US" sz="2400" dirty="0" smtClean="0">
                <a:solidFill>
                  <a:schemeClr val="tx2"/>
                </a:solidFill>
              </a:rPr>
              <a:t>Use separation of variables</a:t>
            </a:r>
          </a:p>
          <a:p>
            <a:pPr marL="285750" indent="-285750">
              <a:spcBef>
                <a:spcPts val="1200"/>
              </a:spcBef>
              <a:buFont typeface="Arial"/>
              <a:buChar char="•"/>
            </a:pPr>
            <a:endParaRPr lang="en-US" sz="2400" dirty="0">
              <a:solidFill>
                <a:schemeClr val="tx2"/>
              </a:solidFill>
            </a:endParaRPr>
          </a:p>
          <a:p>
            <a:pPr marL="285750" indent="-285750">
              <a:spcBef>
                <a:spcPts val="1200"/>
              </a:spcBef>
              <a:buFont typeface="Arial"/>
              <a:buChar char="•"/>
            </a:pPr>
            <a:endParaRPr lang="en-US" sz="1200" dirty="0" smtClean="0">
              <a:solidFill>
                <a:schemeClr val="tx2"/>
              </a:solidFill>
            </a:endParaRPr>
          </a:p>
          <a:p>
            <a:pPr marL="285750" indent="-285750">
              <a:spcBef>
                <a:spcPts val="1200"/>
              </a:spcBef>
              <a:buFont typeface="Arial"/>
              <a:buChar char="•"/>
            </a:pPr>
            <a:r>
              <a:rPr lang="en-US" sz="2400" dirty="0">
                <a:solidFill>
                  <a:schemeClr val="tx2"/>
                </a:solidFill>
              </a:rPr>
              <a:t>C</a:t>
            </a:r>
            <a:r>
              <a:rPr lang="en-US" sz="2400" dirty="0" smtClean="0">
                <a:solidFill>
                  <a:schemeClr val="tx2"/>
                </a:solidFill>
              </a:rPr>
              <a:t>hoose appropriate BC’s</a:t>
            </a:r>
          </a:p>
          <a:p>
            <a:pPr marL="285750" indent="-285750">
              <a:spcBef>
                <a:spcPts val="1200"/>
              </a:spcBef>
              <a:buFont typeface="Arial"/>
              <a:buChar char="•"/>
            </a:pPr>
            <a:r>
              <a:rPr lang="en-US" sz="2400" dirty="0">
                <a:solidFill>
                  <a:schemeClr val="tx2"/>
                </a:solidFill>
              </a:rPr>
              <a:t>A</a:t>
            </a:r>
            <a:r>
              <a:rPr lang="en-US" sz="2400" dirty="0" smtClean="0">
                <a:solidFill>
                  <a:schemeClr val="tx2"/>
                </a:solidFill>
              </a:rPr>
              <a:t>ssume the following vertical structure:</a:t>
            </a:r>
            <a:endParaRPr lang="en-US" sz="2400" dirty="0">
              <a:solidFill>
                <a:schemeClr val="tx2"/>
              </a:solidFill>
            </a:endParaRPr>
          </a:p>
        </p:txBody>
      </p:sp>
      <p:grpSp>
        <p:nvGrpSpPr>
          <p:cNvPr id="34" name="Group 33"/>
          <p:cNvGrpSpPr/>
          <p:nvPr/>
        </p:nvGrpSpPr>
        <p:grpSpPr>
          <a:xfrm>
            <a:off x="5079904" y="4098502"/>
            <a:ext cx="3886479" cy="2665175"/>
            <a:chOff x="5079904" y="4098502"/>
            <a:chExt cx="3886479" cy="2665175"/>
          </a:xfrm>
        </p:grpSpPr>
        <p:sp>
          <p:nvSpPr>
            <p:cNvPr id="18" name="Rectangle 17"/>
            <p:cNvSpPr/>
            <p:nvPr/>
          </p:nvSpPr>
          <p:spPr>
            <a:xfrm>
              <a:off x="5218859" y="4098502"/>
              <a:ext cx="3747524" cy="26651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vert_structur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9904" y="4153713"/>
              <a:ext cx="3865087" cy="2576724"/>
            </a:xfrm>
            <a:prstGeom prst="rect">
              <a:avLst/>
            </a:prstGeom>
          </p:spPr>
        </p:pic>
        <p:pic>
          <p:nvPicPr>
            <p:cNvPr id="25" name="Picture 2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2882" y="4621918"/>
              <a:ext cx="241300" cy="292100"/>
            </a:xfrm>
            <a:prstGeom prst="rect">
              <a:avLst/>
            </a:prstGeom>
          </p:spPr>
        </p:pic>
        <p:pic>
          <p:nvPicPr>
            <p:cNvPr id="26" name="Picture 2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9971" y="4914018"/>
              <a:ext cx="292100" cy="266700"/>
            </a:xfrm>
            <a:prstGeom prst="rect">
              <a:avLst/>
            </a:prstGeom>
          </p:spPr>
        </p:pic>
        <p:pic>
          <p:nvPicPr>
            <p:cNvPr id="27" name="Picture 2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4603" y="4543345"/>
              <a:ext cx="241300" cy="152400"/>
            </a:xfrm>
            <a:prstGeom prst="rect">
              <a:avLst/>
            </a:prstGeom>
          </p:spPr>
        </p:pic>
        <p:pic>
          <p:nvPicPr>
            <p:cNvPr id="28" name="Picture 2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7045" y="4939958"/>
              <a:ext cx="304800" cy="279400"/>
            </a:xfrm>
            <a:prstGeom prst="rect">
              <a:avLst/>
            </a:prstGeom>
          </p:spPr>
        </p:pic>
        <p:pic>
          <p:nvPicPr>
            <p:cNvPr id="29" name="Picture 28"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47815" y="5226521"/>
              <a:ext cx="266700" cy="203200"/>
            </a:xfrm>
            <a:prstGeom prst="rect">
              <a:avLst/>
            </a:prstGeom>
          </p:spPr>
        </p:pic>
        <p:pic>
          <p:nvPicPr>
            <p:cNvPr id="30" name="Picture 29"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75279" y="5472775"/>
              <a:ext cx="203200" cy="152400"/>
            </a:xfrm>
            <a:prstGeom prst="rect">
              <a:avLst/>
            </a:prstGeom>
          </p:spPr>
        </p:pic>
      </p:grpSp>
      <p:pic>
        <p:nvPicPr>
          <p:cNvPr id="32" name="Picture 31"/>
          <p:cNvPicPr>
            <a:picLocks noChangeAspect="1"/>
          </p:cNvPicPr>
          <p:nvPr/>
        </p:nvPicPr>
        <p:blipFill>
          <a:blip r:embed="rId14"/>
          <a:stretch>
            <a:fillRect/>
          </a:stretch>
        </p:blipFill>
        <p:spPr>
          <a:xfrm>
            <a:off x="1085914" y="4636543"/>
            <a:ext cx="3541719" cy="582815"/>
          </a:xfrm>
          <a:prstGeom prst="rect">
            <a:avLst/>
          </a:prstGeom>
          <a:ln w="38100">
            <a:solidFill>
              <a:srgbClr val="0000FF"/>
            </a:solidFill>
          </a:ln>
        </p:spPr>
      </p:pic>
    </p:spTree>
    <p:extLst>
      <p:ext uri="{BB962C8B-B14F-4D97-AF65-F5344CB8AC3E}">
        <p14:creationId xmlns:p14="http://schemas.microsoft.com/office/powerpoint/2010/main" val="1593278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705" y="25145"/>
            <a:ext cx="8899191" cy="1143000"/>
          </a:xfrm>
        </p:spPr>
        <p:txBody>
          <a:bodyPr>
            <a:normAutofit fontScale="90000"/>
          </a:bodyPr>
          <a:lstStyle/>
          <a:p>
            <a:r>
              <a:rPr lang="en-US" sz="4400" dirty="0" smtClean="0">
                <a:solidFill>
                  <a:srgbClr val="E8BC4A"/>
                </a:solidFill>
              </a:rPr>
              <a:t>Resulting Radial Structure Problem</a:t>
            </a:r>
            <a:endParaRPr lang="en-US" sz="4400" dirty="0">
              <a:solidFill>
                <a:srgbClr val="E8BC4A"/>
              </a:solidFill>
            </a:endParaRPr>
          </a:p>
        </p:txBody>
      </p:sp>
      <p:pic>
        <p:nvPicPr>
          <p:cNvPr id="2" name="Picture 1"/>
          <p:cNvPicPr>
            <a:picLocks noChangeAspect="1"/>
          </p:cNvPicPr>
          <p:nvPr/>
        </p:nvPicPr>
        <p:blipFill>
          <a:blip r:embed="rId2"/>
          <a:stretch>
            <a:fillRect/>
          </a:stretch>
        </p:blipFill>
        <p:spPr>
          <a:xfrm>
            <a:off x="204715" y="879840"/>
            <a:ext cx="4218967" cy="2985118"/>
          </a:xfrm>
          <a:prstGeom prst="rect">
            <a:avLst/>
          </a:prstGeom>
          <a:ln w="38100">
            <a:solidFill>
              <a:srgbClr val="FF0000"/>
            </a:solidFill>
          </a:ln>
        </p:spPr>
      </p:pic>
      <p:sp>
        <p:nvSpPr>
          <p:cNvPr id="22" name="TextBox 21"/>
          <p:cNvSpPr txBox="1"/>
          <p:nvPr/>
        </p:nvSpPr>
        <p:spPr>
          <a:xfrm>
            <a:off x="4665752" y="879840"/>
            <a:ext cx="4260835" cy="2400657"/>
          </a:xfrm>
          <a:prstGeom prst="rect">
            <a:avLst/>
          </a:prstGeom>
          <a:noFill/>
        </p:spPr>
        <p:txBody>
          <a:bodyPr wrap="square" rtlCol="0">
            <a:spAutoFit/>
          </a:bodyPr>
          <a:lstStyle/>
          <a:p>
            <a:pPr marL="285750" indent="-285750">
              <a:spcBef>
                <a:spcPts val="1800"/>
              </a:spcBef>
              <a:buFont typeface="Arial"/>
              <a:buChar char="•"/>
            </a:pPr>
            <a:r>
              <a:rPr lang="en-US" sz="2400" dirty="0" smtClean="0">
                <a:solidFill>
                  <a:schemeClr val="tx2"/>
                </a:solidFill>
              </a:rPr>
              <a:t>2</a:t>
            </a:r>
            <a:r>
              <a:rPr lang="en-US" sz="2400" baseline="30000" dirty="0" smtClean="0">
                <a:solidFill>
                  <a:schemeClr val="tx2"/>
                </a:solidFill>
              </a:rPr>
              <a:t>nd</a:t>
            </a:r>
            <a:r>
              <a:rPr lang="en-US" sz="2400" dirty="0" smtClean="0">
                <a:solidFill>
                  <a:schemeClr val="tx2"/>
                </a:solidFill>
              </a:rPr>
              <a:t> order ODE</a:t>
            </a:r>
          </a:p>
          <a:p>
            <a:pPr marL="285750" indent="-285750">
              <a:spcBef>
                <a:spcPts val="1800"/>
              </a:spcBef>
              <a:buFont typeface="Arial"/>
              <a:buChar char="•"/>
            </a:pPr>
            <a:r>
              <a:rPr lang="en-US" sz="2400" dirty="0" smtClean="0">
                <a:solidFill>
                  <a:schemeClr val="tx2"/>
                </a:solidFill>
              </a:rPr>
              <a:t>Have developed code in </a:t>
            </a:r>
            <a:r>
              <a:rPr lang="en-US" sz="2400" dirty="0" err="1" smtClean="0">
                <a:solidFill>
                  <a:schemeClr val="tx2"/>
                </a:solidFill>
              </a:rPr>
              <a:t>Mathematica</a:t>
            </a:r>
            <a:r>
              <a:rPr lang="en-US" sz="2400" dirty="0" smtClean="0">
                <a:solidFill>
                  <a:schemeClr val="tx2"/>
                </a:solidFill>
              </a:rPr>
              <a:t> and Fortran to solve this problem</a:t>
            </a:r>
          </a:p>
          <a:p>
            <a:pPr marL="285750" indent="-285750">
              <a:spcBef>
                <a:spcPts val="1800"/>
              </a:spcBef>
              <a:buFont typeface="Arial"/>
              <a:buChar char="•"/>
            </a:pPr>
            <a:r>
              <a:rPr lang="en-US" sz="2400" dirty="0" err="1" smtClean="0">
                <a:solidFill>
                  <a:schemeClr val="tx2"/>
                </a:solidFill>
              </a:rPr>
              <a:t>Rossby</a:t>
            </a:r>
            <a:r>
              <a:rPr lang="en-US" sz="2400" dirty="0" smtClean="0">
                <a:solidFill>
                  <a:schemeClr val="tx2"/>
                </a:solidFill>
              </a:rPr>
              <a:t> length:</a:t>
            </a:r>
            <a:endParaRPr lang="en-US" sz="2400" dirty="0">
              <a:solidFill>
                <a:schemeClr val="tx2"/>
              </a:solidFill>
            </a:endParaRPr>
          </a:p>
        </p:txBody>
      </p:sp>
      <p:pic>
        <p:nvPicPr>
          <p:cNvPr id="3" name="Picture 2"/>
          <p:cNvPicPr>
            <a:picLocks noChangeAspect="1"/>
          </p:cNvPicPr>
          <p:nvPr/>
        </p:nvPicPr>
        <p:blipFill>
          <a:blip r:embed="rId3"/>
          <a:stretch>
            <a:fillRect/>
          </a:stretch>
        </p:blipFill>
        <p:spPr>
          <a:xfrm>
            <a:off x="4585870" y="3362526"/>
            <a:ext cx="4340717" cy="861321"/>
          </a:xfrm>
          <a:prstGeom prst="rect">
            <a:avLst/>
          </a:prstGeom>
          <a:ln w="38100">
            <a:solidFill>
              <a:srgbClr val="0000FF"/>
            </a:solidFill>
          </a:ln>
        </p:spPr>
      </p:pic>
      <p:sp>
        <p:nvSpPr>
          <p:cNvPr id="24" name="TextBox 23"/>
          <p:cNvSpPr txBox="1"/>
          <p:nvPr/>
        </p:nvSpPr>
        <p:spPr>
          <a:xfrm>
            <a:off x="204716" y="4332599"/>
            <a:ext cx="3513162" cy="1800493"/>
          </a:xfrm>
          <a:prstGeom prst="rect">
            <a:avLst/>
          </a:prstGeom>
          <a:noFill/>
        </p:spPr>
        <p:txBody>
          <a:bodyPr wrap="square" rtlCol="0">
            <a:spAutoFit/>
          </a:bodyPr>
          <a:lstStyle/>
          <a:p>
            <a:pPr marL="285750" indent="-285750">
              <a:spcBef>
                <a:spcPts val="1800"/>
              </a:spcBef>
              <a:buFont typeface="Arial"/>
              <a:buChar char="•"/>
            </a:pPr>
            <a:r>
              <a:rPr lang="en-US" sz="2400" dirty="0" smtClean="0">
                <a:solidFill>
                  <a:schemeClr val="tx2"/>
                </a:solidFill>
              </a:rPr>
              <a:t>Other radial structure functions can then be recovered</a:t>
            </a:r>
          </a:p>
          <a:p>
            <a:pPr marL="285750" indent="-285750">
              <a:spcBef>
                <a:spcPts val="1800"/>
              </a:spcBef>
              <a:buFont typeface="Arial"/>
              <a:buChar char="•"/>
            </a:pPr>
            <a:r>
              <a:rPr lang="en-US" sz="2400" dirty="0" smtClean="0">
                <a:solidFill>
                  <a:schemeClr val="tx2"/>
                </a:solidFill>
              </a:rPr>
              <a:t>For example:</a:t>
            </a:r>
            <a:endParaRPr lang="en-US" sz="2400" dirty="0">
              <a:solidFill>
                <a:schemeClr val="tx2"/>
              </a:solidFill>
            </a:endParaRPr>
          </a:p>
        </p:txBody>
      </p:sp>
      <p:pic>
        <p:nvPicPr>
          <p:cNvPr id="7" name="Picture 6"/>
          <p:cNvPicPr>
            <a:picLocks noChangeAspect="1"/>
          </p:cNvPicPr>
          <p:nvPr/>
        </p:nvPicPr>
        <p:blipFill>
          <a:blip r:embed="rId4"/>
          <a:stretch>
            <a:fillRect/>
          </a:stretch>
        </p:blipFill>
        <p:spPr>
          <a:xfrm>
            <a:off x="3769042" y="4343478"/>
            <a:ext cx="5176517" cy="1189764"/>
          </a:xfrm>
          <a:prstGeom prst="rect">
            <a:avLst/>
          </a:prstGeom>
          <a:ln w="38100">
            <a:solidFill>
              <a:srgbClr val="0000FF"/>
            </a:solidFill>
          </a:ln>
        </p:spPr>
      </p:pic>
      <p:pic>
        <p:nvPicPr>
          <p:cNvPr id="9" name="Picture 8"/>
          <p:cNvPicPr>
            <a:picLocks noChangeAspect="1"/>
          </p:cNvPicPr>
          <p:nvPr/>
        </p:nvPicPr>
        <p:blipFill>
          <a:blip r:embed="rId5"/>
          <a:stretch>
            <a:fillRect/>
          </a:stretch>
        </p:blipFill>
        <p:spPr>
          <a:xfrm>
            <a:off x="4150408" y="5616427"/>
            <a:ext cx="4456845" cy="1100036"/>
          </a:xfrm>
          <a:prstGeom prst="rect">
            <a:avLst/>
          </a:prstGeom>
          <a:ln w="38100">
            <a:solidFill>
              <a:srgbClr val="0000FF"/>
            </a:solidFill>
          </a:ln>
        </p:spPr>
      </p:pic>
    </p:spTree>
    <p:extLst>
      <p:ext uri="{BB962C8B-B14F-4D97-AF65-F5344CB8AC3E}">
        <p14:creationId xmlns:p14="http://schemas.microsoft.com/office/powerpoint/2010/main" val="11266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276" y="-8085"/>
            <a:ext cx="4953361" cy="1141560"/>
          </a:xfrm>
        </p:spPr>
        <p:txBody>
          <a:bodyPr/>
          <a:lstStyle/>
          <a:p>
            <a:r>
              <a:rPr lang="en-US" dirty="0" smtClean="0">
                <a:solidFill>
                  <a:schemeClr val="accent1"/>
                </a:solidFill>
              </a:rPr>
              <a:t>Vortex Profiles</a:t>
            </a:r>
            <a:endParaRPr lang="en-US" dirty="0">
              <a:solidFill>
                <a:schemeClr val="accent1"/>
              </a:solidFill>
            </a:endParaRPr>
          </a:p>
        </p:txBody>
      </p:sp>
      <p:sp>
        <p:nvSpPr>
          <p:cNvPr id="3" name="Content Placeholder 2"/>
          <p:cNvSpPr>
            <a:spLocks noGrp="1"/>
          </p:cNvSpPr>
          <p:nvPr>
            <p:ph sz="half" idx="1"/>
          </p:nvPr>
        </p:nvSpPr>
        <p:spPr>
          <a:xfrm>
            <a:off x="230188" y="1168400"/>
            <a:ext cx="4722812" cy="5438838"/>
          </a:xfrm>
        </p:spPr>
        <p:txBody>
          <a:bodyPr>
            <a:normAutofit/>
          </a:bodyPr>
          <a:lstStyle/>
          <a:p>
            <a:r>
              <a:rPr lang="en-US" dirty="0" smtClean="0"/>
              <a:t>Vortex profiles based on Gaussian vortex, con-trolled by </a:t>
            </a:r>
            <a:r>
              <a:rPr lang="en-US" dirty="0" err="1" smtClean="0"/>
              <a:t>V</a:t>
            </a:r>
            <a:r>
              <a:rPr lang="en-US" baseline="-25000" dirty="0" err="1" smtClean="0"/>
              <a:t>max</a:t>
            </a:r>
            <a:r>
              <a:rPr lang="en-US" dirty="0" smtClean="0"/>
              <a:t> and RMW</a:t>
            </a:r>
          </a:p>
          <a:p>
            <a:pPr marL="0" indent="0">
              <a:buNone/>
            </a:pPr>
            <a:endParaRPr lang="en-US" sz="1000" dirty="0" smtClean="0"/>
          </a:p>
          <a:p>
            <a:r>
              <a:rPr lang="en-US" dirty="0" err="1" smtClean="0"/>
              <a:t>V</a:t>
            </a:r>
            <a:r>
              <a:rPr lang="en-US" baseline="-25000" dirty="0" err="1" smtClean="0"/>
              <a:t>max</a:t>
            </a:r>
            <a:r>
              <a:rPr lang="en-US" dirty="0" smtClean="0"/>
              <a:t>=30m/</a:t>
            </a:r>
            <a:r>
              <a:rPr lang="en-US" dirty="0" err="1" smtClean="0"/>
              <a:t>s,RMW</a:t>
            </a:r>
            <a:r>
              <a:rPr lang="en-US" dirty="0" smtClean="0"/>
              <a:t>=30km</a:t>
            </a:r>
            <a:endParaRPr lang="en-US" dirty="0"/>
          </a:p>
          <a:p>
            <a:r>
              <a:rPr lang="en-US" dirty="0" smtClean="0"/>
              <a:t>Heating profiles based on warm-ring structure, with 4 shape parameters</a:t>
            </a:r>
          </a:p>
          <a:p>
            <a:pPr marL="457200" lvl="1" indent="0">
              <a:buNone/>
            </a:pPr>
            <a:endParaRPr lang="en-US" dirty="0" smtClean="0"/>
          </a:p>
        </p:txBody>
      </p:sp>
      <p:pic>
        <p:nvPicPr>
          <p:cNvPr id="6" name="Content Placeholder 12" descr="VZ_DH_A.tiff"/>
          <p:cNvPicPr>
            <a:picLocks noGrp="1" noChangeAspect="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973637" y="609600"/>
            <a:ext cx="3865563" cy="2722563"/>
          </a:xfrm>
        </p:spPr>
      </p:pic>
      <p:cxnSp>
        <p:nvCxnSpPr>
          <p:cNvPr id="7" name="Straight Connector 22"/>
          <p:cNvCxnSpPr>
            <a:cxnSpLocks noChangeShapeType="1"/>
          </p:cNvCxnSpPr>
          <p:nvPr/>
        </p:nvCxnSpPr>
        <p:spPr bwMode="auto">
          <a:xfrm>
            <a:off x="6665912" y="784225"/>
            <a:ext cx="0" cy="2187575"/>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8" name="TextBox 26"/>
          <p:cNvSpPr txBox="1">
            <a:spLocks noChangeArrowheads="1"/>
          </p:cNvSpPr>
          <p:nvPr/>
        </p:nvSpPr>
        <p:spPr bwMode="auto">
          <a:xfrm>
            <a:off x="6269037" y="2982912"/>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pic>
        <p:nvPicPr>
          <p:cNvPr id="9" name="Content Placeholder 13" descr="DH_DH_A.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919663" y="3455987"/>
            <a:ext cx="3929062" cy="2716213"/>
          </a:xfrm>
          <a:prstGeom prst="rect">
            <a:avLst/>
          </a:prstGeom>
        </p:spPr>
      </p:pic>
      <p:cxnSp>
        <p:nvCxnSpPr>
          <p:cNvPr id="10" name="Straight Connector 17"/>
          <p:cNvCxnSpPr>
            <a:cxnSpLocks noChangeShapeType="1"/>
          </p:cNvCxnSpPr>
          <p:nvPr/>
        </p:nvCxnSpPr>
        <p:spPr bwMode="auto">
          <a:xfrm rot="5400000">
            <a:off x="4791075" y="4724400"/>
            <a:ext cx="2133600" cy="0"/>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11" name="Straight Connector 18"/>
          <p:cNvCxnSpPr>
            <a:cxnSpLocks noChangeShapeType="1"/>
          </p:cNvCxnSpPr>
          <p:nvPr/>
        </p:nvCxnSpPr>
        <p:spPr bwMode="auto">
          <a:xfrm rot="5400000">
            <a:off x="5010150" y="4724400"/>
            <a:ext cx="2133600" cy="0"/>
          </a:xfrm>
          <a:prstGeom prst="line">
            <a:avLst/>
          </a:prstGeom>
          <a:noFill/>
          <a:ln w="19050" algn="ctr">
            <a:solidFill>
              <a:srgbClr val="008000"/>
            </a:solidFill>
            <a:round/>
            <a:headEnd/>
            <a:tailEnd/>
          </a:ln>
          <a:extLst>
            <a:ext uri="{909E8E84-426E-40dd-AFC4-6F175D3DCCD1}">
              <a14:hiddenFill xmlns:a14="http://schemas.microsoft.com/office/drawing/2010/main">
                <a:noFill/>
              </a14:hiddenFill>
            </a:ext>
          </a:extLst>
        </p:spPr>
      </p:cxnSp>
      <p:cxnSp>
        <p:nvCxnSpPr>
          <p:cNvPr id="12" name="Straight Connector 19"/>
          <p:cNvCxnSpPr>
            <a:cxnSpLocks noChangeShapeType="1"/>
          </p:cNvCxnSpPr>
          <p:nvPr/>
        </p:nvCxnSpPr>
        <p:spPr bwMode="auto">
          <a:xfrm rot="5400000">
            <a:off x="5430838" y="4724400"/>
            <a:ext cx="2133600" cy="0"/>
          </a:xfrm>
          <a:prstGeom prst="line">
            <a:avLst/>
          </a:prstGeom>
          <a:noFill/>
          <a:ln w="19050" algn="ctr">
            <a:solidFill>
              <a:srgbClr val="008000"/>
            </a:solidFill>
            <a:round/>
            <a:headEnd/>
            <a:tailEnd/>
          </a:ln>
          <a:extLst>
            <a:ext uri="{909E8E84-426E-40dd-AFC4-6F175D3DCCD1}">
              <a14:hiddenFill xmlns:a14="http://schemas.microsoft.com/office/drawing/2010/main">
                <a:noFill/>
              </a14:hiddenFill>
            </a:ext>
          </a:extLst>
        </p:spPr>
      </p:cxnSp>
      <p:cxnSp>
        <p:nvCxnSpPr>
          <p:cNvPr id="13" name="Straight Connector 20"/>
          <p:cNvCxnSpPr>
            <a:cxnSpLocks noChangeShapeType="1"/>
          </p:cNvCxnSpPr>
          <p:nvPr/>
        </p:nvCxnSpPr>
        <p:spPr bwMode="auto">
          <a:xfrm rot="5400000">
            <a:off x="5622925" y="4724400"/>
            <a:ext cx="2133600" cy="0"/>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14" name="Straight Connector 24"/>
          <p:cNvCxnSpPr>
            <a:cxnSpLocks noChangeShapeType="1"/>
          </p:cNvCxnSpPr>
          <p:nvPr/>
        </p:nvCxnSpPr>
        <p:spPr bwMode="auto">
          <a:xfrm>
            <a:off x="5354637" y="1133475"/>
            <a:ext cx="3429000" cy="0"/>
          </a:xfrm>
          <a:prstGeom prst="line">
            <a:avLst/>
          </a:prstGeom>
          <a:noFill/>
          <a:ln w="25400" algn="ctr">
            <a:solidFill>
              <a:srgbClr val="7030A0"/>
            </a:solidFill>
            <a:round/>
            <a:headEnd/>
            <a:tailEnd/>
          </a:ln>
          <a:extLst>
            <a:ext uri="{909E8E84-426E-40dd-AFC4-6F175D3DCCD1}">
              <a14:hiddenFill xmlns:a14="http://schemas.microsoft.com/office/drawing/2010/main">
                <a:noFill/>
              </a14:hiddenFill>
            </a:ext>
          </a:extLst>
        </p:spPr>
      </p:cxnSp>
      <p:sp>
        <p:nvSpPr>
          <p:cNvPr id="15" name="TextBox 25"/>
          <p:cNvSpPr txBox="1">
            <a:spLocks noChangeArrowheads="1"/>
          </p:cNvSpPr>
          <p:nvPr/>
        </p:nvSpPr>
        <p:spPr bwMode="auto">
          <a:xfrm>
            <a:off x="5278437" y="1077912"/>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a:solidFill>
                  <a:srgbClr val="7030A0"/>
                </a:solidFill>
              </a:rPr>
              <a:t>V</a:t>
            </a:r>
            <a:r>
              <a:rPr lang="en-US" baseline="-25000" dirty="0" err="1">
                <a:solidFill>
                  <a:srgbClr val="7030A0"/>
                </a:solidFill>
              </a:rPr>
              <a:t>max</a:t>
            </a:r>
            <a:endParaRPr lang="en-US" baseline="-25000" dirty="0">
              <a:solidFill>
                <a:srgbClr val="7030A0"/>
              </a:solidFill>
            </a:endParaRPr>
          </a:p>
        </p:txBody>
      </p:sp>
      <p:sp>
        <p:nvSpPr>
          <p:cNvPr id="4" name="TextBox 3"/>
          <p:cNvSpPr txBox="1"/>
          <p:nvPr/>
        </p:nvSpPr>
        <p:spPr>
          <a:xfrm>
            <a:off x="5638800" y="5802868"/>
            <a:ext cx="1255472" cy="369332"/>
          </a:xfrm>
          <a:prstGeom prst="rect">
            <a:avLst/>
          </a:prstGeom>
          <a:noFill/>
        </p:spPr>
        <p:txBody>
          <a:bodyPr wrap="none" rtlCol="0">
            <a:spAutoFit/>
          </a:bodyPr>
          <a:lstStyle/>
          <a:p>
            <a:r>
              <a:rPr lang="en-US" b="1" i="1" dirty="0" smtClean="0">
                <a:solidFill>
                  <a:srgbClr val="00B050"/>
                </a:solidFill>
                <a:latin typeface="Times New Roman" pitchFamily="18" charset="0"/>
                <a:cs typeface="Times New Roman" pitchFamily="18" charset="0"/>
              </a:rPr>
              <a:t> r</a:t>
            </a:r>
            <a:r>
              <a:rPr lang="en-US" b="1" i="1" baseline="-25000" dirty="0" smtClean="0">
                <a:solidFill>
                  <a:srgbClr val="00B050"/>
                </a:solidFill>
                <a:latin typeface="Times New Roman" pitchFamily="18" charset="0"/>
                <a:cs typeface="Times New Roman" pitchFamily="18" charset="0"/>
              </a:rPr>
              <a:t>1</a:t>
            </a:r>
            <a:r>
              <a:rPr lang="en-US" b="1" i="1" dirty="0" smtClean="0">
                <a:solidFill>
                  <a:srgbClr val="00B050"/>
                </a:solidFill>
                <a:latin typeface="Times New Roman" pitchFamily="18" charset="0"/>
                <a:cs typeface="Times New Roman" pitchFamily="18" charset="0"/>
              </a:rPr>
              <a:t> r</a:t>
            </a:r>
            <a:r>
              <a:rPr lang="en-US" b="1" i="1" baseline="-25000" dirty="0" smtClean="0">
                <a:solidFill>
                  <a:srgbClr val="00B050"/>
                </a:solidFill>
                <a:latin typeface="Times New Roman" pitchFamily="18" charset="0"/>
                <a:cs typeface="Times New Roman" pitchFamily="18" charset="0"/>
              </a:rPr>
              <a:t>2</a:t>
            </a:r>
            <a:r>
              <a:rPr lang="en-US" b="1" i="1" dirty="0" smtClean="0">
                <a:solidFill>
                  <a:srgbClr val="00B050"/>
                </a:solidFill>
                <a:latin typeface="Times New Roman" pitchFamily="18" charset="0"/>
                <a:cs typeface="Times New Roman" pitchFamily="18" charset="0"/>
              </a:rPr>
              <a:t>    r</a:t>
            </a:r>
            <a:r>
              <a:rPr lang="en-US" b="1" i="1" baseline="-25000" dirty="0" smtClean="0">
                <a:solidFill>
                  <a:srgbClr val="00B050"/>
                </a:solidFill>
                <a:latin typeface="Times New Roman" pitchFamily="18" charset="0"/>
                <a:cs typeface="Times New Roman" pitchFamily="18" charset="0"/>
              </a:rPr>
              <a:t>3</a:t>
            </a:r>
            <a:r>
              <a:rPr lang="en-US" b="1" i="1" dirty="0" smtClean="0">
                <a:solidFill>
                  <a:srgbClr val="00B050"/>
                </a:solidFill>
                <a:latin typeface="Times New Roman" pitchFamily="18" charset="0"/>
                <a:cs typeface="Times New Roman" pitchFamily="18" charset="0"/>
              </a:rPr>
              <a:t> r</a:t>
            </a:r>
            <a:r>
              <a:rPr lang="en-US" b="1" i="1" baseline="-25000" dirty="0" smtClean="0">
                <a:solidFill>
                  <a:srgbClr val="00B050"/>
                </a:solidFill>
                <a:latin typeface="Times New Roman" pitchFamily="18" charset="0"/>
                <a:cs typeface="Times New Roman" pitchFamily="18" charset="0"/>
              </a:rPr>
              <a:t>4</a:t>
            </a:r>
            <a:endParaRPr lang="en-US" b="1" i="1" baseline="-25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636556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2" y="33897"/>
            <a:ext cx="8917384" cy="950749"/>
          </a:xfrm>
        </p:spPr>
        <p:txBody>
          <a:bodyPr>
            <a:normAutofit fontScale="90000"/>
          </a:bodyPr>
          <a:lstStyle/>
          <a:p>
            <a:r>
              <a:rPr lang="en-US" dirty="0" smtClean="0">
                <a:solidFill>
                  <a:srgbClr val="E8BC4A"/>
                </a:solidFill>
              </a:rPr>
              <a:t>Initial Profiles for Idealized Runs</a:t>
            </a:r>
            <a:endParaRPr lang="en-US" dirty="0">
              <a:solidFill>
                <a:srgbClr val="E8BC4A"/>
              </a:solidFill>
            </a:endParaRPr>
          </a:p>
        </p:txBody>
      </p:sp>
      <p:pic>
        <p:nvPicPr>
          <p:cNvPr id="22" name="Picture 2" descr="vortex_response-v4b-sample_C3_DH1_init.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69134" y="860681"/>
            <a:ext cx="4018199" cy="283010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3" name="Straight Connector 30"/>
          <p:cNvCxnSpPr>
            <a:cxnSpLocks noChangeShapeType="1"/>
          </p:cNvCxnSpPr>
          <p:nvPr/>
        </p:nvCxnSpPr>
        <p:spPr bwMode="auto">
          <a:xfrm>
            <a:off x="2237879" y="1058212"/>
            <a:ext cx="0" cy="2218388"/>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24" name="TextBox 31"/>
          <p:cNvSpPr txBox="1">
            <a:spLocks noChangeArrowheads="1"/>
          </p:cNvSpPr>
          <p:nvPr/>
        </p:nvSpPr>
        <p:spPr bwMode="auto">
          <a:xfrm>
            <a:off x="2237879" y="1058212"/>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pic>
        <p:nvPicPr>
          <p:cNvPr id="25" name="Picture 3" descr="vortex_response-v4b-sample_C3_DH2_init.ti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34" y="3855756"/>
            <a:ext cx="4018199" cy="283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vortex_response-v4b-sample_C3_DH3_init.tif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631612" y="860681"/>
            <a:ext cx="4018199" cy="28301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5"/>
          <p:cNvSpPr txBox="1">
            <a:spLocks noChangeArrowheads="1"/>
          </p:cNvSpPr>
          <p:nvPr/>
        </p:nvSpPr>
        <p:spPr bwMode="auto">
          <a:xfrm>
            <a:off x="6660415" y="1048805"/>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pic>
        <p:nvPicPr>
          <p:cNvPr id="31" name="Picture 6" descr="vortex_response-v4b-sample_C3_DH5_init.tif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12" y="3855756"/>
            <a:ext cx="4021500" cy="283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24"/>
          <p:cNvCxnSpPr>
            <a:cxnSpLocks noChangeShapeType="1"/>
          </p:cNvCxnSpPr>
          <p:nvPr/>
        </p:nvCxnSpPr>
        <p:spPr bwMode="auto">
          <a:xfrm>
            <a:off x="7271870" y="1058212"/>
            <a:ext cx="0" cy="22183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8" name="Straight Connector 30"/>
          <p:cNvCxnSpPr>
            <a:cxnSpLocks noChangeShapeType="1"/>
          </p:cNvCxnSpPr>
          <p:nvPr/>
        </p:nvCxnSpPr>
        <p:spPr bwMode="auto">
          <a:xfrm>
            <a:off x="2237879" y="4045185"/>
            <a:ext cx="0" cy="2201144"/>
          </a:xfrm>
          <a:prstGeom prst="line">
            <a:avLst/>
          </a:prstGeom>
          <a:noFill/>
          <a:ln w="25400" algn="ctr">
            <a:solidFill>
              <a:srgbClr val="00B0F0"/>
            </a:solidFill>
            <a:round/>
            <a:headEnd/>
            <a:tailEnd/>
          </a:ln>
          <a:extLst>
            <a:ext uri="{909E8E84-426E-40dd-AFC4-6F175D3DCCD1}">
              <a14:hiddenFill xmlns:a14="http://schemas.microsoft.com/office/drawing/2010/main">
                <a:noFill/>
              </a14:hiddenFill>
            </a:ext>
          </a:extLst>
        </p:spPr>
      </p:cxnSp>
      <p:sp>
        <p:nvSpPr>
          <p:cNvPr id="19" name="TextBox 31"/>
          <p:cNvSpPr txBox="1">
            <a:spLocks noChangeArrowheads="1"/>
          </p:cNvSpPr>
          <p:nvPr/>
        </p:nvSpPr>
        <p:spPr bwMode="auto">
          <a:xfrm>
            <a:off x="2237879" y="404518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B0F0"/>
                </a:solidFill>
              </a:rPr>
              <a:t>RMW</a:t>
            </a:r>
          </a:p>
        </p:txBody>
      </p:sp>
      <p:sp>
        <p:nvSpPr>
          <p:cNvPr id="29" name="TextBox 25"/>
          <p:cNvSpPr txBox="1">
            <a:spLocks noChangeArrowheads="1"/>
          </p:cNvSpPr>
          <p:nvPr/>
        </p:nvSpPr>
        <p:spPr bwMode="auto">
          <a:xfrm>
            <a:off x="6651008" y="4026737"/>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FF0000"/>
                </a:solidFill>
              </a:rPr>
              <a:t>Skirt  Edge</a:t>
            </a:r>
            <a:endParaRPr lang="en-US" dirty="0">
              <a:solidFill>
                <a:srgbClr val="FF0000"/>
              </a:solidFill>
            </a:endParaRPr>
          </a:p>
        </p:txBody>
      </p:sp>
      <p:cxnSp>
        <p:nvCxnSpPr>
          <p:cNvPr id="32" name="Straight Connector 24"/>
          <p:cNvCxnSpPr>
            <a:cxnSpLocks noChangeShapeType="1"/>
          </p:cNvCxnSpPr>
          <p:nvPr/>
        </p:nvCxnSpPr>
        <p:spPr bwMode="auto">
          <a:xfrm>
            <a:off x="7271870" y="4054592"/>
            <a:ext cx="0" cy="2201144"/>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7" name="TextBox 6"/>
          <p:cNvSpPr txBox="1"/>
          <p:nvPr/>
        </p:nvSpPr>
        <p:spPr>
          <a:xfrm rot="16200000">
            <a:off x="-938059" y="1947806"/>
            <a:ext cx="2374288" cy="369332"/>
          </a:xfrm>
          <a:prstGeom prst="rect">
            <a:avLst/>
          </a:prstGeom>
          <a:noFill/>
        </p:spPr>
        <p:txBody>
          <a:bodyPr wrap="square" rtlCol="0">
            <a:spAutoFit/>
          </a:bodyPr>
          <a:lstStyle/>
          <a:p>
            <a:r>
              <a:rPr lang="en-US" dirty="0" smtClean="0">
                <a:solidFill>
                  <a:schemeClr val="tx2"/>
                </a:solidFill>
              </a:rPr>
              <a:t>Heating Inside RMW</a:t>
            </a:r>
            <a:endParaRPr lang="en-US" dirty="0">
              <a:solidFill>
                <a:schemeClr val="tx2"/>
              </a:solidFill>
            </a:endParaRPr>
          </a:p>
        </p:txBody>
      </p:sp>
      <p:sp>
        <p:nvSpPr>
          <p:cNvPr id="35" name="TextBox 34"/>
          <p:cNvSpPr txBox="1"/>
          <p:nvPr/>
        </p:nvSpPr>
        <p:spPr>
          <a:xfrm rot="16200000">
            <a:off x="-938059" y="4984919"/>
            <a:ext cx="2374288" cy="369332"/>
          </a:xfrm>
          <a:prstGeom prst="rect">
            <a:avLst/>
          </a:prstGeom>
          <a:noFill/>
        </p:spPr>
        <p:txBody>
          <a:bodyPr wrap="square" rtlCol="0">
            <a:spAutoFit/>
          </a:bodyPr>
          <a:lstStyle/>
          <a:p>
            <a:r>
              <a:rPr lang="en-US" dirty="0" smtClean="0">
                <a:solidFill>
                  <a:schemeClr val="tx2"/>
                </a:solidFill>
              </a:rPr>
              <a:t>Heating Across RMW</a:t>
            </a:r>
            <a:endParaRPr lang="en-US" dirty="0">
              <a:solidFill>
                <a:schemeClr val="tx2"/>
              </a:solidFill>
            </a:endParaRPr>
          </a:p>
        </p:txBody>
      </p:sp>
      <p:sp>
        <p:nvSpPr>
          <p:cNvPr id="36" name="TextBox 35"/>
          <p:cNvSpPr txBox="1"/>
          <p:nvPr/>
        </p:nvSpPr>
        <p:spPr>
          <a:xfrm rot="5400000">
            <a:off x="7675270" y="2100185"/>
            <a:ext cx="2374288" cy="369332"/>
          </a:xfrm>
          <a:prstGeom prst="rect">
            <a:avLst/>
          </a:prstGeom>
          <a:noFill/>
        </p:spPr>
        <p:txBody>
          <a:bodyPr wrap="square" rtlCol="0">
            <a:spAutoFit/>
          </a:bodyPr>
          <a:lstStyle/>
          <a:p>
            <a:r>
              <a:rPr lang="en-US" dirty="0" smtClean="0">
                <a:solidFill>
                  <a:schemeClr val="tx2"/>
                </a:solidFill>
              </a:rPr>
              <a:t>Heating Inside Skirt</a:t>
            </a:r>
            <a:endParaRPr lang="en-US" dirty="0">
              <a:solidFill>
                <a:schemeClr val="tx2"/>
              </a:solidFill>
            </a:endParaRPr>
          </a:p>
        </p:txBody>
      </p:sp>
      <p:sp>
        <p:nvSpPr>
          <p:cNvPr id="38" name="TextBox 37"/>
          <p:cNvSpPr txBox="1"/>
          <p:nvPr/>
        </p:nvSpPr>
        <p:spPr>
          <a:xfrm rot="5400000">
            <a:off x="7675270" y="5001655"/>
            <a:ext cx="2374288" cy="369332"/>
          </a:xfrm>
          <a:prstGeom prst="rect">
            <a:avLst/>
          </a:prstGeom>
          <a:noFill/>
        </p:spPr>
        <p:txBody>
          <a:bodyPr wrap="square" rtlCol="0">
            <a:spAutoFit/>
          </a:bodyPr>
          <a:lstStyle/>
          <a:p>
            <a:r>
              <a:rPr lang="en-US" dirty="0" smtClean="0">
                <a:solidFill>
                  <a:schemeClr val="tx2"/>
                </a:solidFill>
              </a:rPr>
              <a:t>Heating Outside Skirt</a:t>
            </a:r>
            <a:endParaRPr lang="en-US" dirty="0">
              <a:solidFill>
                <a:schemeClr val="tx2"/>
              </a:solidFill>
            </a:endParaRPr>
          </a:p>
        </p:txBody>
      </p:sp>
    </p:spTree>
    <p:extLst>
      <p:ext uri="{BB962C8B-B14F-4D97-AF65-F5344CB8AC3E}">
        <p14:creationId xmlns:p14="http://schemas.microsoft.com/office/powerpoint/2010/main" val="297977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1794</TotalTime>
  <Words>3357</Words>
  <Application>Microsoft Macintosh PowerPoint</Application>
  <PresentationFormat>On-screen Show (4:3)</PresentationFormat>
  <Paragraphs>390</Paragraphs>
  <Slides>47</Slides>
  <Notes>19</Notes>
  <HiddenSlides>6</HiddenSlides>
  <MMClips>0</MMClip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Twilight</vt:lpstr>
      <vt:lpstr>Custom Design</vt:lpstr>
      <vt:lpstr>1_Twilight</vt:lpstr>
      <vt:lpstr>2_Twilight</vt:lpstr>
      <vt:lpstr>3_Twilight</vt:lpstr>
      <vt:lpstr>4_Twilight</vt:lpstr>
      <vt:lpstr>5_Twilight</vt:lpstr>
      <vt:lpstr>Improving Tropical Cyclone Intensity Forecasting with Theoretically-Based Statistical Models</vt:lpstr>
      <vt:lpstr>PowerPoint Presentation</vt:lpstr>
      <vt:lpstr>Part I: Theoretical Study of the Inner Core of Tropical Cyclones</vt:lpstr>
      <vt:lpstr>Introduction</vt:lpstr>
      <vt:lpstr>Eliassen’s Balanced Vortex Model</vt:lpstr>
      <vt:lpstr>Geopotential Tendency Equation</vt:lpstr>
      <vt:lpstr>Resulting Radial Structure Problem</vt:lpstr>
      <vt:lpstr>Vortex Profiles</vt:lpstr>
      <vt:lpstr>Initial Profiles for Idealized Runs</vt:lpstr>
      <vt:lpstr>Results for Idealized Runs</vt:lpstr>
      <vt:lpstr>Results: Tangential Wind Tendencies</vt:lpstr>
      <vt:lpstr>Results: Tangential Wind Tendencies</vt:lpstr>
      <vt:lpstr>Results: Tangential Wind Tendencies</vt:lpstr>
      <vt:lpstr>Results: Tangential Wind Tendencies</vt:lpstr>
      <vt:lpstr>Sample Model Profiles</vt:lpstr>
      <vt:lpstr>Mathematica to Fortran</vt:lpstr>
      <vt:lpstr>Testing GTE with HWRF</vt:lpstr>
      <vt:lpstr>Case Studies</vt:lpstr>
      <vt:lpstr>Igor:  10 Sep 2010 1200 UTC, 90hr fcst</vt:lpstr>
      <vt:lpstr>Katia:  03 Sep 2010 1200 UTC, 36hr fcst</vt:lpstr>
      <vt:lpstr>Differences in Vortex Profiles</vt:lpstr>
      <vt:lpstr>Kinetic Energy vs. Max. Wind</vt:lpstr>
      <vt:lpstr>Tropical Cyclone Lifecycle</vt:lpstr>
      <vt:lpstr>TC Lifecycle: Wilma 2005</vt:lpstr>
      <vt:lpstr>Part I Accomplishments &amp; Future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III: Application of Results from Parts I and II to Intensity Forecast Models</vt:lpstr>
      <vt:lpstr>Intensity Forecast Models</vt:lpstr>
      <vt:lpstr>Atlantic Intensity Model Errors 2007-2011</vt:lpstr>
      <vt:lpstr>NOPP Statistical Model Tasks </vt:lpstr>
      <vt:lpstr>West Pacific Accomplishments </vt:lpstr>
      <vt:lpstr>Preliminary SHIPS/LGEM Hind-cast Errors with Real Time Track Forecast Input  (2008-2010 WPAC Sample) </vt:lpstr>
      <vt:lpstr>The Rapid Intensification Index</vt:lpstr>
      <vt:lpstr>Example of RII from 2011 Season (Hurricane Adrian in the East Pacific)</vt:lpstr>
      <vt:lpstr>Next Steps for Part III</vt:lpstr>
      <vt:lpstr>Checklist from B. Sampson for West Pacific LGEM, SHIPS and RII in ATCF</vt:lpstr>
      <vt:lpstr>Example Aircraft/Satellite Dataset</vt:lpstr>
      <vt:lpstr>Upcoming Conference Talks  30th Conference on Hurricanes and Tropical Meteorology (15-20 April 2012, Ponte Vedra Beach, FL)</vt:lpstr>
      <vt:lpstr>Upcoming Papers</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Tropical Cyclone Intensity Forecasting with Theoretically-Based Statistical Models</dc:title>
  <dc:creator>Rick Taft</dc:creator>
  <cp:lastModifiedBy>Rick Taft</cp:lastModifiedBy>
  <cp:revision>140</cp:revision>
  <dcterms:created xsi:type="dcterms:W3CDTF">2012-02-22T17:48:07Z</dcterms:created>
  <dcterms:modified xsi:type="dcterms:W3CDTF">2012-02-29T20:58:45Z</dcterms:modified>
</cp:coreProperties>
</file>